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991" y="3417823"/>
            <a:ext cx="2081783" cy="2070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624" y="4504182"/>
            <a:ext cx="1039367" cy="10401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24" y="3353562"/>
            <a:ext cx="1039367" cy="1040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8195" y="2486151"/>
            <a:ext cx="1039368" cy="10388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0420" y="2336844"/>
            <a:ext cx="6277559" cy="781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3387" y="1742938"/>
            <a:ext cx="7471625" cy="42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688" y="2532411"/>
            <a:ext cx="8392795" cy="201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24.png"/><Relationship Id="rId11" Type="http://schemas.openxmlformats.org/officeDocument/2006/relationships/image" Target="../media/image15.jp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Relationship Id="rId6" Type="http://schemas.openxmlformats.org/officeDocument/2006/relationships/image" Target="../media/image15.jpg"/><Relationship Id="rId7" Type="http://schemas.openxmlformats.org/officeDocument/2006/relationships/image" Target="../media/image32.jpg"/><Relationship Id="rId8" Type="http://schemas.openxmlformats.org/officeDocument/2006/relationships/image" Target="../media/image3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Relationship Id="rId6" Type="http://schemas.openxmlformats.org/officeDocument/2006/relationships/image" Target="../media/image15.jpg"/><Relationship Id="rId7" Type="http://schemas.openxmlformats.org/officeDocument/2006/relationships/image" Target="../media/image34.jpg"/><Relationship Id="rId8" Type="http://schemas.openxmlformats.org/officeDocument/2006/relationships/image" Target="../media/image35.png"/><Relationship Id="rId9" Type="http://schemas.openxmlformats.org/officeDocument/2006/relationships/image" Target="../media/image36.jpg"/><Relationship Id="rId10" Type="http://schemas.openxmlformats.org/officeDocument/2006/relationships/image" Target="../media/image37.png"/><Relationship Id="rId11" Type="http://schemas.openxmlformats.org/officeDocument/2006/relationships/image" Target="../media/image38.jpg"/><Relationship Id="rId12" Type="http://schemas.openxmlformats.org/officeDocument/2006/relationships/image" Target="../media/image39.png"/><Relationship Id="rId13" Type="http://schemas.openxmlformats.org/officeDocument/2006/relationships/image" Target="../media/image40.jpg"/><Relationship Id="rId14" Type="http://schemas.openxmlformats.org/officeDocument/2006/relationships/image" Target="../media/image41.png"/><Relationship Id="rId15" Type="http://schemas.openxmlformats.org/officeDocument/2006/relationships/image" Target="../media/image4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Relationship Id="rId7" Type="http://schemas.openxmlformats.org/officeDocument/2006/relationships/image" Target="../media/image5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4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539" y="2714561"/>
            <a:ext cx="5224145" cy="781685"/>
          </a:xfrm>
          <a:prstGeom prst="rect"/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300" spc="-5"/>
              <a:t>Climate</a:t>
            </a:r>
            <a:r>
              <a:rPr dirty="0" sz="2300" spc="-10"/>
              <a:t> </a:t>
            </a:r>
            <a:r>
              <a:rPr dirty="0" sz="2300" spc="5"/>
              <a:t>Risk</a:t>
            </a:r>
            <a:r>
              <a:rPr dirty="0" sz="2300" spc="-25"/>
              <a:t> </a:t>
            </a:r>
            <a:r>
              <a:rPr dirty="0" sz="2300"/>
              <a:t>Stress</a:t>
            </a:r>
            <a:r>
              <a:rPr dirty="0" sz="2300" spc="-20"/>
              <a:t> </a:t>
            </a:r>
            <a:r>
              <a:rPr dirty="0" sz="2300" spc="-30"/>
              <a:t>Testing</a:t>
            </a:r>
            <a:r>
              <a:rPr dirty="0" sz="2300" spc="-25"/>
              <a:t> </a:t>
            </a:r>
            <a:r>
              <a:rPr dirty="0" sz="2300" spc="5"/>
              <a:t>|</a:t>
            </a:r>
            <a:endParaRPr sz="2300"/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2300" spc="5"/>
              <a:t>A</a:t>
            </a:r>
            <a:r>
              <a:rPr dirty="0" sz="2300" spc="-5"/>
              <a:t> </a:t>
            </a:r>
            <a:r>
              <a:rPr dirty="0" sz="2300" spc="5"/>
              <a:t>Case Study</a:t>
            </a:r>
            <a:r>
              <a:rPr dirty="0" sz="2300" spc="-20"/>
              <a:t> </a:t>
            </a:r>
            <a:r>
              <a:rPr dirty="0" sz="2300" spc="5"/>
              <a:t>of</a:t>
            </a:r>
            <a:r>
              <a:rPr dirty="0" sz="2300"/>
              <a:t> </a:t>
            </a:r>
            <a:r>
              <a:rPr dirty="0" sz="2300" spc="-20"/>
              <a:t>Malaysia’s</a:t>
            </a:r>
            <a:r>
              <a:rPr dirty="0" sz="2300" spc="-10"/>
              <a:t> </a:t>
            </a:r>
            <a:r>
              <a:rPr dirty="0" sz="2300" spc="5"/>
              <a:t>Banking</a:t>
            </a:r>
            <a:r>
              <a:rPr dirty="0" sz="2300" spc="-15"/>
              <a:t> System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1104382" y="3899472"/>
            <a:ext cx="746125" cy="140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81280" marR="5080" indent="278765">
              <a:lnSpc>
                <a:spcPct val="139600"/>
              </a:lnSpc>
              <a:spcBef>
                <a:spcPts val="100"/>
              </a:spcBef>
            </a:pPr>
            <a:r>
              <a:rPr dirty="0" sz="1300" spc="5" b="1">
                <a:latin typeface="Calibri"/>
                <a:cs typeface="Calibri"/>
              </a:rPr>
              <a:t>D</a:t>
            </a:r>
            <a:r>
              <a:rPr dirty="0" sz="1300" spc="-15" b="1">
                <a:latin typeface="Calibri"/>
                <a:cs typeface="Calibri"/>
              </a:rPr>
              <a:t>a</a:t>
            </a:r>
            <a:r>
              <a:rPr dirty="0" sz="1300" spc="-5" b="1">
                <a:latin typeface="Calibri"/>
                <a:cs typeface="Calibri"/>
              </a:rPr>
              <a:t>t</a:t>
            </a:r>
            <a:r>
              <a:rPr dirty="0" sz="1300" spc="5" b="1">
                <a:latin typeface="Calibri"/>
                <a:cs typeface="Calibri"/>
              </a:rPr>
              <a:t>e</a:t>
            </a:r>
            <a:r>
              <a:rPr dirty="0" sz="1300" b="1">
                <a:latin typeface="Calibri"/>
                <a:cs typeface="Calibri"/>
              </a:rPr>
              <a:t>:  </a:t>
            </a:r>
            <a:r>
              <a:rPr dirty="0" sz="1300" spc="5" b="1">
                <a:latin typeface="Calibri"/>
                <a:cs typeface="Calibri"/>
              </a:rPr>
              <a:t>Time: </a:t>
            </a:r>
            <a:r>
              <a:rPr dirty="0" sz="1300" spc="10" b="1">
                <a:latin typeface="Calibri"/>
                <a:cs typeface="Calibri"/>
              </a:rPr>
              <a:t> </a:t>
            </a:r>
            <a:r>
              <a:rPr dirty="0" sz="1300" spc="20" b="1">
                <a:latin typeface="Calibri"/>
                <a:cs typeface="Calibri"/>
              </a:rPr>
              <a:t>P</a:t>
            </a:r>
            <a:r>
              <a:rPr dirty="0" sz="1300" spc="-10" b="1">
                <a:latin typeface="Calibri"/>
                <a:cs typeface="Calibri"/>
              </a:rPr>
              <a:t>l</a:t>
            </a:r>
            <a:r>
              <a:rPr dirty="0" sz="1300" spc="-15" b="1">
                <a:latin typeface="Calibri"/>
                <a:cs typeface="Calibri"/>
              </a:rPr>
              <a:t>a</a:t>
            </a:r>
            <a:r>
              <a:rPr dirty="0" sz="1300" spc="5" b="1">
                <a:latin typeface="Calibri"/>
                <a:cs typeface="Calibri"/>
              </a:rPr>
              <a:t>t</a:t>
            </a:r>
            <a:r>
              <a:rPr dirty="0" sz="1300" spc="-20" b="1">
                <a:latin typeface="Calibri"/>
                <a:cs typeface="Calibri"/>
              </a:rPr>
              <a:t>f</a:t>
            </a:r>
            <a:r>
              <a:rPr dirty="0" sz="1300" spc="10" b="1">
                <a:latin typeface="Calibri"/>
                <a:cs typeface="Calibri"/>
              </a:rPr>
              <a:t>o</a:t>
            </a:r>
            <a:r>
              <a:rPr dirty="0" sz="1300" spc="-5" b="1">
                <a:latin typeface="Calibri"/>
                <a:cs typeface="Calibri"/>
              </a:rPr>
              <a:t>r</a:t>
            </a:r>
            <a:r>
              <a:rPr dirty="0" sz="1300" spc="10" b="1">
                <a:latin typeface="Calibri"/>
                <a:cs typeface="Calibri"/>
              </a:rPr>
              <a:t>m</a:t>
            </a:r>
            <a:r>
              <a:rPr dirty="0" sz="1300" spc="5" b="1"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410209">
              <a:lnSpc>
                <a:spcPct val="100000"/>
              </a:lnSpc>
              <a:spcBef>
                <a:spcPts val="625"/>
              </a:spcBef>
            </a:pPr>
            <a:r>
              <a:rPr dirty="0" sz="1300" spc="5" b="1">
                <a:latin typeface="Calibri"/>
                <a:cs typeface="Calibri"/>
              </a:rPr>
              <a:t>U</a:t>
            </a:r>
            <a:r>
              <a:rPr dirty="0" sz="1300" spc="10" b="1">
                <a:latin typeface="Calibri"/>
                <a:cs typeface="Calibri"/>
              </a:rPr>
              <a:t>RL</a:t>
            </a:r>
            <a:r>
              <a:rPr dirty="0" sz="1300" spc="5" b="1"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300" spc="5" b="1">
                <a:latin typeface="Calibri"/>
                <a:cs typeface="Calibri"/>
              </a:rPr>
              <a:t>Publishing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4298" y="3899472"/>
            <a:ext cx="1598930" cy="140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100"/>
              </a:spcBef>
            </a:pPr>
            <a:r>
              <a:rPr dirty="0" sz="1300" spc="10" b="1">
                <a:latin typeface="Calibri"/>
                <a:cs typeface="Calibri"/>
              </a:rPr>
              <a:t>25 </a:t>
            </a:r>
            <a:r>
              <a:rPr dirty="0" sz="1300" b="1">
                <a:latin typeface="Calibri"/>
                <a:cs typeface="Calibri"/>
              </a:rPr>
              <a:t>July </a:t>
            </a:r>
            <a:r>
              <a:rPr dirty="0" sz="1300" spc="10" b="1">
                <a:latin typeface="Calibri"/>
                <a:cs typeface="Calibri"/>
              </a:rPr>
              <a:t>2023 </a:t>
            </a:r>
            <a:r>
              <a:rPr dirty="0" sz="1300" spc="-10" b="1">
                <a:latin typeface="Calibri"/>
                <a:cs typeface="Calibri"/>
              </a:rPr>
              <a:t>(Tuesday) </a:t>
            </a:r>
            <a:r>
              <a:rPr dirty="0" sz="1300" spc="-280" b="1">
                <a:latin typeface="Calibri"/>
                <a:cs typeface="Calibri"/>
              </a:rPr>
              <a:t> </a:t>
            </a:r>
            <a:r>
              <a:rPr dirty="0" sz="1300" spc="5" b="1">
                <a:latin typeface="Calibri"/>
                <a:cs typeface="Calibri"/>
              </a:rPr>
              <a:t>2:30pm </a:t>
            </a:r>
            <a:r>
              <a:rPr dirty="0" sz="1300" b="1">
                <a:latin typeface="Calibri"/>
                <a:cs typeface="Calibri"/>
              </a:rPr>
              <a:t>to </a:t>
            </a:r>
            <a:r>
              <a:rPr dirty="0" sz="1300" spc="5" b="1">
                <a:latin typeface="Calibri"/>
                <a:cs typeface="Calibri"/>
              </a:rPr>
              <a:t>3:30pm </a:t>
            </a:r>
            <a:r>
              <a:rPr dirty="0" sz="1300" spc="1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Microsoft</a:t>
            </a:r>
            <a:r>
              <a:rPr dirty="0" sz="1300" spc="2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Teams </a:t>
            </a:r>
            <a:r>
              <a:rPr dirty="0" sz="1300" spc="-1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https://bit.ly/30597yB </a:t>
            </a:r>
            <a:r>
              <a:rPr dirty="0" sz="1300" spc="-280" b="1">
                <a:latin typeface="Calibri"/>
                <a:cs typeface="Calibri"/>
              </a:rPr>
              <a:t> </a:t>
            </a:r>
            <a:r>
              <a:rPr dirty="0" sz="1300" spc="5" b="1">
                <a:latin typeface="Calibri"/>
                <a:cs typeface="Calibri"/>
              </a:rPr>
              <a:t>Under</a:t>
            </a:r>
            <a:r>
              <a:rPr dirty="0" sz="1300" b="1">
                <a:latin typeface="Calibri"/>
                <a:cs typeface="Calibri"/>
              </a:rPr>
              <a:t> consideration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419" y="1357883"/>
            <a:ext cx="8365490" cy="2342515"/>
            <a:chOff x="312419" y="1357883"/>
            <a:chExt cx="8365490" cy="23425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9" y="1357883"/>
              <a:ext cx="1970531" cy="6233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3612" y="2228596"/>
              <a:ext cx="1114043" cy="14716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22274" y="3730752"/>
            <a:ext cx="1593215" cy="61976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830"/>
              </a:spcBef>
            </a:pPr>
            <a:r>
              <a:rPr dirty="0" sz="1450" spc="15" b="1">
                <a:latin typeface="Calibri"/>
                <a:cs typeface="Calibri"/>
              </a:rPr>
              <a:t>Dr</a:t>
            </a:r>
            <a:r>
              <a:rPr dirty="0" sz="1450" spc="-10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Lim</a:t>
            </a:r>
            <a:r>
              <a:rPr dirty="0" sz="1450" spc="5" b="1">
                <a:latin typeface="Calibri"/>
                <a:cs typeface="Calibri"/>
              </a:rPr>
              <a:t> Kok</a:t>
            </a:r>
            <a:r>
              <a:rPr dirty="0" sz="1450" spc="-20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Tiong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1300">
                <a:latin typeface="Calibri"/>
                <a:cs typeface="Calibri"/>
              </a:rPr>
              <a:t>PhD,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University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Malaya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6796" y="4399314"/>
            <a:ext cx="2548890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spc="10">
                <a:latin typeface="Calibri"/>
                <a:cs typeface="Calibri"/>
              </a:rPr>
              <a:t>An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incumbent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advising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financial </a:t>
            </a:r>
            <a:r>
              <a:rPr dirty="0" sz="1300" spc="5">
                <a:latin typeface="Calibri"/>
                <a:cs typeface="Calibri"/>
              </a:rPr>
              <a:t> services industry </a:t>
            </a:r>
            <a:r>
              <a:rPr dirty="0" sz="1300">
                <a:latin typeface="Calibri"/>
                <a:cs typeface="Calibri"/>
              </a:rPr>
              <a:t>across </a:t>
            </a:r>
            <a:r>
              <a:rPr dirty="0" sz="1300" spc="-15">
                <a:latin typeface="Calibri"/>
                <a:cs typeface="Calibri"/>
              </a:rPr>
              <a:t>APAC. </a:t>
            </a:r>
            <a:r>
              <a:rPr dirty="0" sz="1300">
                <a:latin typeface="Calibri"/>
                <a:cs typeface="Calibri"/>
              </a:rPr>
              <a:t>Prior </a:t>
            </a:r>
            <a:r>
              <a:rPr dirty="0" sz="1300" spc="5">
                <a:latin typeface="Calibri"/>
                <a:cs typeface="Calibri"/>
              </a:rPr>
              <a:t> undertakings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Moody’s</a:t>
            </a:r>
            <a:r>
              <a:rPr dirty="0" sz="1300" spc="5">
                <a:latin typeface="Calibri"/>
                <a:cs typeface="Calibri"/>
              </a:rPr>
              <a:t> Analytics </a:t>
            </a:r>
            <a:r>
              <a:rPr dirty="0" sz="1300" spc="10">
                <a:latin typeface="Calibri"/>
                <a:cs typeface="Calibri"/>
              </a:rPr>
              <a:t> and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Deloitte</a:t>
            </a:r>
            <a:r>
              <a:rPr dirty="0" sz="1300" spc="5">
                <a:latin typeface="Calibri"/>
                <a:cs typeface="Calibri"/>
              </a:rPr>
              <a:t> in</a:t>
            </a:r>
            <a:r>
              <a:rPr dirty="0" sz="1300" spc="30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Director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capacity. 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Research</a:t>
            </a:r>
            <a:r>
              <a:rPr dirty="0" sz="1300" spc="10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interest: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asset</a:t>
            </a:r>
            <a:r>
              <a:rPr dirty="0" sz="1300" spc="7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pricing,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6796" y="5405176"/>
            <a:ext cx="2546985" cy="427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  <a:tabLst>
                <a:tab pos="1073785" algn="l"/>
              </a:tabLst>
            </a:pPr>
            <a:r>
              <a:rPr dirty="0" sz="1300" spc="5">
                <a:latin typeface="Calibri"/>
                <a:cs typeface="Calibri"/>
              </a:rPr>
              <a:t>credit  </a:t>
            </a:r>
            <a:r>
              <a:rPr dirty="0" sz="1300">
                <a:latin typeface="Calibri"/>
                <a:cs typeface="Calibri"/>
              </a:rPr>
              <a:t>rating,	sustainable</a:t>
            </a:r>
            <a:r>
              <a:rPr dirty="0" sz="1300" spc="2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financing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climate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risks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0779" y="1078991"/>
            <a:ext cx="3374390" cy="4234180"/>
            <a:chOff x="2430779" y="1078991"/>
            <a:chExt cx="3374390" cy="42341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0779" y="1078991"/>
              <a:ext cx="917447" cy="8199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6175" y="3977640"/>
              <a:ext cx="1348740" cy="1335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9320" y="2314193"/>
            <a:ext cx="3886200" cy="3091815"/>
            <a:chOff x="5989320" y="2314193"/>
            <a:chExt cx="3886200" cy="3091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20" y="2881884"/>
              <a:ext cx="3886200" cy="25237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66972" y="2944367"/>
              <a:ext cx="796925" cy="266700"/>
            </a:xfrm>
            <a:custGeom>
              <a:avLst/>
              <a:gdLst/>
              <a:ahLst/>
              <a:cxnLst/>
              <a:rect l="l" t="t" r="r" b="b"/>
              <a:pathLst>
                <a:path w="796925" h="266700">
                  <a:moveTo>
                    <a:pt x="407186" y="266700"/>
                  </a:moveTo>
                  <a:lnTo>
                    <a:pt x="407179" y="266700"/>
                  </a:lnTo>
                  <a:lnTo>
                    <a:pt x="407172" y="266700"/>
                  </a:lnTo>
                </a:path>
                <a:path w="796925" h="266700">
                  <a:moveTo>
                    <a:pt x="303714" y="254174"/>
                  </a:moveTo>
                  <a:lnTo>
                    <a:pt x="303082" y="254000"/>
                  </a:lnTo>
                </a:path>
                <a:path w="796925" h="266700">
                  <a:moveTo>
                    <a:pt x="160433" y="191093"/>
                  </a:moveTo>
                  <a:lnTo>
                    <a:pt x="159532" y="190500"/>
                  </a:lnTo>
                </a:path>
                <a:path w="796925" h="266700">
                  <a:moveTo>
                    <a:pt x="20083" y="39986"/>
                  </a:moveTo>
                  <a:lnTo>
                    <a:pt x="19107" y="38100"/>
                  </a:lnTo>
                </a:path>
                <a:path w="796925" h="266700">
                  <a:moveTo>
                    <a:pt x="6367" y="13459"/>
                  </a:moveTo>
                  <a:lnTo>
                    <a:pt x="5974" y="12700"/>
                  </a:lnTo>
                </a:path>
                <a:path w="796925" h="266700">
                  <a:moveTo>
                    <a:pt x="271" y="693"/>
                  </a:moveTo>
                  <a:lnTo>
                    <a:pt x="0" y="0"/>
                  </a:lnTo>
                </a:path>
                <a:path w="796925" h="266700">
                  <a:moveTo>
                    <a:pt x="796724" y="38100"/>
                  </a:moveTo>
                  <a:lnTo>
                    <a:pt x="793688" y="43962"/>
                  </a:lnTo>
                </a:path>
                <a:path w="796925" h="266700">
                  <a:moveTo>
                    <a:pt x="655973" y="190500"/>
                  </a:moveTo>
                  <a:lnTo>
                    <a:pt x="655519" y="190797"/>
                  </a:lnTo>
                </a:path>
                <a:path w="796925" h="266700">
                  <a:moveTo>
                    <a:pt x="636630" y="203200"/>
                  </a:moveTo>
                  <a:lnTo>
                    <a:pt x="635706" y="203806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955" y="2321051"/>
              <a:ext cx="1524" cy="1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5844" y="2356103"/>
              <a:ext cx="1523" cy="1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5532" y="2546603"/>
              <a:ext cx="1523" cy="1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9144" y="2320797"/>
              <a:ext cx="891539" cy="8902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9144" y="2319527"/>
              <a:ext cx="891540" cy="891540"/>
            </a:xfrm>
            <a:custGeom>
              <a:avLst/>
              <a:gdLst/>
              <a:ahLst/>
              <a:cxnLst/>
              <a:rect l="l" t="t" r="r" b="b"/>
              <a:pathLst>
                <a:path w="891540" h="891539">
                  <a:moveTo>
                    <a:pt x="0" y="445008"/>
                  </a:moveTo>
                  <a:lnTo>
                    <a:pt x="2616" y="396590"/>
                  </a:lnTo>
                  <a:lnTo>
                    <a:pt x="10282" y="349665"/>
                  </a:lnTo>
                  <a:lnTo>
                    <a:pt x="22725" y="304507"/>
                  </a:lnTo>
                  <a:lnTo>
                    <a:pt x="39671" y="261389"/>
                  </a:lnTo>
                  <a:lnTo>
                    <a:pt x="60847" y="220584"/>
                  </a:lnTo>
                  <a:lnTo>
                    <a:pt x="85977" y="182367"/>
                  </a:lnTo>
                  <a:lnTo>
                    <a:pt x="114790" y="147012"/>
                  </a:lnTo>
                  <a:lnTo>
                    <a:pt x="147012" y="114790"/>
                  </a:lnTo>
                  <a:lnTo>
                    <a:pt x="182367" y="85977"/>
                  </a:lnTo>
                  <a:lnTo>
                    <a:pt x="220584" y="60847"/>
                  </a:lnTo>
                  <a:lnTo>
                    <a:pt x="261389" y="39671"/>
                  </a:lnTo>
                  <a:lnTo>
                    <a:pt x="304507" y="22725"/>
                  </a:lnTo>
                  <a:lnTo>
                    <a:pt x="349665" y="10282"/>
                  </a:lnTo>
                  <a:lnTo>
                    <a:pt x="396590" y="2616"/>
                  </a:lnTo>
                  <a:lnTo>
                    <a:pt x="445008" y="0"/>
                  </a:lnTo>
                  <a:lnTo>
                    <a:pt x="493710" y="2616"/>
                  </a:lnTo>
                  <a:lnTo>
                    <a:pt x="540882" y="10282"/>
                  </a:lnTo>
                  <a:lnTo>
                    <a:pt x="586252" y="22725"/>
                  </a:lnTo>
                  <a:lnTo>
                    <a:pt x="629549" y="39671"/>
                  </a:lnTo>
                  <a:lnTo>
                    <a:pt x="670503" y="60847"/>
                  </a:lnTo>
                  <a:lnTo>
                    <a:pt x="708842" y="85977"/>
                  </a:lnTo>
                  <a:lnTo>
                    <a:pt x="744296" y="114790"/>
                  </a:lnTo>
                  <a:lnTo>
                    <a:pt x="776594" y="147012"/>
                  </a:lnTo>
                  <a:lnTo>
                    <a:pt x="805464" y="182367"/>
                  </a:lnTo>
                  <a:lnTo>
                    <a:pt x="830636" y="220584"/>
                  </a:lnTo>
                  <a:lnTo>
                    <a:pt x="851839" y="261389"/>
                  </a:lnTo>
                  <a:lnTo>
                    <a:pt x="868801" y="304507"/>
                  </a:lnTo>
                  <a:lnTo>
                    <a:pt x="881253" y="349665"/>
                  </a:lnTo>
                  <a:lnTo>
                    <a:pt x="888923" y="396590"/>
                  </a:lnTo>
                  <a:lnTo>
                    <a:pt x="891539" y="445008"/>
                  </a:lnTo>
                  <a:lnTo>
                    <a:pt x="888923" y="493710"/>
                  </a:lnTo>
                  <a:lnTo>
                    <a:pt x="881253" y="540882"/>
                  </a:lnTo>
                  <a:lnTo>
                    <a:pt x="868801" y="586252"/>
                  </a:lnTo>
                  <a:lnTo>
                    <a:pt x="851839" y="629549"/>
                  </a:lnTo>
                  <a:lnTo>
                    <a:pt x="830636" y="670503"/>
                  </a:lnTo>
                  <a:lnTo>
                    <a:pt x="805464" y="708842"/>
                  </a:lnTo>
                  <a:lnTo>
                    <a:pt x="776594" y="744296"/>
                  </a:lnTo>
                  <a:lnTo>
                    <a:pt x="744296" y="776594"/>
                  </a:lnTo>
                  <a:lnTo>
                    <a:pt x="708842" y="805464"/>
                  </a:lnTo>
                  <a:lnTo>
                    <a:pt x="670503" y="830636"/>
                  </a:lnTo>
                  <a:lnTo>
                    <a:pt x="629549" y="851839"/>
                  </a:lnTo>
                  <a:lnTo>
                    <a:pt x="586252" y="868801"/>
                  </a:lnTo>
                  <a:lnTo>
                    <a:pt x="540882" y="881253"/>
                  </a:lnTo>
                  <a:lnTo>
                    <a:pt x="493710" y="888923"/>
                  </a:lnTo>
                  <a:lnTo>
                    <a:pt x="445008" y="891540"/>
                  </a:lnTo>
                  <a:lnTo>
                    <a:pt x="396590" y="888923"/>
                  </a:lnTo>
                  <a:lnTo>
                    <a:pt x="349665" y="881253"/>
                  </a:lnTo>
                  <a:lnTo>
                    <a:pt x="304507" y="868801"/>
                  </a:lnTo>
                  <a:lnTo>
                    <a:pt x="261389" y="851839"/>
                  </a:lnTo>
                  <a:lnTo>
                    <a:pt x="220584" y="830636"/>
                  </a:lnTo>
                  <a:lnTo>
                    <a:pt x="182367" y="805464"/>
                  </a:lnTo>
                  <a:lnTo>
                    <a:pt x="147012" y="776594"/>
                  </a:lnTo>
                  <a:lnTo>
                    <a:pt x="114790" y="744296"/>
                  </a:lnTo>
                  <a:lnTo>
                    <a:pt x="85977" y="708842"/>
                  </a:lnTo>
                  <a:lnTo>
                    <a:pt x="60847" y="670503"/>
                  </a:lnTo>
                  <a:lnTo>
                    <a:pt x="39671" y="629549"/>
                  </a:lnTo>
                  <a:lnTo>
                    <a:pt x="22725" y="586252"/>
                  </a:lnTo>
                  <a:lnTo>
                    <a:pt x="10282" y="540882"/>
                  </a:lnTo>
                  <a:lnTo>
                    <a:pt x="2616" y="493710"/>
                  </a:lnTo>
                  <a:lnTo>
                    <a:pt x="0" y="44500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843772" y="4620768"/>
              <a:ext cx="586740" cy="585470"/>
            </a:xfrm>
            <a:custGeom>
              <a:avLst/>
              <a:gdLst/>
              <a:ahLst/>
              <a:cxnLst/>
              <a:rect l="l" t="t" r="r" b="b"/>
              <a:pathLst>
                <a:path w="586740" h="585470">
                  <a:moveTo>
                    <a:pt x="22860" y="306324"/>
                  </a:moveTo>
                  <a:lnTo>
                    <a:pt x="0" y="306324"/>
                  </a:lnTo>
                  <a:lnTo>
                    <a:pt x="0" y="277368"/>
                  </a:lnTo>
                  <a:lnTo>
                    <a:pt x="3048" y="246888"/>
                  </a:lnTo>
                  <a:lnTo>
                    <a:pt x="6096" y="233172"/>
                  </a:lnTo>
                  <a:lnTo>
                    <a:pt x="10668" y="210312"/>
                  </a:lnTo>
                  <a:lnTo>
                    <a:pt x="33528" y="216408"/>
                  </a:lnTo>
                  <a:lnTo>
                    <a:pt x="32004" y="224028"/>
                  </a:lnTo>
                  <a:lnTo>
                    <a:pt x="29294" y="236220"/>
                  </a:lnTo>
                  <a:lnTo>
                    <a:pt x="28956" y="236220"/>
                  </a:lnTo>
                  <a:lnTo>
                    <a:pt x="26212" y="249936"/>
                  </a:lnTo>
                  <a:lnTo>
                    <a:pt x="25908" y="249936"/>
                  </a:lnTo>
                  <a:lnTo>
                    <a:pt x="22860" y="277368"/>
                  </a:lnTo>
                  <a:lnTo>
                    <a:pt x="22860" y="306324"/>
                  </a:lnTo>
                  <a:close/>
                </a:path>
                <a:path w="586740" h="585470">
                  <a:moveTo>
                    <a:pt x="28956" y="237744"/>
                  </a:moveTo>
                  <a:lnTo>
                    <a:pt x="28956" y="236220"/>
                  </a:lnTo>
                  <a:lnTo>
                    <a:pt x="29294" y="236220"/>
                  </a:lnTo>
                  <a:lnTo>
                    <a:pt x="28956" y="237744"/>
                  </a:lnTo>
                  <a:close/>
                </a:path>
                <a:path w="586740" h="585470">
                  <a:moveTo>
                    <a:pt x="25908" y="251460"/>
                  </a:moveTo>
                  <a:lnTo>
                    <a:pt x="25908" y="249936"/>
                  </a:lnTo>
                  <a:lnTo>
                    <a:pt x="26212" y="249936"/>
                  </a:lnTo>
                  <a:lnTo>
                    <a:pt x="25908" y="251460"/>
                  </a:lnTo>
                  <a:close/>
                </a:path>
                <a:path w="586740" h="585470">
                  <a:moveTo>
                    <a:pt x="60960" y="153924"/>
                  </a:moveTo>
                  <a:lnTo>
                    <a:pt x="41148" y="141731"/>
                  </a:lnTo>
                  <a:lnTo>
                    <a:pt x="50292" y="128016"/>
                  </a:lnTo>
                  <a:lnTo>
                    <a:pt x="67056" y="105155"/>
                  </a:lnTo>
                  <a:lnTo>
                    <a:pt x="85344" y="83819"/>
                  </a:lnTo>
                  <a:lnTo>
                    <a:pt x="103632" y="67055"/>
                  </a:lnTo>
                  <a:lnTo>
                    <a:pt x="118872" y="85343"/>
                  </a:lnTo>
                  <a:lnTo>
                    <a:pt x="102108" y="100584"/>
                  </a:lnTo>
                  <a:lnTo>
                    <a:pt x="83820" y="120396"/>
                  </a:lnTo>
                  <a:lnTo>
                    <a:pt x="84226" y="120396"/>
                  </a:lnTo>
                  <a:lnTo>
                    <a:pt x="68580" y="141731"/>
                  </a:lnTo>
                  <a:lnTo>
                    <a:pt x="69088" y="141731"/>
                  </a:lnTo>
                  <a:lnTo>
                    <a:pt x="60960" y="153924"/>
                  </a:lnTo>
                  <a:close/>
                </a:path>
                <a:path w="586740" h="585470">
                  <a:moveTo>
                    <a:pt x="84226" y="120396"/>
                  </a:moveTo>
                  <a:lnTo>
                    <a:pt x="83820" y="120396"/>
                  </a:lnTo>
                  <a:lnTo>
                    <a:pt x="85344" y="118872"/>
                  </a:lnTo>
                  <a:lnTo>
                    <a:pt x="84226" y="120396"/>
                  </a:lnTo>
                  <a:close/>
                </a:path>
                <a:path w="586740" h="585470">
                  <a:moveTo>
                    <a:pt x="69088" y="141731"/>
                  </a:moveTo>
                  <a:lnTo>
                    <a:pt x="68580" y="141731"/>
                  </a:lnTo>
                  <a:lnTo>
                    <a:pt x="70104" y="140207"/>
                  </a:lnTo>
                  <a:lnTo>
                    <a:pt x="69088" y="141731"/>
                  </a:lnTo>
                  <a:close/>
                </a:path>
                <a:path w="586740" h="585470">
                  <a:moveTo>
                    <a:pt x="175260" y="48767"/>
                  </a:moveTo>
                  <a:lnTo>
                    <a:pt x="164592" y="27431"/>
                  </a:lnTo>
                  <a:lnTo>
                    <a:pt x="166116" y="25907"/>
                  </a:lnTo>
                  <a:lnTo>
                    <a:pt x="178307" y="21336"/>
                  </a:lnTo>
                  <a:lnTo>
                    <a:pt x="192024" y="15240"/>
                  </a:lnTo>
                  <a:lnTo>
                    <a:pt x="205740" y="10667"/>
                  </a:lnTo>
                  <a:lnTo>
                    <a:pt x="219456" y="7619"/>
                  </a:lnTo>
                  <a:lnTo>
                    <a:pt x="234695" y="3048"/>
                  </a:lnTo>
                  <a:lnTo>
                    <a:pt x="248412" y="1524"/>
                  </a:lnTo>
                  <a:lnTo>
                    <a:pt x="259080" y="0"/>
                  </a:lnTo>
                  <a:lnTo>
                    <a:pt x="262128" y="22860"/>
                  </a:lnTo>
                  <a:lnTo>
                    <a:pt x="251460" y="24384"/>
                  </a:lnTo>
                  <a:lnTo>
                    <a:pt x="252983" y="24384"/>
                  </a:lnTo>
                  <a:lnTo>
                    <a:pt x="232410" y="28955"/>
                  </a:lnTo>
                  <a:lnTo>
                    <a:pt x="225552" y="28955"/>
                  </a:lnTo>
                  <a:lnTo>
                    <a:pt x="213360" y="33528"/>
                  </a:lnTo>
                  <a:lnTo>
                    <a:pt x="199643" y="38100"/>
                  </a:lnTo>
                  <a:lnTo>
                    <a:pt x="201168" y="38100"/>
                  </a:lnTo>
                  <a:lnTo>
                    <a:pt x="187452" y="42672"/>
                  </a:lnTo>
                  <a:lnTo>
                    <a:pt x="188976" y="42672"/>
                  </a:lnTo>
                  <a:lnTo>
                    <a:pt x="178689" y="47243"/>
                  </a:lnTo>
                  <a:lnTo>
                    <a:pt x="176783" y="47243"/>
                  </a:lnTo>
                  <a:lnTo>
                    <a:pt x="175260" y="48767"/>
                  </a:lnTo>
                  <a:close/>
                </a:path>
                <a:path w="586740" h="585470">
                  <a:moveTo>
                    <a:pt x="225552" y="30480"/>
                  </a:moveTo>
                  <a:lnTo>
                    <a:pt x="225552" y="28955"/>
                  </a:lnTo>
                  <a:lnTo>
                    <a:pt x="232410" y="28955"/>
                  </a:lnTo>
                  <a:lnTo>
                    <a:pt x="225552" y="30480"/>
                  </a:lnTo>
                  <a:close/>
                </a:path>
                <a:path w="586740" h="585470">
                  <a:moveTo>
                    <a:pt x="175260" y="48767"/>
                  </a:moveTo>
                  <a:lnTo>
                    <a:pt x="176783" y="47243"/>
                  </a:lnTo>
                  <a:lnTo>
                    <a:pt x="178689" y="47243"/>
                  </a:lnTo>
                  <a:lnTo>
                    <a:pt x="175260" y="48767"/>
                  </a:lnTo>
                  <a:close/>
                </a:path>
                <a:path w="586740" h="585470">
                  <a:moveTo>
                    <a:pt x="361187" y="30480"/>
                  </a:moveTo>
                  <a:lnTo>
                    <a:pt x="333756" y="24384"/>
                  </a:lnTo>
                  <a:lnTo>
                    <a:pt x="329184" y="24384"/>
                  </a:lnTo>
                  <a:lnTo>
                    <a:pt x="332232" y="0"/>
                  </a:lnTo>
                  <a:lnTo>
                    <a:pt x="338328" y="1524"/>
                  </a:lnTo>
                  <a:lnTo>
                    <a:pt x="352044" y="3048"/>
                  </a:lnTo>
                  <a:lnTo>
                    <a:pt x="367284" y="7619"/>
                  </a:lnTo>
                  <a:lnTo>
                    <a:pt x="381000" y="10667"/>
                  </a:lnTo>
                  <a:lnTo>
                    <a:pt x="394716" y="15240"/>
                  </a:lnTo>
                  <a:lnTo>
                    <a:pt x="408432" y="21336"/>
                  </a:lnTo>
                  <a:lnTo>
                    <a:pt x="420624" y="25907"/>
                  </a:lnTo>
                  <a:lnTo>
                    <a:pt x="425196" y="28955"/>
                  </a:lnTo>
                  <a:lnTo>
                    <a:pt x="361187" y="28955"/>
                  </a:lnTo>
                  <a:lnTo>
                    <a:pt x="361187" y="30480"/>
                  </a:lnTo>
                  <a:close/>
                </a:path>
                <a:path w="586740" h="585470">
                  <a:moveTo>
                    <a:pt x="411480" y="48767"/>
                  </a:moveTo>
                  <a:lnTo>
                    <a:pt x="397763" y="42672"/>
                  </a:lnTo>
                  <a:lnTo>
                    <a:pt x="399287" y="42672"/>
                  </a:lnTo>
                  <a:lnTo>
                    <a:pt x="385572" y="38100"/>
                  </a:lnTo>
                  <a:lnTo>
                    <a:pt x="387096" y="38100"/>
                  </a:lnTo>
                  <a:lnTo>
                    <a:pt x="373380" y="33528"/>
                  </a:lnTo>
                  <a:lnTo>
                    <a:pt x="361187" y="28955"/>
                  </a:lnTo>
                  <a:lnTo>
                    <a:pt x="425196" y="28955"/>
                  </a:lnTo>
                  <a:lnTo>
                    <a:pt x="416052" y="47243"/>
                  </a:lnTo>
                  <a:lnTo>
                    <a:pt x="409956" y="47243"/>
                  </a:lnTo>
                  <a:lnTo>
                    <a:pt x="411480" y="48767"/>
                  </a:lnTo>
                  <a:close/>
                </a:path>
                <a:path w="586740" h="585470">
                  <a:moveTo>
                    <a:pt x="414528" y="50292"/>
                  </a:moveTo>
                  <a:lnTo>
                    <a:pt x="409956" y="47243"/>
                  </a:lnTo>
                  <a:lnTo>
                    <a:pt x="416052" y="47243"/>
                  </a:lnTo>
                  <a:lnTo>
                    <a:pt x="414528" y="50292"/>
                  </a:lnTo>
                  <a:close/>
                </a:path>
                <a:path w="586740" h="585470">
                  <a:moveTo>
                    <a:pt x="530860" y="120396"/>
                  </a:moveTo>
                  <a:lnTo>
                    <a:pt x="502920" y="120396"/>
                  </a:lnTo>
                  <a:lnTo>
                    <a:pt x="484632" y="100584"/>
                  </a:lnTo>
                  <a:lnTo>
                    <a:pt x="470916" y="88392"/>
                  </a:lnTo>
                  <a:lnTo>
                    <a:pt x="486156" y="70104"/>
                  </a:lnTo>
                  <a:lnTo>
                    <a:pt x="501396" y="83819"/>
                  </a:lnTo>
                  <a:lnTo>
                    <a:pt x="519684" y="105155"/>
                  </a:lnTo>
                  <a:lnTo>
                    <a:pt x="530860" y="120396"/>
                  </a:lnTo>
                  <a:close/>
                </a:path>
                <a:path w="586740" h="585470">
                  <a:moveTo>
                    <a:pt x="545591" y="141731"/>
                  </a:moveTo>
                  <a:lnTo>
                    <a:pt x="518160" y="141731"/>
                  </a:lnTo>
                  <a:lnTo>
                    <a:pt x="501396" y="118872"/>
                  </a:lnTo>
                  <a:lnTo>
                    <a:pt x="502920" y="120396"/>
                  </a:lnTo>
                  <a:lnTo>
                    <a:pt x="530860" y="120396"/>
                  </a:lnTo>
                  <a:lnTo>
                    <a:pt x="536448" y="128016"/>
                  </a:lnTo>
                  <a:lnTo>
                    <a:pt x="545591" y="141731"/>
                  </a:lnTo>
                  <a:close/>
                </a:path>
                <a:path w="586740" h="585470">
                  <a:moveTo>
                    <a:pt x="528828" y="158496"/>
                  </a:moveTo>
                  <a:lnTo>
                    <a:pt x="516636" y="140207"/>
                  </a:lnTo>
                  <a:lnTo>
                    <a:pt x="518160" y="141731"/>
                  </a:lnTo>
                  <a:lnTo>
                    <a:pt x="545591" y="141731"/>
                  </a:lnTo>
                  <a:lnTo>
                    <a:pt x="548639" y="146304"/>
                  </a:lnTo>
                  <a:lnTo>
                    <a:pt x="528828" y="158496"/>
                  </a:lnTo>
                  <a:close/>
                </a:path>
                <a:path w="586740" h="585470">
                  <a:moveTo>
                    <a:pt x="557784" y="237744"/>
                  </a:moveTo>
                  <a:lnTo>
                    <a:pt x="554736" y="224028"/>
                  </a:lnTo>
                  <a:lnTo>
                    <a:pt x="554736" y="219456"/>
                  </a:lnTo>
                  <a:lnTo>
                    <a:pt x="576072" y="213360"/>
                  </a:lnTo>
                  <a:lnTo>
                    <a:pt x="577596" y="217932"/>
                  </a:lnTo>
                  <a:lnTo>
                    <a:pt x="580644" y="233172"/>
                  </a:lnTo>
                  <a:lnTo>
                    <a:pt x="581321" y="236220"/>
                  </a:lnTo>
                  <a:lnTo>
                    <a:pt x="557784" y="236220"/>
                  </a:lnTo>
                  <a:lnTo>
                    <a:pt x="557784" y="237744"/>
                  </a:lnTo>
                  <a:close/>
                </a:path>
                <a:path w="586740" h="585470">
                  <a:moveTo>
                    <a:pt x="560832" y="251460"/>
                  </a:moveTo>
                  <a:lnTo>
                    <a:pt x="557784" y="236220"/>
                  </a:lnTo>
                  <a:lnTo>
                    <a:pt x="581321" y="236220"/>
                  </a:lnTo>
                  <a:lnTo>
                    <a:pt x="583692" y="246888"/>
                  </a:lnTo>
                  <a:lnTo>
                    <a:pt x="583996" y="249936"/>
                  </a:lnTo>
                  <a:lnTo>
                    <a:pt x="560832" y="249936"/>
                  </a:lnTo>
                  <a:lnTo>
                    <a:pt x="560832" y="251460"/>
                  </a:lnTo>
                  <a:close/>
                </a:path>
                <a:path w="586740" h="585470">
                  <a:moveTo>
                    <a:pt x="586739" y="306324"/>
                  </a:moveTo>
                  <a:lnTo>
                    <a:pt x="563880" y="306324"/>
                  </a:lnTo>
                  <a:lnTo>
                    <a:pt x="563880" y="277368"/>
                  </a:lnTo>
                  <a:lnTo>
                    <a:pt x="560832" y="249936"/>
                  </a:lnTo>
                  <a:lnTo>
                    <a:pt x="583996" y="249936"/>
                  </a:lnTo>
                  <a:lnTo>
                    <a:pt x="586739" y="277368"/>
                  </a:lnTo>
                  <a:lnTo>
                    <a:pt x="586739" y="306324"/>
                  </a:lnTo>
                  <a:close/>
                </a:path>
                <a:path w="586740" h="585470">
                  <a:moveTo>
                    <a:pt x="586739" y="310896"/>
                  </a:moveTo>
                  <a:lnTo>
                    <a:pt x="562356" y="309372"/>
                  </a:lnTo>
                  <a:lnTo>
                    <a:pt x="563880" y="304800"/>
                  </a:lnTo>
                  <a:lnTo>
                    <a:pt x="563880" y="306324"/>
                  </a:lnTo>
                  <a:lnTo>
                    <a:pt x="586739" y="306324"/>
                  </a:lnTo>
                  <a:lnTo>
                    <a:pt x="586739" y="310896"/>
                  </a:lnTo>
                  <a:close/>
                </a:path>
                <a:path w="586740" h="585470">
                  <a:moveTo>
                    <a:pt x="572153" y="385572"/>
                  </a:moveTo>
                  <a:lnTo>
                    <a:pt x="547116" y="385572"/>
                  </a:lnTo>
                  <a:lnTo>
                    <a:pt x="550163" y="374904"/>
                  </a:lnTo>
                  <a:lnTo>
                    <a:pt x="573024" y="382524"/>
                  </a:lnTo>
                  <a:lnTo>
                    <a:pt x="572153" y="385572"/>
                  </a:lnTo>
                  <a:close/>
                </a:path>
                <a:path w="586740" h="585470">
                  <a:moveTo>
                    <a:pt x="567690" y="397764"/>
                  </a:moveTo>
                  <a:lnTo>
                    <a:pt x="542544" y="397764"/>
                  </a:lnTo>
                  <a:lnTo>
                    <a:pt x="547116" y="384048"/>
                  </a:lnTo>
                  <a:lnTo>
                    <a:pt x="547116" y="385572"/>
                  </a:lnTo>
                  <a:lnTo>
                    <a:pt x="572153" y="385572"/>
                  </a:lnTo>
                  <a:lnTo>
                    <a:pt x="569976" y="393192"/>
                  </a:lnTo>
                  <a:lnTo>
                    <a:pt x="567690" y="397764"/>
                  </a:lnTo>
                  <a:close/>
                </a:path>
                <a:path w="586740" h="585470">
                  <a:moveTo>
                    <a:pt x="516636" y="443484"/>
                  </a:moveTo>
                  <a:lnTo>
                    <a:pt x="531876" y="420624"/>
                  </a:lnTo>
                  <a:lnTo>
                    <a:pt x="530352" y="420624"/>
                  </a:lnTo>
                  <a:lnTo>
                    <a:pt x="537972" y="408432"/>
                  </a:lnTo>
                  <a:lnTo>
                    <a:pt x="536448" y="408432"/>
                  </a:lnTo>
                  <a:lnTo>
                    <a:pt x="542544" y="396240"/>
                  </a:lnTo>
                  <a:lnTo>
                    <a:pt x="542544" y="397764"/>
                  </a:lnTo>
                  <a:lnTo>
                    <a:pt x="567690" y="397764"/>
                  </a:lnTo>
                  <a:lnTo>
                    <a:pt x="563880" y="405384"/>
                  </a:lnTo>
                  <a:lnTo>
                    <a:pt x="557784" y="419100"/>
                  </a:lnTo>
                  <a:lnTo>
                    <a:pt x="551687" y="431292"/>
                  </a:lnTo>
                  <a:lnTo>
                    <a:pt x="545020" y="441960"/>
                  </a:lnTo>
                  <a:lnTo>
                    <a:pt x="518160" y="441960"/>
                  </a:lnTo>
                  <a:lnTo>
                    <a:pt x="516636" y="443484"/>
                  </a:lnTo>
                  <a:close/>
                </a:path>
                <a:path w="586740" h="585470">
                  <a:moveTo>
                    <a:pt x="527304" y="469392"/>
                  </a:moveTo>
                  <a:lnTo>
                    <a:pt x="509016" y="455676"/>
                  </a:lnTo>
                  <a:lnTo>
                    <a:pt x="518160" y="441960"/>
                  </a:lnTo>
                  <a:lnTo>
                    <a:pt x="545020" y="441960"/>
                  </a:lnTo>
                  <a:lnTo>
                    <a:pt x="536448" y="455676"/>
                  </a:lnTo>
                  <a:lnTo>
                    <a:pt x="527304" y="469392"/>
                  </a:lnTo>
                  <a:close/>
                </a:path>
                <a:path w="586740" h="585470">
                  <a:moveTo>
                    <a:pt x="471267" y="516636"/>
                  </a:moveTo>
                  <a:lnTo>
                    <a:pt x="443484" y="516636"/>
                  </a:lnTo>
                  <a:lnTo>
                    <a:pt x="461772" y="502920"/>
                  </a:lnTo>
                  <a:lnTo>
                    <a:pt x="471267" y="516636"/>
                  </a:lnTo>
                  <a:close/>
                </a:path>
                <a:path w="586740" h="585470">
                  <a:moveTo>
                    <a:pt x="464057" y="530352"/>
                  </a:moveTo>
                  <a:lnTo>
                    <a:pt x="422148" y="530352"/>
                  </a:lnTo>
                  <a:lnTo>
                    <a:pt x="445008" y="515112"/>
                  </a:lnTo>
                  <a:lnTo>
                    <a:pt x="443484" y="516636"/>
                  </a:lnTo>
                  <a:lnTo>
                    <a:pt x="471267" y="516636"/>
                  </a:lnTo>
                  <a:lnTo>
                    <a:pt x="475487" y="522732"/>
                  </a:lnTo>
                  <a:lnTo>
                    <a:pt x="464057" y="530352"/>
                  </a:lnTo>
                  <a:close/>
                </a:path>
                <a:path w="586740" h="585470">
                  <a:moveTo>
                    <a:pt x="390144" y="569976"/>
                  </a:moveTo>
                  <a:lnTo>
                    <a:pt x="382524" y="547116"/>
                  </a:lnTo>
                  <a:lnTo>
                    <a:pt x="387096" y="545592"/>
                  </a:lnTo>
                  <a:lnTo>
                    <a:pt x="385572" y="545592"/>
                  </a:lnTo>
                  <a:lnTo>
                    <a:pt x="399287" y="541020"/>
                  </a:lnTo>
                  <a:lnTo>
                    <a:pt x="397763" y="541020"/>
                  </a:lnTo>
                  <a:lnTo>
                    <a:pt x="411480" y="534924"/>
                  </a:lnTo>
                  <a:lnTo>
                    <a:pt x="409956" y="534924"/>
                  </a:lnTo>
                  <a:lnTo>
                    <a:pt x="422148" y="528828"/>
                  </a:lnTo>
                  <a:lnTo>
                    <a:pt x="422148" y="530352"/>
                  </a:lnTo>
                  <a:lnTo>
                    <a:pt x="464057" y="530352"/>
                  </a:lnTo>
                  <a:lnTo>
                    <a:pt x="434339" y="550164"/>
                  </a:lnTo>
                  <a:lnTo>
                    <a:pt x="420624" y="556260"/>
                  </a:lnTo>
                  <a:lnTo>
                    <a:pt x="408432" y="562356"/>
                  </a:lnTo>
                  <a:lnTo>
                    <a:pt x="394716" y="568452"/>
                  </a:lnTo>
                  <a:lnTo>
                    <a:pt x="390144" y="569976"/>
                  </a:lnTo>
                  <a:close/>
                </a:path>
                <a:path w="586740" h="585470">
                  <a:moveTo>
                    <a:pt x="318515" y="585216"/>
                  </a:moveTo>
                  <a:lnTo>
                    <a:pt x="278892" y="585216"/>
                  </a:lnTo>
                  <a:lnTo>
                    <a:pt x="248412" y="582168"/>
                  </a:lnTo>
                  <a:lnTo>
                    <a:pt x="220980" y="576072"/>
                  </a:lnTo>
                  <a:lnTo>
                    <a:pt x="227076" y="553212"/>
                  </a:lnTo>
                  <a:lnTo>
                    <a:pt x="239268" y="556260"/>
                  </a:lnTo>
                  <a:lnTo>
                    <a:pt x="252983" y="559308"/>
                  </a:lnTo>
                  <a:lnTo>
                    <a:pt x="251460" y="559308"/>
                  </a:lnTo>
                  <a:lnTo>
                    <a:pt x="266700" y="560832"/>
                  </a:lnTo>
                  <a:lnTo>
                    <a:pt x="265176" y="560832"/>
                  </a:lnTo>
                  <a:lnTo>
                    <a:pt x="280416" y="562356"/>
                  </a:lnTo>
                  <a:lnTo>
                    <a:pt x="317087" y="562356"/>
                  </a:lnTo>
                  <a:lnTo>
                    <a:pt x="318515" y="585216"/>
                  </a:lnTo>
                  <a:close/>
                </a:path>
                <a:path w="586740" h="585470">
                  <a:moveTo>
                    <a:pt x="317087" y="562356"/>
                  </a:moveTo>
                  <a:lnTo>
                    <a:pt x="306324" y="562356"/>
                  </a:lnTo>
                  <a:lnTo>
                    <a:pt x="316991" y="560832"/>
                  </a:lnTo>
                  <a:lnTo>
                    <a:pt x="317087" y="562356"/>
                  </a:lnTo>
                  <a:close/>
                </a:path>
                <a:path w="586740" h="585470">
                  <a:moveTo>
                    <a:pt x="152400" y="548640"/>
                  </a:moveTo>
                  <a:lnTo>
                    <a:pt x="129540" y="534924"/>
                  </a:lnTo>
                  <a:lnTo>
                    <a:pt x="106680" y="518160"/>
                  </a:lnTo>
                  <a:lnTo>
                    <a:pt x="85344" y="499872"/>
                  </a:lnTo>
                  <a:lnTo>
                    <a:pt x="76200" y="489204"/>
                  </a:lnTo>
                  <a:lnTo>
                    <a:pt x="92964" y="472440"/>
                  </a:lnTo>
                  <a:lnTo>
                    <a:pt x="102108" y="483108"/>
                  </a:lnTo>
                  <a:lnTo>
                    <a:pt x="121920" y="501396"/>
                  </a:lnTo>
                  <a:lnTo>
                    <a:pt x="122474" y="501396"/>
                  </a:lnTo>
                  <a:lnTo>
                    <a:pt x="143256" y="516636"/>
                  </a:lnTo>
                  <a:lnTo>
                    <a:pt x="144272" y="516636"/>
                  </a:lnTo>
                  <a:lnTo>
                    <a:pt x="164592" y="528828"/>
                  </a:lnTo>
                  <a:lnTo>
                    <a:pt x="152400" y="548640"/>
                  </a:lnTo>
                  <a:close/>
                </a:path>
                <a:path w="586740" h="585470">
                  <a:moveTo>
                    <a:pt x="122474" y="501396"/>
                  </a:moveTo>
                  <a:lnTo>
                    <a:pt x="121920" y="501396"/>
                  </a:lnTo>
                  <a:lnTo>
                    <a:pt x="120396" y="499872"/>
                  </a:lnTo>
                  <a:lnTo>
                    <a:pt x="122474" y="501396"/>
                  </a:lnTo>
                  <a:close/>
                </a:path>
                <a:path w="586740" h="585470">
                  <a:moveTo>
                    <a:pt x="144272" y="516636"/>
                  </a:moveTo>
                  <a:lnTo>
                    <a:pt x="143256" y="516636"/>
                  </a:lnTo>
                  <a:lnTo>
                    <a:pt x="141732" y="515112"/>
                  </a:lnTo>
                  <a:lnTo>
                    <a:pt x="144272" y="516636"/>
                  </a:lnTo>
                  <a:close/>
                </a:path>
                <a:path w="586740" h="585470">
                  <a:moveTo>
                    <a:pt x="33528" y="428244"/>
                  </a:moveTo>
                  <a:lnTo>
                    <a:pt x="28956" y="419100"/>
                  </a:lnTo>
                  <a:lnTo>
                    <a:pt x="22860" y="405384"/>
                  </a:lnTo>
                  <a:lnTo>
                    <a:pt x="16764" y="393192"/>
                  </a:lnTo>
                  <a:lnTo>
                    <a:pt x="12192" y="379476"/>
                  </a:lnTo>
                  <a:lnTo>
                    <a:pt x="9144" y="365760"/>
                  </a:lnTo>
                  <a:lnTo>
                    <a:pt x="6096" y="350520"/>
                  </a:lnTo>
                  <a:lnTo>
                    <a:pt x="3048" y="336804"/>
                  </a:lnTo>
                  <a:lnTo>
                    <a:pt x="3048" y="335280"/>
                  </a:lnTo>
                  <a:lnTo>
                    <a:pt x="25908" y="332232"/>
                  </a:lnTo>
                  <a:lnTo>
                    <a:pt x="25908" y="333756"/>
                  </a:lnTo>
                  <a:lnTo>
                    <a:pt x="26246" y="333756"/>
                  </a:lnTo>
                  <a:lnTo>
                    <a:pt x="32004" y="359664"/>
                  </a:lnTo>
                  <a:lnTo>
                    <a:pt x="35052" y="371856"/>
                  </a:lnTo>
                  <a:lnTo>
                    <a:pt x="39624" y="385572"/>
                  </a:lnTo>
                  <a:lnTo>
                    <a:pt x="40132" y="385572"/>
                  </a:lnTo>
                  <a:lnTo>
                    <a:pt x="44196" y="397764"/>
                  </a:lnTo>
                  <a:lnTo>
                    <a:pt x="44958" y="397764"/>
                  </a:lnTo>
                  <a:lnTo>
                    <a:pt x="54864" y="417576"/>
                  </a:lnTo>
                  <a:lnTo>
                    <a:pt x="33528" y="428244"/>
                  </a:lnTo>
                  <a:close/>
                </a:path>
                <a:path w="586740" h="585470">
                  <a:moveTo>
                    <a:pt x="26246" y="333756"/>
                  </a:moveTo>
                  <a:lnTo>
                    <a:pt x="25908" y="333756"/>
                  </a:lnTo>
                  <a:lnTo>
                    <a:pt x="25908" y="332232"/>
                  </a:lnTo>
                  <a:lnTo>
                    <a:pt x="26246" y="333756"/>
                  </a:lnTo>
                  <a:close/>
                </a:path>
                <a:path w="586740" h="585470">
                  <a:moveTo>
                    <a:pt x="40132" y="385572"/>
                  </a:moveTo>
                  <a:lnTo>
                    <a:pt x="39624" y="385572"/>
                  </a:lnTo>
                  <a:lnTo>
                    <a:pt x="39624" y="384048"/>
                  </a:lnTo>
                  <a:lnTo>
                    <a:pt x="40132" y="385572"/>
                  </a:lnTo>
                  <a:close/>
                </a:path>
                <a:path w="586740" h="585470">
                  <a:moveTo>
                    <a:pt x="44958" y="397764"/>
                  </a:moveTo>
                  <a:lnTo>
                    <a:pt x="44196" y="397764"/>
                  </a:lnTo>
                  <a:lnTo>
                    <a:pt x="44196" y="396240"/>
                  </a:lnTo>
                  <a:lnTo>
                    <a:pt x="44958" y="3977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4860" y="1744411"/>
            <a:ext cx="665797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Hypotheses:</a:t>
            </a:r>
            <a:r>
              <a:rPr dirty="0" spc="-15"/>
              <a:t> Climate</a:t>
            </a:r>
            <a:r>
              <a:rPr dirty="0" spc="-10"/>
              <a:t> </a:t>
            </a:r>
            <a:r>
              <a:rPr dirty="0" spc="-5"/>
              <a:t>Risk</a:t>
            </a:r>
            <a:r>
              <a:rPr dirty="0"/>
              <a:t> </a:t>
            </a:r>
            <a:r>
              <a:rPr dirty="0" spc="-10"/>
              <a:t>Scenarios</a:t>
            </a:r>
            <a:r>
              <a:rPr dirty="0" spc="5"/>
              <a:t> </a:t>
            </a:r>
            <a:r>
              <a:rPr dirty="0" spc="-10"/>
              <a:t>(Continued)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1" y="1773682"/>
              <a:ext cx="524256" cy="5245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451" y="1540763"/>
              <a:ext cx="262127" cy="26212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996428" y="1534667"/>
            <a:ext cx="1727835" cy="611505"/>
            <a:chOff x="7996428" y="1534667"/>
            <a:chExt cx="1727835" cy="61150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996428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6764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6764" y="440436"/>
                  </a:lnTo>
                  <a:lnTo>
                    <a:pt x="16764" y="502920"/>
                  </a:lnTo>
                  <a:close/>
                </a:path>
                <a:path w="609600" h="611505">
                  <a:moveTo>
                    <a:pt x="16764" y="509016"/>
                  </a:moveTo>
                  <a:lnTo>
                    <a:pt x="1524" y="509016"/>
                  </a:lnTo>
                  <a:lnTo>
                    <a:pt x="0" y="504444"/>
                  </a:lnTo>
                  <a:lnTo>
                    <a:pt x="16764" y="502920"/>
                  </a:lnTo>
                  <a:lnTo>
                    <a:pt x="16764" y="509016"/>
                  </a:lnTo>
                  <a:close/>
                </a:path>
                <a:path w="609600" h="611505">
                  <a:moveTo>
                    <a:pt x="16764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6764" y="330708"/>
                  </a:lnTo>
                  <a:lnTo>
                    <a:pt x="16764" y="393192"/>
                  </a:lnTo>
                  <a:close/>
                </a:path>
                <a:path w="609600" h="611505">
                  <a:moveTo>
                    <a:pt x="16764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6764" y="220979"/>
                  </a:lnTo>
                  <a:lnTo>
                    <a:pt x="16764" y="283463"/>
                  </a:lnTo>
                  <a:close/>
                </a:path>
                <a:path w="609600" h="611505">
                  <a:moveTo>
                    <a:pt x="16764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6764" y="111252"/>
                  </a:lnTo>
                  <a:lnTo>
                    <a:pt x="16764" y="173735"/>
                  </a:lnTo>
                  <a:close/>
                </a:path>
                <a:path w="609600" h="611505">
                  <a:moveTo>
                    <a:pt x="25908" y="68580"/>
                  </a:moveTo>
                  <a:lnTo>
                    <a:pt x="10668" y="60959"/>
                  </a:lnTo>
                  <a:lnTo>
                    <a:pt x="13716" y="56387"/>
                  </a:lnTo>
                  <a:lnTo>
                    <a:pt x="18288" y="47243"/>
                  </a:lnTo>
                  <a:lnTo>
                    <a:pt x="24384" y="39624"/>
                  </a:lnTo>
                  <a:lnTo>
                    <a:pt x="39624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57912" y="13715"/>
                  </a:lnTo>
                  <a:lnTo>
                    <a:pt x="64008" y="27432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50292" y="36576"/>
                  </a:lnTo>
                  <a:lnTo>
                    <a:pt x="42672" y="42671"/>
                  </a:lnTo>
                  <a:lnTo>
                    <a:pt x="36576" y="50291"/>
                  </a:lnTo>
                  <a:lnTo>
                    <a:pt x="36880" y="50291"/>
                  </a:lnTo>
                  <a:lnTo>
                    <a:pt x="32004" y="56387"/>
                  </a:lnTo>
                  <a:lnTo>
                    <a:pt x="27432" y="64007"/>
                  </a:lnTo>
                  <a:lnTo>
                    <a:pt x="25908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50292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880" y="50291"/>
                  </a:moveTo>
                  <a:lnTo>
                    <a:pt x="36576" y="50291"/>
                  </a:lnTo>
                  <a:lnTo>
                    <a:pt x="38100" y="48767"/>
                  </a:lnTo>
                  <a:lnTo>
                    <a:pt x="36880" y="50291"/>
                  </a:lnTo>
                  <a:close/>
                </a:path>
                <a:path w="609600" h="611505">
                  <a:moveTo>
                    <a:pt x="169164" y="16763"/>
                  </a:moveTo>
                  <a:lnTo>
                    <a:pt x="106680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9164" y="0"/>
                  </a:lnTo>
                  <a:lnTo>
                    <a:pt x="169164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6407" y="16763"/>
                  </a:lnTo>
                  <a:lnTo>
                    <a:pt x="216407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2356" y="38100"/>
                  </a:moveTo>
                  <a:lnTo>
                    <a:pt x="554736" y="32004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8639" y="10667"/>
                  </a:lnTo>
                  <a:lnTo>
                    <a:pt x="563880" y="18287"/>
                  </a:lnTo>
                  <a:lnTo>
                    <a:pt x="571500" y="24383"/>
                  </a:lnTo>
                  <a:lnTo>
                    <a:pt x="579120" y="32004"/>
                  </a:lnTo>
                  <a:lnTo>
                    <a:pt x="582777" y="36576"/>
                  </a:lnTo>
                  <a:lnTo>
                    <a:pt x="560832" y="36576"/>
                  </a:lnTo>
                  <a:lnTo>
                    <a:pt x="562356" y="38100"/>
                  </a:lnTo>
                  <a:close/>
                </a:path>
                <a:path w="609600" h="611505">
                  <a:moveTo>
                    <a:pt x="593344" y="50291"/>
                  </a:moveTo>
                  <a:lnTo>
                    <a:pt x="574548" y="50291"/>
                  </a:lnTo>
                  <a:lnTo>
                    <a:pt x="566928" y="42671"/>
                  </a:lnTo>
                  <a:lnTo>
                    <a:pt x="568452" y="42671"/>
                  </a:lnTo>
                  <a:lnTo>
                    <a:pt x="560832" y="36576"/>
                  </a:lnTo>
                  <a:lnTo>
                    <a:pt x="582777" y="36576"/>
                  </a:lnTo>
                  <a:lnTo>
                    <a:pt x="591312" y="47243"/>
                  </a:lnTo>
                  <a:lnTo>
                    <a:pt x="593344" y="50291"/>
                  </a:lnTo>
                  <a:close/>
                </a:path>
                <a:path w="609600" h="611505">
                  <a:moveTo>
                    <a:pt x="583692" y="64007"/>
                  </a:moveTo>
                  <a:lnTo>
                    <a:pt x="579120" y="56387"/>
                  </a:lnTo>
                  <a:lnTo>
                    <a:pt x="573024" y="48767"/>
                  </a:lnTo>
                  <a:lnTo>
                    <a:pt x="574548" y="50291"/>
                  </a:lnTo>
                  <a:lnTo>
                    <a:pt x="593344" y="50291"/>
                  </a:lnTo>
                  <a:lnTo>
                    <a:pt x="597408" y="56387"/>
                  </a:lnTo>
                  <a:lnTo>
                    <a:pt x="583692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73024" y="562356"/>
                  </a:moveTo>
                  <a:lnTo>
                    <a:pt x="579120" y="554736"/>
                  </a:lnTo>
                  <a:lnTo>
                    <a:pt x="583692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3344" y="560832"/>
                  </a:lnTo>
                  <a:lnTo>
                    <a:pt x="574548" y="560832"/>
                  </a:lnTo>
                  <a:lnTo>
                    <a:pt x="573024" y="562356"/>
                  </a:lnTo>
                  <a:close/>
                </a:path>
                <a:path w="609600" h="611505">
                  <a:moveTo>
                    <a:pt x="582777" y="574548"/>
                  </a:moveTo>
                  <a:lnTo>
                    <a:pt x="560832" y="574548"/>
                  </a:lnTo>
                  <a:lnTo>
                    <a:pt x="568452" y="568452"/>
                  </a:lnTo>
                  <a:lnTo>
                    <a:pt x="566928" y="568452"/>
                  </a:lnTo>
                  <a:lnTo>
                    <a:pt x="574548" y="560832"/>
                  </a:lnTo>
                  <a:lnTo>
                    <a:pt x="593344" y="560832"/>
                  </a:lnTo>
                  <a:lnTo>
                    <a:pt x="591312" y="563880"/>
                  </a:lnTo>
                  <a:lnTo>
                    <a:pt x="582777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8639" y="582168"/>
                  </a:lnTo>
                  <a:lnTo>
                    <a:pt x="554736" y="579120"/>
                  </a:lnTo>
                  <a:lnTo>
                    <a:pt x="562356" y="573024"/>
                  </a:lnTo>
                  <a:lnTo>
                    <a:pt x="560832" y="574548"/>
                  </a:lnTo>
                  <a:lnTo>
                    <a:pt x="582777" y="574548"/>
                  </a:lnTo>
                  <a:lnTo>
                    <a:pt x="579120" y="579120"/>
                  </a:lnTo>
                  <a:lnTo>
                    <a:pt x="571500" y="586740"/>
                  </a:lnTo>
                  <a:lnTo>
                    <a:pt x="563880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5008" y="611124"/>
                  </a:lnTo>
                  <a:lnTo>
                    <a:pt x="445008" y="594360"/>
                  </a:lnTo>
                  <a:lnTo>
                    <a:pt x="507492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7763" y="611124"/>
                  </a:moveTo>
                  <a:lnTo>
                    <a:pt x="335280" y="611124"/>
                  </a:lnTo>
                  <a:lnTo>
                    <a:pt x="335280" y="594360"/>
                  </a:lnTo>
                  <a:lnTo>
                    <a:pt x="397763" y="594360"/>
                  </a:lnTo>
                  <a:lnTo>
                    <a:pt x="397763" y="611124"/>
                  </a:lnTo>
                  <a:close/>
                </a:path>
                <a:path w="609600" h="611505">
                  <a:moveTo>
                    <a:pt x="288036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8036" y="594360"/>
                  </a:lnTo>
                  <a:lnTo>
                    <a:pt x="288036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5532" y="601980"/>
                  </a:moveTo>
                  <a:lnTo>
                    <a:pt x="24384" y="571500"/>
                  </a:lnTo>
                  <a:lnTo>
                    <a:pt x="15240" y="557784"/>
                  </a:lnTo>
                  <a:lnTo>
                    <a:pt x="28956" y="550164"/>
                  </a:lnTo>
                  <a:lnTo>
                    <a:pt x="32004" y="554736"/>
                  </a:lnTo>
                  <a:lnTo>
                    <a:pt x="36880" y="560832"/>
                  </a:lnTo>
                  <a:lnTo>
                    <a:pt x="36576" y="560832"/>
                  </a:lnTo>
                  <a:lnTo>
                    <a:pt x="42672" y="568452"/>
                  </a:lnTo>
                  <a:lnTo>
                    <a:pt x="50292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64008" y="583692"/>
                  </a:lnTo>
                  <a:lnTo>
                    <a:pt x="71628" y="586740"/>
                  </a:lnTo>
                  <a:lnTo>
                    <a:pt x="65532" y="601980"/>
                  </a:lnTo>
                  <a:close/>
                </a:path>
                <a:path w="609600" h="611505">
                  <a:moveTo>
                    <a:pt x="38100" y="562356"/>
                  </a:moveTo>
                  <a:lnTo>
                    <a:pt x="36576" y="560832"/>
                  </a:lnTo>
                  <a:lnTo>
                    <a:pt x="36880" y="560832"/>
                  </a:lnTo>
                  <a:lnTo>
                    <a:pt x="38100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50292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366522" y="3115056"/>
            <a:ext cx="5569585" cy="3168650"/>
            <a:chOff x="366522" y="3115056"/>
            <a:chExt cx="5569585" cy="316865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768" y="3115056"/>
              <a:ext cx="5125212" cy="3168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0935" y="3750564"/>
              <a:ext cx="22860" cy="106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0638" y="3720083"/>
              <a:ext cx="692785" cy="698500"/>
            </a:xfrm>
            <a:custGeom>
              <a:avLst/>
              <a:gdLst/>
              <a:ahLst/>
              <a:cxnLst/>
              <a:rect l="l" t="t" r="r" b="b"/>
              <a:pathLst>
                <a:path w="692785" h="698500">
                  <a:moveTo>
                    <a:pt x="0" y="75183"/>
                  </a:moveTo>
                  <a:lnTo>
                    <a:pt x="62606" y="39671"/>
                  </a:lnTo>
                  <a:lnTo>
                    <a:pt x="105724" y="22725"/>
                  </a:lnTo>
                  <a:lnTo>
                    <a:pt x="150882" y="10282"/>
                  </a:lnTo>
                  <a:lnTo>
                    <a:pt x="197807" y="2616"/>
                  </a:lnTo>
                  <a:lnTo>
                    <a:pt x="246225" y="0"/>
                  </a:lnTo>
                  <a:lnTo>
                    <a:pt x="294927" y="2616"/>
                  </a:lnTo>
                  <a:lnTo>
                    <a:pt x="342099" y="10282"/>
                  </a:lnTo>
                  <a:lnTo>
                    <a:pt x="347207" y="11683"/>
                  </a:lnTo>
                </a:path>
                <a:path w="692785" h="698500">
                  <a:moveTo>
                    <a:pt x="349067" y="12193"/>
                  </a:moveTo>
                  <a:lnTo>
                    <a:pt x="387469" y="22725"/>
                  </a:lnTo>
                  <a:lnTo>
                    <a:pt x="430766" y="39671"/>
                  </a:lnTo>
                  <a:lnTo>
                    <a:pt x="471720" y="60847"/>
                  </a:lnTo>
                  <a:lnTo>
                    <a:pt x="493592" y="75183"/>
                  </a:lnTo>
                </a:path>
                <a:path w="692785" h="698500">
                  <a:moveTo>
                    <a:pt x="494832" y="75996"/>
                  </a:moveTo>
                  <a:lnTo>
                    <a:pt x="510060" y="85977"/>
                  </a:lnTo>
                  <a:lnTo>
                    <a:pt x="512405" y="87883"/>
                  </a:lnTo>
                </a:path>
                <a:path w="692785" h="698500">
                  <a:moveTo>
                    <a:pt x="513051" y="88408"/>
                  </a:moveTo>
                  <a:lnTo>
                    <a:pt x="545513" y="114790"/>
                  </a:lnTo>
                  <a:lnTo>
                    <a:pt x="577811" y="147012"/>
                  </a:lnTo>
                  <a:lnTo>
                    <a:pt x="606681" y="182367"/>
                  </a:lnTo>
                  <a:lnTo>
                    <a:pt x="611368" y="189483"/>
                  </a:lnTo>
                </a:path>
                <a:path w="692785" h="698500">
                  <a:moveTo>
                    <a:pt x="611985" y="190420"/>
                  </a:moveTo>
                  <a:lnTo>
                    <a:pt x="631853" y="220584"/>
                  </a:lnTo>
                  <a:lnTo>
                    <a:pt x="642089" y="240283"/>
                  </a:lnTo>
                </a:path>
                <a:path w="692785" h="698500">
                  <a:moveTo>
                    <a:pt x="642465" y="241006"/>
                  </a:moveTo>
                  <a:lnTo>
                    <a:pt x="653056" y="261389"/>
                  </a:lnTo>
                  <a:lnTo>
                    <a:pt x="669734" y="303783"/>
                  </a:lnTo>
                </a:path>
                <a:path w="692785" h="698500">
                  <a:moveTo>
                    <a:pt x="669897" y="304197"/>
                  </a:moveTo>
                  <a:lnTo>
                    <a:pt x="670019" y="304507"/>
                  </a:lnTo>
                  <a:lnTo>
                    <a:pt x="680325" y="341883"/>
                  </a:lnTo>
                </a:path>
                <a:path w="692785" h="698500">
                  <a:moveTo>
                    <a:pt x="680565" y="342754"/>
                  </a:moveTo>
                  <a:lnTo>
                    <a:pt x="682470" y="349665"/>
                  </a:lnTo>
                  <a:lnTo>
                    <a:pt x="683274" y="354583"/>
                  </a:lnTo>
                </a:path>
                <a:path w="692785" h="698500">
                  <a:moveTo>
                    <a:pt x="683613" y="356655"/>
                  </a:moveTo>
                  <a:lnTo>
                    <a:pt x="687426" y="379983"/>
                  </a:lnTo>
                </a:path>
                <a:path w="692785" h="698500">
                  <a:moveTo>
                    <a:pt x="688185" y="384628"/>
                  </a:moveTo>
                  <a:lnTo>
                    <a:pt x="689501" y="392683"/>
                  </a:lnTo>
                </a:path>
                <a:path w="692785" h="698500">
                  <a:moveTo>
                    <a:pt x="689709" y="393952"/>
                  </a:moveTo>
                  <a:lnTo>
                    <a:pt x="690140" y="396590"/>
                  </a:lnTo>
                  <a:lnTo>
                    <a:pt x="692674" y="443483"/>
                  </a:lnTo>
                </a:path>
                <a:path w="692785" h="698500">
                  <a:moveTo>
                    <a:pt x="692713" y="444206"/>
                  </a:moveTo>
                  <a:lnTo>
                    <a:pt x="692757" y="445008"/>
                  </a:lnTo>
                  <a:lnTo>
                    <a:pt x="690140" y="493691"/>
                  </a:lnTo>
                  <a:lnTo>
                    <a:pt x="688770" y="502108"/>
                  </a:lnTo>
                </a:path>
                <a:path w="692785" h="698500">
                  <a:moveTo>
                    <a:pt x="684324" y="529420"/>
                  </a:moveTo>
                  <a:lnTo>
                    <a:pt x="682470" y="540808"/>
                  </a:lnTo>
                  <a:lnTo>
                    <a:pt x="679181" y="552770"/>
                  </a:lnTo>
                </a:path>
                <a:path w="692785" h="698500">
                  <a:moveTo>
                    <a:pt x="661185" y="608583"/>
                  </a:moveTo>
                  <a:lnTo>
                    <a:pt x="660562" y="610170"/>
                  </a:lnTo>
                </a:path>
                <a:path w="692785" h="698500">
                  <a:moveTo>
                    <a:pt x="656197" y="621283"/>
                  </a:moveTo>
                  <a:lnTo>
                    <a:pt x="656173" y="621344"/>
                  </a:lnTo>
                </a:path>
                <a:path w="692785" h="698500">
                  <a:moveTo>
                    <a:pt x="650614" y="633983"/>
                  </a:moveTo>
                  <a:lnTo>
                    <a:pt x="649926" y="635309"/>
                  </a:lnTo>
                </a:path>
                <a:path w="692785" h="698500">
                  <a:moveTo>
                    <a:pt x="644019" y="646683"/>
                  </a:moveTo>
                  <a:lnTo>
                    <a:pt x="643980" y="646758"/>
                  </a:lnTo>
                </a:path>
                <a:path w="692785" h="698500">
                  <a:moveTo>
                    <a:pt x="613813" y="697483"/>
                  </a:moveTo>
                  <a:lnTo>
                    <a:pt x="613441" y="69804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2336" y="4328159"/>
              <a:ext cx="1524" cy="15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56" y="3721100"/>
              <a:ext cx="891539" cy="8890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71856" y="3720083"/>
              <a:ext cx="891540" cy="890269"/>
            </a:xfrm>
            <a:custGeom>
              <a:avLst/>
              <a:gdLst/>
              <a:ahLst/>
              <a:cxnLst/>
              <a:rect l="l" t="t" r="r" b="b"/>
              <a:pathLst>
                <a:path w="891540" h="890270">
                  <a:moveTo>
                    <a:pt x="0" y="445008"/>
                  </a:moveTo>
                  <a:lnTo>
                    <a:pt x="2616" y="396590"/>
                  </a:lnTo>
                  <a:lnTo>
                    <a:pt x="10282" y="349665"/>
                  </a:lnTo>
                  <a:lnTo>
                    <a:pt x="22725" y="304507"/>
                  </a:lnTo>
                  <a:lnTo>
                    <a:pt x="39671" y="261389"/>
                  </a:lnTo>
                  <a:lnTo>
                    <a:pt x="60847" y="220584"/>
                  </a:lnTo>
                  <a:lnTo>
                    <a:pt x="85977" y="182367"/>
                  </a:lnTo>
                  <a:lnTo>
                    <a:pt x="114790" y="147012"/>
                  </a:lnTo>
                  <a:lnTo>
                    <a:pt x="147012" y="114790"/>
                  </a:lnTo>
                  <a:lnTo>
                    <a:pt x="182367" y="85977"/>
                  </a:lnTo>
                  <a:lnTo>
                    <a:pt x="220584" y="60847"/>
                  </a:lnTo>
                  <a:lnTo>
                    <a:pt x="261389" y="39671"/>
                  </a:lnTo>
                  <a:lnTo>
                    <a:pt x="304507" y="22725"/>
                  </a:lnTo>
                  <a:lnTo>
                    <a:pt x="349665" y="10282"/>
                  </a:lnTo>
                  <a:lnTo>
                    <a:pt x="396590" y="2616"/>
                  </a:lnTo>
                  <a:lnTo>
                    <a:pt x="445008" y="0"/>
                  </a:lnTo>
                  <a:lnTo>
                    <a:pt x="493710" y="2616"/>
                  </a:lnTo>
                  <a:lnTo>
                    <a:pt x="540882" y="10282"/>
                  </a:lnTo>
                  <a:lnTo>
                    <a:pt x="586252" y="22725"/>
                  </a:lnTo>
                  <a:lnTo>
                    <a:pt x="629549" y="39671"/>
                  </a:lnTo>
                  <a:lnTo>
                    <a:pt x="670503" y="60847"/>
                  </a:lnTo>
                  <a:lnTo>
                    <a:pt x="708842" y="85977"/>
                  </a:lnTo>
                  <a:lnTo>
                    <a:pt x="744296" y="114790"/>
                  </a:lnTo>
                  <a:lnTo>
                    <a:pt x="776594" y="147012"/>
                  </a:lnTo>
                  <a:lnTo>
                    <a:pt x="805464" y="182367"/>
                  </a:lnTo>
                  <a:lnTo>
                    <a:pt x="830636" y="220584"/>
                  </a:lnTo>
                  <a:lnTo>
                    <a:pt x="851839" y="261389"/>
                  </a:lnTo>
                  <a:lnTo>
                    <a:pt x="868801" y="304507"/>
                  </a:lnTo>
                  <a:lnTo>
                    <a:pt x="881253" y="349665"/>
                  </a:lnTo>
                  <a:lnTo>
                    <a:pt x="888923" y="396590"/>
                  </a:lnTo>
                  <a:lnTo>
                    <a:pt x="891539" y="445008"/>
                  </a:lnTo>
                  <a:lnTo>
                    <a:pt x="888923" y="493691"/>
                  </a:lnTo>
                  <a:lnTo>
                    <a:pt x="881253" y="540808"/>
                  </a:lnTo>
                  <a:lnTo>
                    <a:pt x="868801" y="586093"/>
                  </a:lnTo>
                  <a:lnTo>
                    <a:pt x="851839" y="629282"/>
                  </a:lnTo>
                  <a:lnTo>
                    <a:pt x="830636" y="670108"/>
                  </a:lnTo>
                  <a:lnTo>
                    <a:pt x="805464" y="708306"/>
                  </a:lnTo>
                  <a:lnTo>
                    <a:pt x="776594" y="743610"/>
                  </a:lnTo>
                  <a:lnTo>
                    <a:pt x="744296" y="775756"/>
                  </a:lnTo>
                  <a:lnTo>
                    <a:pt x="708842" y="804476"/>
                  </a:lnTo>
                  <a:lnTo>
                    <a:pt x="670503" y="829507"/>
                  </a:lnTo>
                  <a:lnTo>
                    <a:pt x="629549" y="850582"/>
                  </a:lnTo>
                  <a:lnTo>
                    <a:pt x="586252" y="867436"/>
                  </a:lnTo>
                  <a:lnTo>
                    <a:pt x="540882" y="879803"/>
                  </a:lnTo>
                  <a:lnTo>
                    <a:pt x="493710" y="887418"/>
                  </a:lnTo>
                  <a:lnTo>
                    <a:pt x="445008" y="890016"/>
                  </a:lnTo>
                  <a:lnTo>
                    <a:pt x="396590" y="887418"/>
                  </a:lnTo>
                  <a:lnTo>
                    <a:pt x="349665" y="879803"/>
                  </a:lnTo>
                  <a:lnTo>
                    <a:pt x="304507" y="867436"/>
                  </a:lnTo>
                  <a:lnTo>
                    <a:pt x="261389" y="850582"/>
                  </a:lnTo>
                  <a:lnTo>
                    <a:pt x="220584" y="829507"/>
                  </a:lnTo>
                  <a:lnTo>
                    <a:pt x="182367" y="804476"/>
                  </a:lnTo>
                  <a:lnTo>
                    <a:pt x="147012" y="775756"/>
                  </a:lnTo>
                  <a:lnTo>
                    <a:pt x="114790" y="743610"/>
                  </a:lnTo>
                  <a:lnTo>
                    <a:pt x="85977" y="708306"/>
                  </a:lnTo>
                  <a:lnTo>
                    <a:pt x="60847" y="670108"/>
                  </a:lnTo>
                  <a:lnTo>
                    <a:pt x="39671" y="629282"/>
                  </a:lnTo>
                  <a:lnTo>
                    <a:pt x="22725" y="586093"/>
                  </a:lnTo>
                  <a:lnTo>
                    <a:pt x="10282" y="540808"/>
                  </a:lnTo>
                  <a:lnTo>
                    <a:pt x="2616" y="493691"/>
                  </a:lnTo>
                  <a:lnTo>
                    <a:pt x="0" y="44500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05783" y="4582667"/>
              <a:ext cx="7619" cy="152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72256" y="44119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9350" y="4134453"/>
              <a:ext cx="101009" cy="23764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31580" y="3965448"/>
              <a:ext cx="465455" cy="808355"/>
            </a:xfrm>
            <a:custGeom>
              <a:avLst/>
              <a:gdLst/>
              <a:ahLst/>
              <a:cxnLst/>
              <a:rect l="l" t="t" r="r" b="b"/>
              <a:pathLst>
                <a:path w="465454" h="808354">
                  <a:moveTo>
                    <a:pt x="34762" y="172720"/>
                  </a:moveTo>
                  <a:lnTo>
                    <a:pt x="87687" y="114945"/>
                  </a:lnTo>
                  <a:lnTo>
                    <a:pt x="123043" y="86075"/>
                  </a:lnTo>
                  <a:lnTo>
                    <a:pt x="161260" y="60903"/>
                  </a:lnTo>
                  <a:lnTo>
                    <a:pt x="202065" y="39700"/>
                  </a:lnTo>
                  <a:lnTo>
                    <a:pt x="245183" y="22738"/>
                  </a:lnTo>
                  <a:lnTo>
                    <a:pt x="290341" y="10286"/>
                  </a:lnTo>
                  <a:lnTo>
                    <a:pt x="302591" y="8284"/>
                  </a:lnTo>
                </a:path>
                <a:path w="465454" h="808354">
                  <a:moveTo>
                    <a:pt x="306654" y="7620"/>
                  </a:moveTo>
                  <a:lnTo>
                    <a:pt x="337266" y="2616"/>
                  </a:lnTo>
                  <a:lnTo>
                    <a:pt x="385683" y="0"/>
                  </a:lnTo>
                  <a:lnTo>
                    <a:pt x="434386" y="2616"/>
                  </a:lnTo>
                  <a:lnTo>
                    <a:pt x="465159" y="7620"/>
                  </a:lnTo>
                </a:path>
                <a:path w="465454" h="808354">
                  <a:moveTo>
                    <a:pt x="126656" y="807937"/>
                  </a:moveTo>
                  <a:lnTo>
                    <a:pt x="126325" y="807720"/>
                  </a:lnTo>
                </a:path>
                <a:path w="465454" h="808354">
                  <a:moveTo>
                    <a:pt x="112" y="668236"/>
                  </a:moveTo>
                  <a:lnTo>
                    <a:pt x="0" y="66802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611837" y="45953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-5312" y="54"/>
                  </a:moveTo>
                  <a:lnTo>
                    <a:pt x="5355" y="54"/>
                  </a:lnTo>
                </a:path>
              </a:pathLst>
            </a:custGeom>
            <a:ln w="107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572256" y="3973587"/>
              <a:ext cx="891540" cy="876300"/>
            </a:xfrm>
            <a:custGeom>
              <a:avLst/>
              <a:gdLst/>
              <a:ahLst/>
              <a:cxnLst/>
              <a:rect l="l" t="t" r="r" b="b"/>
              <a:pathLst>
                <a:path w="891539" h="876300">
                  <a:moveTo>
                    <a:pt x="13716" y="546195"/>
                  </a:moveTo>
                  <a:lnTo>
                    <a:pt x="13546" y="545580"/>
                  </a:lnTo>
                </a:path>
                <a:path w="891539" h="876300">
                  <a:moveTo>
                    <a:pt x="10668" y="535133"/>
                  </a:moveTo>
                  <a:lnTo>
                    <a:pt x="10282" y="533734"/>
                  </a:lnTo>
                  <a:lnTo>
                    <a:pt x="10143" y="532880"/>
                  </a:lnTo>
                </a:path>
                <a:path w="891539" h="876300">
                  <a:moveTo>
                    <a:pt x="6096" y="508110"/>
                  </a:moveTo>
                  <a:lnTo>
                    <a:pt x="5993" y="507480"/>
                  </a:lnTo>
                </a:path>
                <a:path w="891539" h="876300">
                  <a:moveTo>
                    <a:pt x="0" y="438398"/>
                  </a:moveTo>
                  <a:lnTo>
                    <a:pt x="0" y="438392"/>
                  </a:lnTo>
                </a:path>
                <a:path w="891539" h="876300">
                  <a:moveTo>
                    <a:pt x="527678" y="0"/>
                  </a:moveTo>
                  <a:lnTo>
                    <a:pt x="540882" y="2146"/>
                  </a:lnTo>
                  <a:lnTo>
                    <a:pt x="577442" y="12180"/>
                  </a:lnTo>
                </a:path>
                <a:path w="891539" h="876300">
                  <a:moveTo>
                    <a:pt x="577746" y="12264"/>
                  </a:moveTo>
                  <a:lnTo>
                    <a:pt x="586252" y="14598"/>
                  </a:lnTo>
                  <a:lnTo>
                    <a:pt x="629549" y="31561"/>
                  </a:lnTo>
                  <a:lnTo>
                    <a:pt x="670503" y="52763"/>
                  </a:lnTo>
                  <a:lnTo>
                    <a:pt x="705407" y="75680"/>
                  </a:lnTo>
                </a:path>
                <a:path w="891539" h="876300">
                  <a:moveTo>
                    <a:pt x="705629" y="75826"/>
                  </a:moveTo>
                  <a:lnTo>
                    <a:pt x="708842" y="77935"/>
                  </a:lnTo>
                  <a:lnTo>
                    <a:pt x="744296" y="106806"/>
                  </a:lnTo>
                  <a:lnTo>
                    <a:pt x="776594" y="139103"/>
                  </a:lnTo>
                  <a:lnTo>
                    <a:pt x="805464" y="174557"/>
                  </a:lnTo>
                  <a:lnTo>
                    <a:pt x="823928" y="202680"/>
                  </a:lnTo>
                </a:path>
                <a:path w="891539" h="876300">
                  <a:moveTo>
                    <a:pt x="824484" y="203526"/>
                  </a:moveTo>
                  <a:lnTo>
                    <a:pt x="830636" y="212896"/>
                  </a:lnTo>
                  <a:lnTo>
                    <a:pt x="851839" y="253850"/>
                  </a:lnTo>
                  <a:lnTo>
                    <a:pt x="868801" y="297148"/>
                  </a:lnTo>
                  <a:lnTo>
                    <a:pt x="874244" y="316980"/>
                  </a:lnTo>
                </a:path>
                <a:path w="891539" h="876300">
                  <a:moveTo>
                    <a:pt x="874776" y="318917"/>
                  </a:moveTo>
                  <a:lnTo>
                    <a:pt x="877730" y="329680"/>
                  </a:lnTo>
                </a:path>
                <a:path w="891539" h="876300">
                  <a:moveTo>
                    <a:pt x="877824" y="330023"/>
                  </a:moveTo>
                  <a:lnTo>
                    <a:pt x="881253" y="342518"/>
                  </a:lnTo>
                  <a:lnTo>
                    <a:pt x="885360" y="367780"/>
                  </a:lnTo>
                </a:path>
                <a:path w="891539" h="876300">
                  <a:moveTo>
                    <a:pt x="885444" y="368293"/>
                  </a:moveTo>
                  <a:lnTo>
                    <a:pt x="888923" y="389689"/>
                  </a:lnTo>
                  <a:lnTo>
                    <a:pt x="889793" y="405880"/>
                  </a:lnTo>
                </a:path>
                <a:path w="891539" h="876300">
                  <a:moveTo>
                    <a:pt x="890016" y="410035"/>
                  </a:moveTo>
                  <a:lnTo>
                    <a:pt x="891539" y="438392"/>
                  </a:lnTo>
                  <a:lnTo>
                    <a:pt x="888923" y="486810"/>
                  </a:lnTo>
                  <a:lnTo>
                    <a:pt x="885167" y="509789"/>
                  </a:lnTo>
                </a:path>
                <a:path w="891539" h="876300">
                  <a:moveTo>
                    <a:pt x="856926" y="609080"/>
                  </a:moveTo>
                  <a:lnTo>
                    <a:pt x="856296" y="610681"/>
                  </a:lnTo>
                </a:path>
                <a:path w="891539" h="876300">
                  <a:moveTo>
                    <a:pt x="851929" y="621780"/>
                  </a:moveTo>
                  <a:lnTo>
                    <a:pt x="851839" y="622011"/>
                  </a:lnTo>
                  <a:lnTo>
                    <a:pt x="849921" y="625700"/>
                  </a:lnTo>
                </a:path>
                <a:path w="891539" h="876300">
                  <a:moveTo>
                    <a:pt x="807474" y="697980"/>
                  </a:moveTo>
                  <a:lnTo>
                    <a:pt x="805911" y="700353"/>
                  </a:lnTo>
                </a:path>
                <a:path w="891539" h="876300">
                  <a:moveTo>
                    <a:pt x="797586" y="710680"/>
                  </a:moveTo>
                  <a:lnTo>
                    <a:pt x="796960" y="711446"/>
                  </a:lnTo>
                </a:path>
                <a:path w="891539" h="876300">
                  <a:moveTo>
                    <a:pt x="705550" y="799580"/>
                  </a:moveTo>
                  <a:lnTo>
                    <a:pt x="703963" y="800620"/>
                  </a:lnTo>
                </a:path>
                <a:path w="891539" h="876300">
                  <a:moveTo>
                    <a:pt x="686175" y="812280"/>
                  </a:moveTo>
                  <a:lnTo>
                    <a:pt x="685768" y="812547"/>
                  </a:lnTo>
                </a:path>
                <a:path w="891539" h="876300">
                  <a:moveTo>
                    <a:pt x="524496" y="875780"/>
                  </a:moveTo>
                  <a:lnTo>
                    <a:pt x="522541" y="87609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72256" y="3965448"/>
              <a:ext cx="891539" cy="89153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572256" y="3965448"/>
              <a:ext cx="891540" cy="891540"/>
            </a:xfrm>
            <a:custGeom>
              <a:avLst/>
              <a:gdLst/>
              <a:ahLst/>
              <a:cxnLst/>
              <a:rect l="l" t="t" r="r" b="b"/>
              <a:pathLst>
                <a:path w="891539" h="891539">
                  <a:moveTo>
                    <a:pt x="0" y="446532"/>
                  </a:moveTo>
                  <a:lnTo>
                    <a:pt x="2616" y="397829"/>
                  </a:lnTo>
                  <a:lnTo>
                    <a:pt x="10282" y="350657"/>
                  </a:lnTo>
                  <a:lnTo>
                    <a:pt x="22725" y="305287"/>
                  </a:lnTo>
                  <a:lnTo>
                    <a:pt x="39671" y="261990"/>
                  </a:lnTo>
                  <a:lnTo>
                    <a:pt x="60847" y="221036"/>
                  </a:lnTo>
                  <a:lnTo>
                    <a:pt x="85977" y="182697"/>
                  </a:lnTo>
                  <a:lnTo>
                    <a:pt x="114790" y="147243"/>
                  </a:lnTo>
                  <a:lnTo>
                    <a:pt x="147012" y="114945"/>
                  </a:lnTo>
                  <a:lnTo>
                    <a:pt x="182367" y="86075"/>
                  </a:lnTo>
                  <a:lnTo>
                    <a:pt x="220584" y="60903"/>
                  </a:lnTo>
                  <a:lnTo>
                    <a:pt x="261389" y="39700"/>
                  </a:lnTo>
                  <a:lnTo>
                    <a:pt x="304507" y="22738"/>
                  </a:lnTo>
                  <a:lnTo>
                    <a:pt x="349665" y="10286"/>
                  </a:lnTo>
                  <a:lnTo>
                    <a:pt x="396590" y="2616"/>
                  </a:lnTo>
                  <a:lnTo>
                    <a:pt x="445008" y="0"/>
                  </a:lnTo>
                  <a:lnTo>
                    <a:pt x="493710" y="2616"/>
                  </a:lnTo>
                  <a:lnTo>
                    <a:pt x="540882" y="10286"/>
                  </a:lnTo>
                  <a:lnTo>
                    <a:pt x="586252" y="22738"/>
                  </a:lnTo>
                  <a:lnTo>
                    <a:pt x="629549" y="39700"/>
                  </a:lnTo>
                  <a:lnTo>
                    <a:pt x="670503" y="60903"/>
                  </a:lnTo>
                  <a:lnTo>
                    <a:pt x="708842" y="86075"/>
                  </a:lnTo>
                  <a:lnTo>
                    <a:pt x="744296" y="114945"/>
                  </a:lnTo>
                  <a:lnTo>
                    <a:pt x="776594" y="147243"/>
                  </a:lnTo>
                  <a:lnTo>
                    <a:pt x="805464" y="182697"/>
                  </a:lnTo>
                  <a:lnTo>
                    <a:pt x="830636" y="221036"/>
                  </a:lnTo>
                  <a:lnTo>
                    <a:pt x="851839" y="261990"/>
                  </a:lnTo>
                  <a:lnTo>
                    <a:pt x="868801" y="305287"/>
                  </a:lnTo>
                  <a:lnTo>
                    <a:pt x="881253" y="350657"/>
                  </a:lnTo>
                  <a:lnTo>
                    <a:pt x="888923" y="397829"/>
                  </a:lnTo>
                  <a:lnTo>
                    <a:pt x="891539" y="446532"/>
                  </a:lnTo>
                  <a:lnTo>
                    <a:pt x="888923" y="494949"/>
                  </a:lnTo>
                  <a:lnTo>
                    <a:pt x="881253" y="541874"/>
                  </a:lnTo>
                  <a:lnTo>
                    <a:pt x="868801" y="587032"/>
                  </a:lnTo>
                  <a:lnTo>
                    <a:pt x="851839" y="630150"/>
                  </a:lnTo>
                  <a:lnTo>
                    <a:pt x="830636" y="670955"/>
                  </a:lnTo>
                  <a:lnTo>
                    <a:pt x="805464" y="709172"/>
                  </a:lnTo>
                  <a:lnTo>
                    <a:pt x="776594" y="744527"/>
                  </a:lnTo>
                  <a:lnTo>
                    <a:pt x="744296" y="776749"/>
                  </a:lnTo>
                  <a:lnTo>
                    <a:pt x="708842" y="805562"/>
                  </a:lnTo>
                  <a:lnTo>
                    <a:pt x="670503" y="830692"/>
                  </a:lnTo>
                  <a:lnTo>
                    <a:pt x="629549" y="851868"/>
                  </a:lnTo>
                  <a:lnTo>
                    <a:pt x="586252" y="868814"/>
                  </a:lnTo>
                  <a:lnTo>
                    <a:pt x="540882" y="881257"/>
                  </a:lnTo>
                  <a:lnTo>
                    <a:pt x="493710" y="888923"/>
                  </a:lnTo>
                  <a:lnTo>
                    <a:pt x="445008" y="891540"/>
                  </a:lnTo>
                  <a:lnTo>
                    <a:pt x="396590" y="888923"/>
                  </a:lnTo>
                  <a:lnTo>
                    <a:pt x="349665" y="881257"/>
                  </a:lnTo>
                  <a:lnTo>
                    <a:pt x="304507" y="868814"/>
                  </a:lnTo>
                  <a:lnTo>
                    <a:pt x="261389" y="851868"/>
                  </a:lnTo>
                  <a:lnTo>
                    <a:pt x="220584" y="830692"/>
                  </a:lnTo>
                  <a:lnTo>
                    <a:pt x="182367" y="805562"/>
                  </a:lnTo>
                  <a:lnTo>
                    <a:pt x="147012" y="776749"/>
                  </a:lnTo>
                  <a:lnTo>
                    <a:pt x="114790" y="744527"/>
                  </a:lnTo>
                  <a:lnTo>
                    <a:pt x="85977" y="709172"/>
                  </a:lnTo>
                  <a:lnTo>
                    <a:pt x="60847" y="670955"/>
                  </a:lnTo>
                  <a:lnTo>
                    <a:pt x="39671" y="630150"/>
                  </a:lnTo>
                  <a:lnTo>
                    <a:pt x="22725" y="587032"/>
                  </a:lnTo>
                  <a:lnTo>
                    <a:pt x="10282" y="541874"/>
                  </a:lnTo>
                  <a:lnTo>
                    <a:pt x="2616" y="494949"/>
                  </a:lnTo>
                  <a:lnTo>
                    <a:pt x="0" y="446532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6349991" y="5475174"/>
            <a:ext cx="3130550" cy="288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</a:pPr>
            <a:r>
              <a:rPr dirty="0" sz="850">
                <a:latin typeface="Calibri"/>
                <a:cs typeface="Calibri"/>
              </a:rPr>
              <a:t>Note: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Reproduced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from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(Parry,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Black,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and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Zhunussova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2022),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Figure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 </a:t>
            </a:r>
            <a:r>
              <a:rPr dirty="0" sz="850" spc="-18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in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page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860" y="1744411"/>
            <a:ext cx="665797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Hypotheses:</a:t>
            </a:r>
            <a:r>
              <a:rPr dirty="0" spc="-15"/>
              <a:t> Climate</a:t>
            </a:r>
            <a:r>
              <a:rPr dirty="0" spc="-10"/>
              <a:t> </a:t>
            </a:r>
            <a:r>
              <a:rPr dirty="0" spc="-5"/>
              <a:t>Risk</a:t>
            </a:r>
            <a:r>
              <a:rPr dirty="0"/>
              <a:t> </a:t>
            </a:r>
            <a:r>
              <a:rPr dirty="0" spc="-10"/>
              <a:t>Scenarios</a:t>
            </a:r>
            <a:r>
              <a:rPr dirty="0" spc="5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2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996428" y="1534667"/>
            <a:ext cx="1727835" cy="611505"/>
            <a:chOff x="7996428" y="1534667"/>
            <a:chExt cx="1727835" cy="6115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96428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6764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6764" y="440436"/>
                  </a:lnTo>
                  <a:lnTo>
                    <a:pt x="16764" y="502920"/>
                  </a:lnTo>
                  <a:close/>
                </a:path>
                <a:path w="609600" h="611505">
                  <a:moveTo>
                    <a:pt x="16764" y="509016"/>
                  </a:moveTo>
                  <a:lnTo>
                    <a:pt x="1524" y="509016"/>
                  </a:lnTo>
                  <a:lnTo>
                    <a:pt x="0" y="504444"/>
                  </a:lnTo>
                  <a:lnTo>
                    <a:pt x="16764" y="502920"/>
                  </a:lnTo>
                  <a:lnTo>
                    <a:pt x="16764" y="509016"/>
                  </a:lnTo>
                  <a:close/>
                </a:path>
                <a:path w="609600" h="611505">
                  <a:moveTo>
                    <a:pt x="16764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6764" y="330708"/>
                  </a:lnTo>
                  <a:lnTo>
                    <a:pt x="16764" y="393192"/>
                  </a:lnTo>
                  <a:close/>
                </a:path>
                <a:path w="609600" h="611505">
                  <a:moveTo>
                    <a:pt x="16764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6764" y="220979"/>
                  </a:lnTo>
                  <a:lnTo>
                    <a:pt x="16764" y="283463"/>
                  </a:lnTo>
                  <a:close/>
                </a:path>
                <a:path w="609600" h="611505">
                  <a:moveTo>
                    <a:pt x="16764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6764" y="111252"/>
                  </a:lnTo>
                  <a:lnTo>
                    <a:pt x="16764" y="173735"/>
                  </a:lnTo>
                  <a:close/>
                </a:path>
                <a:path w="609600" h="611505">
                  <a:moveTo>
                    <a:pt x="25908" y="68580"/>
                  </a:moveTo>
                  <a:lnTo>
                    <a:pt x="10668" y="60959"/>
                  </a:lnTo>
                  <a:lnTo>
                    <a:pt x="13716" y="56387"/>
                  </a:lnTo>
                  <a:lnTo>
                    <a:pt x="18288" y="47243"/>
                  </a:lnTo>
                  <a:lnTo>
                    <a:pt x="24384" y="39624"/>
                  </a:lnTo>
                  <a:lnTo>
                    <a:pt x="39624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57912" y="13715"/>
                  </a:lnTo>
                  <a:lnTo>
                    <a:pt x="64008" y="27432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50292" y="36576"/>
                  </a:lnTo>
                  <a:lnTo>
                    <a:pt x="42672" y="42671"/>
                  </a:lnTo>
                  <a:lnTo>
                    <a:pt x="36576" y="50291"/>
                  </a:lnTo>
                  <a:lnTo>
                    <a:pt x="36880" y="50291"/>
                  </a:lnTo>
                  <a:lnTo>
                    <a:pt x="32004" y="56387"/>
                  </a:lnTo>
                  <a:lnTo>
                    <a:pt x="27432" y="64007"/>
                  </a:lnTo>
                  <a:lnTo>
                    <a:pt x="25908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50292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880" y="50291"/>
                  </a:moveTo>
                  <a:lnTo>
                    <a:pt x="36576" y="50291"/>
                  </a:lnTo>
                  <a:lnTo>
                    <a:pt x="38100" y="48767"/>
                  </a:lnTo>
                  <a:lnTo>
                    <a:pt x="36880" y="50291"/>
                  </a:lnTo>
                  <a:close/>
                </a:path>
                <a:path w="609600" h="611505">
                  <a:moveTo>
                    <a:pt x="169164" y="16763"/>
                  </a:moveTo>
                  <a:lnTo>
                    <a:pt x="106680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9164" y="0"/>
                  </a:lnTo>
                  <a:lnTo>
                    <a:pt x="169164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6407" y="16763"/>
                  </a:lnTo>
                  <a:lnTo>
                    <a:pt x="216407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2356" y="38100"/>
                  </a:moveTo>
                  <a:lnTo>
                    <a:pt x="554736" y="32004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8639" y="10667"/>
                  </a:lnTo>
                  <a:lnTo>
                    <a:pt x="563880" y="18287"/>
                  </a:lnTo>
                  <a:lnTo>
                    <a:pt x="571500" y="24383"/>
                  </a:lnTo>
                  <a:lnTo>
                    <a:pt x="579120" y="32004"/>
                  </a:lnTo>
                  <a:lnTo>
                    <a:pt x="582777" y="36576"/>
                  </a:lnTo>
                  <a:lnTo>
                    <a:pt x="560832" y="36576"/>
                  </a:lnTo>
                  <a:lnTo>
                    <a:pt x="562356" y="38100"/>
                  </a:lnTo>
                  <a:close/>
                </a:path>
                <a:path w="609600" h="611505">
                  <a:moveTo>
                    <a:pt x="593344" y="50291"/>
                  </a:moveTo>
                  <a:lnTo>
                    <a:pt x="574548" y="50291"/>
                  </a:lnTo>
                  <a:lnTo>
                    <a:pt x="566928" y="42671"/>
                  </a:lnTo>
                  <a:lnTo>
                    <a:pt x="568452" y="42671"/>
                  </a:lnTo>
                  <a:lnTo>
                    <a:pt x="560832" y="36576"/>
                  </a:lnTo>
                  <a:lnTo>
                    <a:pt x="582777" y="36576"/>
                  </a:lnTo>
                  <a:lnTo>
                    <a:pt x="591312" y="47243"/>
                  </a:lnTo>
                  <a:lnTo>
                    <a:pt x="593344" y="50291"/>
                  </a:lnTo>
                  <a:close/>
                </a:path>
                <a:path w="609600" h="611505">
                  <a:moveTo>
                    <a:pt x="583692" y="64007"/>
                  </a:moveTo>
                  <a:lnTo>
                    <a:pt x="579120" y="56387"/>
                  </a:lnTo>
                  <a:lnTo>
                    <a:pt x="573024" y="48767"/>
                  </a:lnTo>
                  <a:lnTo>
                    <a:pt x="574548" y="50291"/>
                  </a:lnTo>
                  <a:lnTo>
                    <a:pt x="593344" y="50291"/>
                  </a:lnTo>
                  <a:lnTo>
                    <a:pt x="597408" y="56387"/>
                  </a:lnTo>
                  <a:lnTo>
                    <a:pt x="583692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73024" y="562356"/>
                  </a:moveTo>
                  <a:lnTo>
                    <a:pt x="579120" y="554736"/>
                  </a:lnTo>
                  <a:lnTo>
                    <a:pt x="583692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3344" y="560832"/>
                  </a:lnTo>
                  <a:lnTo>
                    <a:pt x="574548" y="560832"/>
                  </a:lnTo>
                  <a:lnTo>
                    <a:pt x="573024" y="562356"/>
                  </a:lnTo>
                  <a:close/>
                </a:path>
                <a:path w="609600" h="611505">
                  <a:moveTo>
                    <a:pt x="582777" y="574548"/>
                  </a:moveTo>
                  <a:lnTo>
                    <a:pt x="560832" y="574548"/>
                  </a:lnTo>
                  <a:lnTo>
                    <a:pt x="568452" y="568452"/>
                  </a:lnTo>
                  <a:lnTo>
                    <a:pt x="566928" y="568452"/>
                  </a:lnTo>
                  <a:lnTo>
                    <a:pt x="574548" y="560832"/>
                  </a:lnTo>
                  <a:lnTo>
                    <a:pt x="593344" y="560832"/>
                  </a:lnTo>
                  <a:lnTo>
                    <a:pt x="591312" y="563880"/>
                  </a:lnTo>
                  <a:lnTo>
                    <a:pt x="582777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8639" y="582168"/>
                  </a:lnTo>
                  <a:lnTo>
                    <a:pt x="554736" y="579120"/>
                  </a:lnTo>
                  <a:lnTo>
                    <a:pt x="562356" y="573024"/>
                  </a:lnTo>
                  <a:lnTo>
                    <a:pt x="560832" y="574548"/>
                  </a:lnTo>
                  <a:lnTo>
                    <a:pt x="582777" y="574548"/>
                  </a:lnTo>
                  <a:lnTo>
                    <a:pt x="579120" y="579120"/>
                  </a:lnTo>
                  <a:lnTo>
                    <a:pt x="571500" y="586740"/>
                  </a:lnTo>
                  <a:lnTo>
                    <a:pt x="563880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5008" y="611124"/>
                  </a:lnTo>
                  <a:lnTo>
                    <a:pt x="445008" y="594360"/>
                  </a:lnTo>
                  <a:lnTo>
                    <a:pt x="507492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7763" y="611124"/>
                  </a:moveTo>
                  <a:lnTo>
                    <a:pt x="335280" y="611124"/>
                  </a:lnTo>
                  <a:lnTo>
                    <a:pt x="335280" y="594360"/>
                  </a:lnTo>
                  <a:lnTo>
                    <a:pt x="397763" y="594360"/>
                  </a:lnTo>
                  <a:lnTo>
                    <a:pt x="397763" y="611124"/>
                  </a:lnTo>
                  <a:close/>
                </a:path>
                <a:path w="609600" h="611505">
                  <a:moveTo>
                    <a:pt x="288036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8036" y="594360"/>
                  </a:lnTo>
                  <a:lnTo>
                    <a:pt x="288036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5532" y="601980"/>
                  </a:moveTo>
                  <a:lnTo>
                    <a:pt x="24384" y="571500"/>
                  </a:lnTo>
                  <a:lnTo>
                    <a:pt x="15240" y="557784"/>
                  </a:lnTo>
                  <a:lnTo>
                    <a:pt x="28956" y="550164"/>
                  </a:lnTo>
                  <a:lnTo>
                    <a:pt x="32004" y="554736"/>
                  </a:lnTo>
                  <a:lnTo>
                    <a:pt x="36880" y="560832"/>
                  </a:lnTo>
                  <a:lnTo>
                    <a:pt x="36576" y="560832"/>
                  </a:lnTo>
                  <a:lnTo>
                    <a:pt x="42672" y="568452"/>
                  </a:lnTo>
                  <a:lnTo>
                    <a:pt x="50292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64008" y="583692"/>
                  </a:lnTo>
                  <a:lnTo>
                    <a:pt x="71628" y="586740"/>
                  </a:lnTo>
                  <a:lnTo>
                    <a:pt x="65532" y="601980"/>
                  </a:lnTo>
                  <a:close/>
                </a:path>
                <a:path w="609600" h="611505">
                  <a:moveTo>
                    <a:pt x="38100" y="562356"/>
                  </a:moveTo>
                  <a:lnTo>
                    <a:pt x="36576" y="560832"/>
                  </a:lnTo>
                  <a:lnTo>
                    <a:pt x="36880" y="560832"/>
                  </a:lnTo>
                  <a:lnTo>
                    <a:pt x="38100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50292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1521" y="3925824"/>
            <a:ext cx="2664483" cy="14675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14454" y="3713426"/>
            <a:ext cx="461645" cy="253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0"/>
              </a:spcBef>
            </a:pP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ul</a:t>
            </a:r>
            <a:r>
              <a:rPr dirty="0" sz="750" b="1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ur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e  </a:t>
            </a:r>
            <a:r>
              <a:rPr dirty="0" sz="750" spc="-15" b="1">
                <a:solidFill>
                  <a:srgbClr val="3F3F3F"/>
                </a:solidFill>
                <a:latin typeface="Calibri"/>
                <a:cs typeface="Calibri"/>
              </a:rPr>
              <a:t>12%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0901" y="3999931"/>
            <a:ext cx="851535" cy="253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90"/>
              </a:spcBef>
            </a:pP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ining</a:t>
            </a: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qua</a:t>
            </a:r>
            <a:r>
              <a:rPr dirty="0" sz="75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75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ng  </a:t>
            </a:r>
            <a:r>
              <a:rPr dirty="0" sz="750" spc="-10">
                <a:solidFill>
                  <a:srgbClr val="3F3F3F"/>
                </a:solidFill>
                <a:latin typeface="Calibri"/>
                <a:cs typeface="Calibri"/>
              </a:rPr>
              <a:t>1%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3622" y="4310859"/>
            <a:ext cx="608330" cy="253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0"/>
              </a:spcBef>
            </a:pPr>
            <a:r>
              <a:rPr dirty="0" sz="750" spc="-15" b="1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ufact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750" spc="-10" b="1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750" spc="-5" b="1">
                <a:solidFill>
                  <a:srgbClr val="3F3F3F"/>
                </a:solidFill>
                <a:latin typeface="Calibri"/>
                <a:cs typeface="Calibri"/>
              </a:rPr>
              <a:t>g  </a:t>
            </a:r>
            <a:r>
              <a:rPr dirty="0" sz="750" spc="-15" b="1">
                <a:solidFill>
                  <a:srgbClr val="3F3F3F"/>
                </a:solidFill>
                <a:latin typeface="Calibri"/>
                <a:cs typeface="Calibri"/>
              </a:rPr>
              <a:t>17%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8259" y="4940241"/>
            <a:ext cx="521970" cy="253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90"/>
              </a:spcBef>
            </a:pPr>
            <a:r>
              <a:rPr dirty="0" sz="750" spc="-1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dirty="0" sz="750" spc="5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dirty="0" sz="75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dirty="0" sz="750" spc="-1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dirty="0" sz="75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n  </a:t>
            </a:r>
            <a:r>
              <a:rPr dirty="0" sz="750" spc="-10">
                <a:solidFill>
                  <a:srgbClr val="3F3F3F"/>
                </a:solidFill>
                <a:latin typeface="Calibri"/>
                <a:cs typeface="Calibri"/>
              </a:rPr>
              <a:t>9%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3574" y="4853361"/>
            <a:ext cx="336550" cy="253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0"/>
              </a:spcBef>
            </a:pP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dirty="0" sz="75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dirty="0" sz="750" spc="-1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dirty="0" sz="750" spc="-1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dirty="0" sz="750" spc="-5">
                <a:solidFill>
                  <a:srgbClr val="3F3F3F"/>
                </a:solidFill>
                <a:latin typeface="Calibri"/>
                <a:cs typeface="Calibri"/>
              </a:rPr>
              <a:t>es  </a:t>
            </a:r>
            <a:r>
              <a:rPr dirty="0" sz="750" spc="-15">
                <a:solidFill>
                  <a:srgbClr val="3F3F3F"/>
                </a:solidFill>
                <a:latin typeface="Calibri"/>
                <a:cs typeface="Calibri"/>
              </a:rPr>
              <a:t>61%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06665" y="3393378"/>
            <a:ext cx="176593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10" b="1">
                <a:solidFill>
                  <a:srgbClr val="595959"/>
                </a:solidFill>
                <a:latin typeface="Calibri"/>
                <a:cs typeface="Calibri"/>
              </a:rPr>
              <a:t>Malaysia</a:t>
            </a:r>
            <a:r>
              <a:rPr dirty="0" sz="800" spc="-1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800" spc="10" b="1">
                <a:solidFill>
                  <a:srgbClr val="595959"/>
                </a:solidFill>
                <a:latin typeface="Calibri"/>
                <a:cs typeface="Calibri"/>
              </a:rPr>
              <a:t>Employment</a:t>
            </a:r>
            <a:r>
              <a:rPr dirty="0" sz="800" spc="-2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800" spc="10" b="1">
                <a:solidFill>
                  <a:srgbClr val="595959"/>
                </a:solidFill>
                <a:latin typeface="Calibri"/>
                <a:cs typeface="Calibri"/>
              </a:rPr>
              <a:t>by</a:t>
            </a:r>
            <a:r>
              <a:rPr dirty="0" sz="800" spc="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800" spc="10" b="1">
                <a:solidFill>
                  <a:srgbClr val="595959"/>
                </a:solidFill>
                <a:latin typeface="Calibri"/>
                <a:cs typeface="Calibri"/>
              </a:rPr>
              <a:t>Sector</a:t>
            </a:r>
            <a:r>
              <a:rPr dirty="0" sz="800" spc="-2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800" spc="5" b="1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800" spc="10" b="1">
                <a:solidFill>
                  <a:srgbClr val="595959"/>
                </a:solidFill>
                <a:latin typeface="Calibri"/>
                <a:cs typeface="Calibri"/>
              </a:rPr>
              <a:t> 2021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19444" y="3468624"/>
            <a:ext cx="3347085" cy="1344295"/>
            <a:chOff x="6219444" y="3468624"/>
            <a:chExt cx="3347085" cy="1344295"/>
          </a:xfrm>
        </p:grpSpPr>
        <p:sp>
          <p:nvSpPr>
            <p:cNvPr id="19" name="object 19"/>
            <p:cNvSpPr/>
            <p:nvPr/>
          </p:nvSpPr>
          <p:spPr>
            <a:xfrm>
              <a:off x="8799576" y="4049268"/>
              <a:ext cx="767080" cy="763905"/>
            </a:xfrm>
            <a:custGeom>
              <a:avLst/>
              <a:gdLst/>
              <a:ahLst/>
              <a:cxnLst/>
              <a:rect l="l" t="t" r="r" b="b"/>
              <a:pathLst>
                <a:path w="767079" h="763904">
                  <a:moveTo>
                    <a:pt x="24383" y="400812"/>
                  </a:moveTo>
                  <a:lnTo>
                    <a:pt x="0" y="400812"/>
                  </a:lnTo>
                  <a:lnTo>
                    <a:pt x="0" y="362712"/>
                  </a:lnTo>
                  <a:lnTo>
                    <a:pt x="1523" y="342900"/>
                  </a:lnTo>
                  <a:lnTo>
                    <a:pt x="4571" y="323088"/>
                  </a:lnTo>
                  <a:lnTo>
                    <a:pt x="7619" y="304800"/>
                  </a:lnTo>
                  <a:lnTo>
                    <a:pt x="30479" y="309372"/>
                  </a:lnTo>
                  <a:lnTo>
                    <a:pt x="27431" y="327659"/>
                  </a:lnTo>
                  <a:lnTo>
                    <a:pt x="26034" y="344424"/>
                  </a:lnTo>
                  <a:lnTo>
                    <a:pt x="24501" y="362712"/>
                  </a:lnTo>
                  <a:lnTo>
                    <a:pt x="22859" y="382524"/>
                  </a:lnTo>
                  <a:lnTo>
                    <a:pt x="24383" y="400812"/>
                  </a:lnTo>
                  <a:close/>
                </a:path>
                <a:path w="767079" h="763904">
                  <a:moveTo>
                    <a:pt x="25907" y="345948"/>
                  </a:moveTo>
                  <a:lnTo>
                    <a:pt x="25907" y="344424"/>
                  </a:lnTo>
                  <a:lnTo>
                    <a:pt x="25907" y="345948"/>
                  </a:lnTo>
                  <a:close/>
                </a:path>
                <a:path w="767079" h="763904">
                  <a:moveTo>
                    <a:pt x="24383" y="364235"/>
                  </a:moveTo>
                  <a:lnTo>
                    <a:pt x="24383" y="362712"/>
                  </a:lnTo>
                  <a:lnTo>
                    <a:pt x="24383" y="364235"/>
                  </a:lnTo>
                  <a:close/>
                </a:path>
                <a:path w="767079" h="763904">
                  <a:moveTo>
                    <a:pt x="1523" y="425196"/>
                  </a:moveTo>
                  <a:lnTo>
                    <a:pt x="1396" y="419100"/>
                  </a:lnTo>
                  <a:lnTo>
                    <a:pt x="0" y="402335"/>
                  </a:lnTo>
                  <a:lnTo>
                    <a:pt x="24383" y="400812"/>
                  </a:lnTo>
                  <a:lnTo>
                    <a:pt x="25907" y="419100"/>
                  </a:lnTo>
                  <a:lnTo>
                    <a:pt x="25907" y="422148"/>
                  </a:lnTo>
                  <a:lnTo>
                    <a:pt x="1523" y="425196"/>
                  </a:lnTo>
                  <a:close/>
                </a:path>
                <a:path w="767079" h="763904">
                  <a:moveTo>
                    <a:pt x="50291" y="243840"/>
                  </a:moveTo>
                  <a:lnTo>
                    <a:pt x="28955" y="236220"/>
                  </a:lnTo>
                  <a:lnTo>
                    <a:pt x="30479" y="233172"/>
                  </a:lnTo>
                  <a:lnTo>
                    <a:pt x="45719" y="199643"/>
                  </a:lnTo>
                  <a:lnTo>
                    <a:pt x="54863" y="182880"/>
                  </a:lnTo>
                  <a:lnTo>
                    <a:pt x="76200" y="152400"/>
                  </a:lnTo>
                  <a:lnTo>
                    <a:pt x="77723" y="150875"/>
                  </a:lnTo>
                  <a:lnTo>
                    <a:pt x="96011" y="166116"/>
                  </a:lnTo>
                  <a:lnTo>
                    <a:pt x="94487" y="166116"/>
                  </a:lnTo>
                  <a:lnTo>
                    <a:pt x="85343" y="181356"/>
                  </a:lnTo>
                  <a:lnTo>
                    <a:pt x="74675" y="196596"/>
                  </a:lnTo>
                  <a:lnTo>
                    <a:pt x="75285" y="196596"/>
                  </a:lnTo>
                  <a:lnTo>
                    <a:pt x="67055" y="210312"/>
                  </a:lnTo>
                  <a:lnTo>
                    <a:pt x="60128" y="225551"/>
                  </a:lnTo>
                  <a:lnTo>
                    <a:pt x="59435" y="225551"/>
                  </a:lnTo>
                  <a:lnTo>
                    <a:pt x="51816" y="242316"/>
                  </a:lnTo>
                  <a:lnTo>
                    <a:pt x="50291" y="243840"/>
                  </a:lnTo>
                  <a:close/>
                </a:path>
                <a:path w="767079" h="763904">
                  <a:moveTo>
                    <a:pt x="94487" y="167640"/>
                  </a:moveTo>
                  <a:lnTo>
                    <a:pt x="94487" y="166116"/>
                  </a:lnTo>
                  <a:lnTo>
                    <a:pt x="96011" y="166116"/>
                  </a:lnTo>
                  <a:lnTo>
                    <a:pt x="94487" y="167640"/>
                  </a:lnTo>
                  <a:close/>
                </a:path>
                <a:path w="767079" h="763904">
                  <a:moveTo>
                    <a:pt x="75285" y="196596"/>
                  </a:moveTo>
                  <a:lnTo>
                    <a:pt x="74675" y="196596"/>
                  </a:lnTo>
                  <a:lnTo>
                    <a:pt x="76200" y="195072"/>
                  </a:lnTo>
                  <a:lnTo>
                    <a:pt x="75285" y="196596"/>
                  </a:lnTo>
                  <a:close/>
                </a:path>
                <a:path w="767079" h="763904">
                  <a:moveTo>
                    <a:pt x="59435" y="227075"/>
                  </a:moveTo>
                  <a:lnTo>
                    <a:pt x="59435" y="225551"/>
                  </a:lnTo>
                  <a:lnTo>
                    <a:pt x="60128" y="225551"/>
                  </a:lnTo>
                  <a:lnTo>
                    <a:pt x="59435" y="227075"/>
                  </a:lnTo>
                  <a:close/>
                </a:path>
                <a:path w="767079" h="763904">
                  <a:moveTo>
                    <a:pt x="141731" y="115824"/>
                  </a:moveTo>
                  <a:lnTo>
                    <a:pt x="126491" y="97535"/>
                  </a:lnTo>
                  <a:lnTo>
                    <a:pt x="138683" y="86867"/>
                  </a:lnTo>
                  <a:lnTo>
                    <a:pt x="153923" y="74675"/>
                  </a:lnTo>
                  <a:lnTo>
                    <a:pt x="169163" y="64008"/>
                  </a:lnTo>
                  <a:lnTo>
                    <a:pt x="199643" y="45720"/>
                  </a:lnTo>
                  <a:lnTo>
                    <a:pt x="205739" y="42672"/>
                  </a:lnTo>
                  <a:lnTo>
                    <a:pt x="216407" y="62483"/>
                  </a:lnTo>
                  <a:lnTo>
                    <a:pt x="211835" y="65532"/>
                  </a:lnTo>
                  <a:lnTo>
                    <a:pt x="181355" y="83820"/>
                  </a:lnTo>
                  <a:lnTo>
                    <a:pt x="153923" y="105156"/>
                  </a:lnTo>
                  <a:lnTo>
                    <a:pt x="141731" y="115824"/>
                  </a:lnTo>
                  <a:close/>
                </a:path>
                <a:path w="767079" h="763904">
                  <a:moveTo>
                    <a:pt x="280416" y="38100"/>
                  </a:moveTo>
                  <a:lnTo>
                    <a:pt x="306323" y="6096"/>
                  </a:lnTo>
                  <a:lnTo>
                    <a:pt x="362711" y="0"/>
                  </a:lnTo>
                  <a:lnTo>
                    <a:pt x="370331" y="0"/>
                  </a:lnTo>
                  <a:lnTo>
                    <a:pt x="370331" y="22859"/>
                  </a:lnTo>
                  <a:lnTo>
                    <a:pt x="364235" y="22859"/>
                  </a:lnTo>
                  <a:lnTo>
                    <a:pt x="345947" y="24383"/>
                  </a:lnTo>
                  <a:lnTo>
                    <a:pt x="327659" y="27432"/>
                  </a:lnTo>
                  <a:lnTo>
                    <a:pt x="329183" y="27432"/>
                  </a:lnTo>
                  <a:lnTo>
                    <a:pt x="292607" y="33528"/>
                  </a:lnTo>
                  <a:lnTo>
                    <a:pt x="280416" y="38100"/>
                  </a:lnTo>
                  <a:close/>
                </a:path>
                <a:path w="767079" h="763904">
                  <a:moveTo>
                    <a:pt x="525779" y="51816"/>
                  </a:moveTo>
                  <a:lnTo>
                    <a:pt x="522731" y="50291"/>
                  </a:lnTo>
                  <a:lnTo>
                    <a:pt x="489203" y="38100"/>
                  </a:lnTo>
                  <a:lnTo>
                    <a:pt x="490727" y="38100"/>
                  </a:lnTo>
                  <a:lnTo>
                    <a:pt x="472439" y="33528"/>
                  </a:lnTo>
                  <a:lnTo>
                    <a:pt x="438911" y="27432"/>
                  </a:lnTo>
                  <a:lnTo>
                    <a:pt x="441959" y="3048"/>
                  </a:lnTo>
                  <a:lnTo>
                    <a:pt x="515111" y="22859"/>
                  </a:lnTo>
                  <a:lnTo>
                    <a:pt x="534923" y="30480"/>
                  </a:lnTo>
                  <a:lnTo>
                    <a:pt x="525779" y="51816"/>
                  </a:lnTo>
                  <a:close/>
                </a:path>
                <a:path w="767079" h="763904">
                  <a:moveTo>
                    <a:pt x="653795" y="146304"/>
                  </a:moveTo>
                  <a:lnTo>
                    <a:pt x="649223" y="140208"/>
                  </a:lnTo>
                  <a:lnTo>
                    <a:pt x="624839" y="115824"/>
                  </a:lnTo>
                  <a:lnTo>
                    <a:pt x="597407" y="94488"/>
                  </a:lnTo>
                  <a:lnTo>
                    <a:pt x="598931" y="94488"/>
                  </a:lnTo>
                  <a:lnTo>
                    <a:pt x="585216" y="85343"/>
                  </a:lnTo>
                  <a:lnTo>
                    <a:pt x="598931" y="65532"/>
                  </a:lnTo>
                  <a:lnTo>
                    <a:pt x="612647" y="74675"/>
                  </a:lnTo>
                  <a:lnTo>
                    <a:pt x="653795" y="111251"/>
                  </a:lnTo>
                  <a:lnTo>
                    <a:pt x="665987" y="124967"/>
                  </a:lnTo>
                  <a:lnTo>
                    <a:pt x="672083" y="131064"/>
                  </a:lnTo>
                  <a:lnTo>
                    <a:pt x="653795" y="146304"/>
                  </a:lnTo>
                  <a:close/>
                </a:path>
                <a:path w="767079" h="763904">
                  <a:moveTo>
                    <a:pt x="707135" y="227075"/>
                  </a:moveTo>
                  <a:lnTo>
                    <a:pt x="699516" y="210312"/>
                  </a:lnTo>
                  <a:lnTo>
                    <a:pt x="693419" y="201167"/>
                  </a:lnTo>
                  <a:lnTo>
                    <a:pt x="714755" y="190500"/>
                  </a:lnTo>
                  <a:lnTo>
                    <a:pt x="719327" y="199643"/>
                  </a:lnTo>
                  <a:lnTo>
                    <a:pt x="728471" y="216408"/>
                  </a:lnTo>
                  <a:lnTo>
                    <a:pt x="732628" y="225551"/>
                  </a:lnTo>
                  <a:lnTo>
                    <a:pt x="707135" y="225551"/>
                  </a:lnTo>
                  <a:lnTo>
                    <a:pt x="707135" y="227075"/>
                  </a:lnTo>
                  <a:close/>
                </a:path>
                <a:path w="767079" h="763904">
                  <a:moveTo>
                    <a:pt x="720851" y="259080"/>
                  </a:moveTo>
                  <a:lnTo>
                    <a:pt x="714755" y="242316"/>
                  </a:lnTo>
                  <a:lnTo>
                    <a:pt x="707135" y="225551"/>
                  </a:lnTo>
                  <a:lnTo>
                    <a:pt x="732628" y="225551"/>
                  </a:lnTo>
                  <a:lnTo>
                    <a:pt x="736091" y="233172"/>
                  </a:lnTo>
                  <a:lnTo>
                    <a:pt x="742187" y="249935"/>
                  </a:lnTo>
                  <a:lnTo>
                    <a:pt x="744727" y="257556"/>
                  </a:lnTo>
                  <a:lnTo>
                    <a:pt x="720851" y="257556"/>
                  </a:lnTo>
                  <a:lnTo>
                    <a:pt x="720851" y="259080"/>
                  </a:lnTo>
                  <a:close/>
                </a:path>
                <a:path w="767079" h="763904">
                  <a:moveTo>
                    <a:pt x="750460" y="275843"/>
                  </a:moveTo>
                  <a:lnTo>
                    <a:pt x="726947" y="275843"/>
                  </a:lnTo>
                  <a:lnTo>
                    <a:pt x="720851" y="257556"/>
                  </a:lnTo>
                  <a:lnTo>
                    <a:pt x="744727" y="257556"/>
                  </a:lnTo>
                  <a:lnTo>
                    <a:pt x="748283" y="268224"/>
                  </a:lnTo>
                  <a:lnTo>
                    <a:pt x="750460" y="275843"/>
                  </a:lnTo>
                  <a:close/>
                </a:path>
                <a:path w="767079" h="763904">
                  <a:moveTo>
                    <a:pt x="728471" y="284988"/>
                  </a:moveTo>
                  <a:lnTo>
                    <a:pt x="725423" y="274320"/>
                  </a:lnTo>
                  <a:lnTo>
                    <a:pt x="726947" y="275843"/>
                  </a:lnTo>
                  <a:lnTo>
                    <a:pt x="750460" y="275843"/>
                  </a:lnTo>
                  <a:lnTo>
                    <a:pt x="751331" y="278891"/>
                  </a:lnTo>
                  <a:lnTo>
                    <a:pt x="728471" y="284988"/>
                  </a:lnTo>
                  <a:close/>
                </a:path>
                <a:path w="767079" h="763904">
                  <a:moveTo>
                    <a:pt x="742187" y="364235"/>
                  </a:moveTo>
                  <a:lnTo>
                    <a:pt x="740663" y="352043"/>
                  </a:lnTo>
                  <a:lnTo>
                    <a:pt x="765047" y="350520"/>
                  </a:lnTo>
                  <a:lnTo>
                    <a:pt x="765047" y="362712"/>
                  </a:lnTo>
                  <a:lnTo>
                    <a:pt x="742187" y="362712"/>
                  </a:lnTo>
                  <a:lnTo>
                    <a:pt x="742187" y="364235"/>
                  </a:lnTo>
                  <a:close/>
                </a:path>
                <a:path w="767079" h="763904">
                  <a:moveTo>
                    <a:pt x="760475" y="448056"/>
                  </a:moveTo>
                  <a:lnTo>
                    <a:pt x="737616" y="443483"/>
                  </a:lnTo>
                  <a:lnTo>
                    <a:pt x="737616" y="437388"/>
                  </a:lnTo>
                  <a:lnTo>
                    <a:pt x="740663" y="419100"/>
                  </a:lnTo>
                  <a:lnTo>
                    <a:pt x="742187" y="400812"/>
                  </a:lnTo>
                  <a:lnTo>
                    <a:pt x="742187" y="362712"/>
                  </a:lnTo>
                  <a:lnTo>
                    <a:pt x="765047" y="362712"/>
                  </a:lnTo>
                  <a:lnTo>
                    <a:pt x="766571" y="382524"/>
                  </a:lnTo>
                  <a:lnTo>
                    <a:pt x="765047" y="402335"/>
                  </a:lnTo>
                  <a:lnTo>
                    <a:pt x="763523" y="420624"/>
                  </a:lnTo>
                  <a:lnTo>
                    <a:pt x="762000" y="440435"/>
                  </a:lnTo>
                  <a:lnTo>
                    <a:pt x="760475" y="448056"/>
                  </a:lnTo>
                  <a:close/>
                </a:path>
                <a:path w="767079" h="763904">
                  <a:moveTo>
                    <a:pt x="739139" y="522732"/>
                  </a:moveTo>
                  <a:lnTo>
                    <a:pt x="714755" y="522732"/>
                  </a:lnTo>
                  <a:lnTo>
                    <a:pt x="719327" y="509016"/>
                  </a:lnTo>
                  <a:lnTo>
                    <a:pt x="740663" y="518159"/>
                  </a:lnTo>
                  <a:lnTo>
                    <a:pt x="739139" y="522732"/>
                  </a:lnTo>
                  <a:close/>
                </a:path>
                <a:path w="767079" h="763904">
                  <a:moveTo>
                    <a:pt x="708354" y="583692"/>
                  </a:moveTo>
                  <a:lnTo>
                    <a:pt x="681227" y="583692"/>
                  </a:lnTo>
                  <a:lnTo>
                    <a:pt x="699516" y="553212"/>
                  </a:lnTo>
                  <a:lnTo>
                    <a:pt x="707135" y="537972"/>
                  </a:lnTo>
                  <a:lnTo>
                    <a:pt x="714755" y="521208"/>
                  </a:lnTo>
                  <a:lnTo>
                    <a:pt x="714755" y="522732"/>
                  </a:lnTo>
                  <a:lnTo>
                    <a:pt x="739139" y="522732"/>
                  </a:lnTo>
                  <a:lnTo>
                    <a:pt x="736091" y="531875"/>
                  </a:lnTo>
                  <a:lnTo>
                    <a:pt x="728471" y="548640"/>
                  </a:lnTo>
                  <a:lnTo>
                    <a:pt x="719327" y="565404"/>
                  </a:lnTo>
                  <a:lnTo>
                    <a:pt x="708354" y="583692"/>
                  </a:lnTo>
                  <a:close/>
                </a:path>
                <a:path w="767079" h="763904">
                  <a:moveTo>
                    <a:pt x="694943" y="603504"/>
                  </a:moveTo>
                  <a:lnTo>
                    <a:pt x="676655" y="589788"/>
                  </a:lnTo>
                  <a:lnTo>
                    <a:pt x="681227" y="582167"/>
                  </a:lnTo>
                  <a:lnTo>
                    <a:pt x="681227" y="583692"/>
                  </a:lnTo>
                  <a:lnTo>
                    <a:pt x="708354" y="583692"/>
                  </a:lnTo>
                  <a:lnTo>
                    <a:pt x="701039" y="595883"/>
                  </a:lnTo>
                  <a:lnTo>
                    <a:pt x="694943" y="603504"/>
                  </a:lnTo>
                  <a:close/>
                </a:path>
                <a:path w="767079" h="763904">
                  <a:moveTo>
                    <a:pt x="610470" y="690372"/>
                  </a:moveTo>
                  <a:lnTo>
                    <a:pt x="568451" y="690372"/>
                  </a:lnTo>
                  <a:lnTo>
                    <a:pt x="583691" y="679704"/>
                  </a:lnTo>
                  <a:lnTo>
                    <a:pt x="598931" y="670559"/>
                  </a:lnTo>
                  <a:lnTo>
                    <a:pt x="597407" y="670559"/>
                  </a:lnTo>
                  <a:lnTo>
                    <a:pt x="611123" y="659892"/>
                  </a:lnTo>
                  <a:lnTo>
                    <a:pt x="624839" y="647700"/>
                  </a:lnTo>
                  <a:lnTo>
                    <a:pt x="630935" y="641604"/>
                  </a:lnTo>
                  <a:lnTo>
                    <a:pt x="647700" y="658367"/>
                  </a:lnTo>
                  <a:lnTo>
                    <a:pt x="640079" y="665988"/>
                  </a:lnTo>
                  <a:lnTo>
                    <a:pt x="626363" y="678180"/>
                  </a:lnTo>
                  <a:lnTo>
                    <a:pt x="612647" y="688848"/>
                  </a:lnTo>
                  <a:lnTo>
                    <a:pt x="610470" y="690372"/>
                  </a:lnTo>
                  <a:close/>
                </a:path>
                <a:path w="767079" h="763904">
                  <a:moveTo>
                    <a:pt x="569975" y="716280"/>
                  </a:moveTo>
                  <a:lnTo>
                    <a:pt x="557783" y="696467"/>
                  </a:lnTo>
                  <a:lnTo>
                    <a:pt x="569975" y="688848"/>
                  </a:lnTo>
                  <a:lnTo>
                    <a:pt x="568451" y="690372"/>
                  </a:lnTo>
                  <a:lnTo>
                    <a:pt x="610470" y="690372"/>
                  </a:lnTo>
                  <a:lnTo>
                    <a:pt x="582167" y="710184"/>
                  </a:lnTo>
                  <a:lnTo>
                    <a:pt x="569975" y="716280"/>
                  </a:lnTo>
                  <a:close/>
                </a:path>
                <a:path w="767079" h="763904">
                  <a:moveTo>
                    <a:pt x="422147" y="763524"/>
                  </a:moveTo>
                  <a:lnTo>
                    <a:pt x="408431" y="763524"/>
                  </a:lnTo>
                  <a:lnTo>
                    <a:pt x="406907" y="740664"/>
                  </a:lnTo>
                  <a:lnTo>
                    <a:pt x="420623" y="739140"/>
                  </a:lnTo>
                  <a:lnTo>
                    <a:pt x="419100" y="739140"/>
                  </a:lnTo>
                  <a:lnTo>
                    <a:pt x="437387" y="737616"/>
                  </a:lnTo>
                  <a:lnTo>
                    <a:pt x="455675" y="734567"/>
                  </a:lnTo>
                  <a:lnTo>
                    <a:pt x="472439" y="729996"/>
                  </a:lnTo>
                  <a:lnTo>
                    <a:pt x="490727" y="725424"/>
                  </a:lnTo>
                  <a:lnTo>
                    <a:pt x="489203" y="725424"/>
                  </a:lnTo>
                  <a:lnTo>
                    <a:pt x="495300" y="723900"/>
                  </a:lnTo>
                  <a:lnTo>
                    <a:pt x="502919" y="745235"/>
                  </a:lnTo>
                  <a:lnTo>
                    <a:pt x="496823" y="748284"/>
                  </a:lnTo>
                  <a:lnTo>
                    <a:pt x="460247" y="757428"/>
                  </a:lnTo>
                  <a:lnTo>
                    <a:pt x="440435" y="760475"/>
                  </a:lnTo>
                  <a:lnTo>
                    <a:pt x="422147" y="763524"/>
                  </a:lnTo>
                  <a:close/>
                </a:path>
                <a:path w="767079" h="763904">
                  <a:moveTo>
                    <a:pt x="335279" y="762000"/>
                  </a:moveTo>
                  <a:lnTo>
                    <a:pt x="286511" y="752856"/>
                  </a:lnTo>
                  <a:lnTo>
                    <a:pt x="240791" y="737616"/>
                  </a:lnTo>
                  <a:lnTo>
                    <a:pt x="249935" y="716280"/>
                  </a:lnTo>
                  <a:lnTo>
                    <a:pt x="259079" y="719328"/>
                  </a:lnTo>
                  <a:lnTo>
                    <a:pt x="275843" y="725424"/>
                  </a:lnTo>
                  <a:lnTo>
                    <a:pt x="292607" y="729996"/>
                  </a:lnTo>
                  <a:lnTo>
                    <a:pt x="310895" y="734567"/>
                  </a:lnTo>
                  <a:lnTo>
                    <a:pt x="329183" y="737616"/>
                  </a:lnTo>
                  <a:lnTo>
                    <a:pt x="327659" y="737616"/>
                  </a:lnTo>
                  <a:lnTo>
                    <a:pt x="338327" y="739140"/>
                  </a:lnTo>
                  <a:lnTo>
                    <a:pt x="335279" y="762000"/>
                  </a:lnTo>
                  <a:close/>
                </a:path>
                <a:path w="767079" h="763904">
                  <a:moveTo>
                    <a:pt x="176783" y="704088"/>
                  </a:moveTo>
                  <a:lnTo>
                    <a:pt x="169163" y="699516"/>
                  </a:lnTo>
                  <a:lnTo>
                    <a:pt x="138683" y="678180"/>
                  </a:lnTo>
                  <a:lnTo>
                    <a:pt x="124967" y="665988"/>
                  </a:lnTo>
                  <a:lnTo>
                    <a:pt x="102107" y="643128"/>
                  </a:lnTo>
                  <a:lnTo>
                    <a:pt x="118871" y="626364"/>
                  </a:lnTo>
                  <a:lnTo>
                    <a:pt x="129539" y="637032"/>
                  </a:lnTo>
                  <a:lnTo>
                    <a:pt x="129730" y="637032"/>
                  </a:lnTo>
                  <a:lnTo>
                    <a:pt x="141731" y="647700"/>
                  </a:lnTo>
                  <a:lnTo>
                    <a:pt x="140207" y="647700"/>
                  </a:lnTo>
                  <a:lnTo>
                    <a:pt x="153923" y="659892"/>
                  </a:lnTo>
                  <a:lnTo>
                    <a:pt x="167639" y="670559"/>
                  </a:lnTo>
                  <a:lnTo>
                    <a:pt x="181355" y="679704"/>
                  </a:lnTo>
                  <a:lnTo>
                    <a:pt x="188975" y="684275"/>
                  </a:lnTo>
                  <a:lnTo>
                    <a:pt x="176783" y="704088"/>
                  </a:lnTo>
                  <a:close/>
                </a:path>
                <a:path w="767079" h="763904">
                  <a:moveTo>
                    <a:pt x="129730" y="637032"/>
                  </a:moveTo>
                  <a:lnTo>
                    <a:pt x="129539" y="637032"/>
                  </a:lnTo>
                  <a:lnTo>
                    <a:pt x="128016" y="635508"/>
                  </a:lnTo>
                  <a:lnTo>
                    <a:pt x="129730" y="637032"/>
                  </a:lnTo>
                  <a:close/>
                </a:path>
                <a:path w="767079" h="763904">
                  <a:moveTo>
                    <a:pt x="57911" y="585216"/>
                  </a:moveTo>
                  <a:lnTo>
                    <a:pt x="30479" y="531875"/>
                  </a:lnTo>
                  <a:lnTo>
                    <a:pt x="16763" y="496824"/>
                  </a:lnTo>
                  <a:lnTo>
                    <a:pt x="39623" y="489204"/>
                  </a:lnTo>
                  <a:lnTo>
                    <a:pt x="51816" y="522732"/>
                  </a:lnTo>
                  <a:lnTo>
                    <a:pt x="52508" y="522732"/>
                  </a:lnTo>
                  <a:lnTo>
                    <a:pt x="59435" y="537972"/>
                  </a:lnTo>
                  <a:lnTo>
                    <a:pt x="67055" y="553212"/>
                  </a:lnTo>
                  <a:lnTo>
                    <a:pt x="76200" y="568451"/>
                  </a:lnTo>
                  <a:lnTo>
                    <a:pt x="74675" y="568451"/>
                  </a:lnTo>
                  <a:lnTo>
                    <a:pt x="77723" y="571500"/>
                  </a:lnTo>
                  <a:lnTo>
                    <a:pt x="57911" y="585216"/>
                  </a:lnTo>
                  <a:close/>
                </a:path>
                <a:path w="767079" h="763904">
                  <a:moveTo>
                    <a:pt x="52508" y="522732"/>
                  </a:moveTo>
                  <a:lnTo>
                    <a:pt x="51816" y="522732"/>
                  </a:lnTo>
                  <a:lnTo>
                    <a:pt x="51816" y="521208"/>
                  </a:lnTo>
                  <a:lnTo>
                    <a:pt x="52508" y="5227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19444" y="3523488"/>
              <a:ext cx="1740535" cy="7620"/>
            </a:xfrm>
            <a:custGeom>
              <a:avLst/>
              <a:gdLst/>
              <a:ahLst/>
              <a:cxnLst/>
              <a:rect l="l" t="t" r="r" b="b"/>
              <a:pathLst>
                <a:path w="1740534" h="7620">
                  <a:moveTo>
                    <a:pt x="1740408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1740408" y="0"/>
                  </a:lnTo>
                  <a:lnTo>
                    <a:pt x="1740408" y="762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618476" y="3468624"/>
              <a:ext cx="765175" cy="765175"/>
            </a:xfrm>
            <a:custGeom>
              <a:avLst/>
              <a:gdLst/>
              <a:ahLst/>
              <a:cxnLst/>
              <a:rect l="l" t="t" r="r" b="b"/>
              <a:pathLst>
                <a:path w="765175" h="765175">
                  <a:moveTo>
                    <a:pt x="0" y="402335"/>
                  </a:moveTo>
                  <a:lnTo>
                    <a:pt x="0" y="362711"/>
                  </a:lnTo>
                  <a:lnTo>
                    <a:pt x="1523" y="342900"/>
                  </a:lnTo>
                  <a:lnTo>
                    <a:pt x="7619" y="306324"/>
                  </a:lnTo>
                  <a:lnTo>
                    <a:pt x="30479" y="309372"/>
                  </a:lnTo>
                  <a:lnTo>
                    <a:pt x="24383" y="345948"/>
                  </a:lnTo>
                  <a:lnTo>
                    <a:pt x="22859" y="364235"/>
                  </a:lnTo>
                  <a:lnTo>
                    <a:pt x="22859" y="400811"/>
                  </a:lnTo>
                  <a:lnTo>
                    <a:pt x="0" y="402335"/>
                  </a:lnTo>
                  <a:close/>
                </a:path>
                <a:path w="765175" h="765175">
                  <a:moveTo>
                    <a:pt x="1523" y="425195"/>
                  </a:moveTo>
                  <a:lnTo>
                    <a:pt x="1523" y="422148"/>
                  </a:lnTo>
                  <a:lnTo>
                    <a:pt x="0" y="402335"/>
                  </a:lnTo>
                  <a:lnTo>
                    <a:pt x="22859" y="400811"/>
                  </a:lnTo>
                  <a:lnTo>
                    <a:pt x="24383" y="419100"/>
                  </a:lnTo>
                  <a:lnTo>
                    <a:pt x="25907" y="422148"/>
                  </a:lnTo>
                  <a:lnTo>
                    <a:pt x="1523" y="425195"/>
                  </a:lnTo>
                  <a:close/>
                </a:path>
                <a:path w="765175" h="765175">
                  <a:moveTo>
                    <a:pt x="50291" y="245364"/>
                  </a:moveTo>
                  <a:lnTo>
                    <a:pt x="28955" y="236219"/>
                  </a:lnTo>
                  <a:lnTo>
                    <a:pt x="28955" y="233172"/>
                  </a:lnTo>
                  <a:lnTo>
                    <a:pt x="36575" y="216408"/>
                  </a:lnTo>
                  <a:lnTo>
                    <a:pt x="45719" y="199643"/>
                  </a:lnTo>
                  <a:lnTo>
                    <a:pt x="54863" y="184403"/>
                  </a:lnTo>
                  <a:lnTo>
                    <a:pt x="76200" y="153924"/>
                  </a:lnTo>
                  <a:lnTo>
                    <a:pt x="77723" y="150875"/>
                  </a:lnTo>
                  <a:lnTo>
                    <a:pt x="96011" y="166116"/>
                  </a:lnTo>
                  <a:lnTo>
                    <a:pt x="94487" y="167640"/>
                  </a:lnTo>
                  <a:lnTo>
                    <a:pt x="83819" y="181356"/>
                  </a:lnTo>
                  <a:lnTo>
                    <a:pt x="65531" y="211835"/>
                  </a:lnTo>
                  <a:lnTo>
                    <a:pt x="66224" y="211835"/>
                  </a:lnTo>
                  <a:lnTo>
                    <a:pt x="57911" y="227075"/>
                  </a:lnTo>
                  <a:lnTo>
                    <a:pt x="51816" y="242316"/>
                  </a:lnTo>
                  <a:lnTo>
                    <a:pt x="50291" y="245364"/>
                  </a:lnTo>
                  <a:close/>
                </a:path>
                <a:path w="765175" h="765175">
                  <a:moveTo>
                    <a:pt x="66224" y="211835"/>
                  </a:moveTo>
                  <a:lnTo>
                    <a:pt x="65531" y="211835"/>
                  </a:lnTo>
                  <a:lnTo>
                    <a:pt x="67055" y="210311"/>
                  </a:lnTo>
                  <a:lnTo>
                    <a:pt x="66224" y="211835"/>
                  </a:lnTo>
                  <a:close/>
                </a:path>
                <a:path w="765175" h="765175">
                  <a:moveTo>
                    <a:pt x="141731" y="115824"/>
                  </a:moveTo>
                  <a:lnTo>
                    <a:pt x="126491" y="97535"/>
                  </a:lnTo>
                  <a:lnTo>
                    <a:pt x="138683" y="86867"/>
                  </a:lnTo>
                  <a:lnTo>
                    <a:pt x="153923" y="76200"/>
                  </a:lnTo>
                  <a:lnTo>
                    <a:pt x="167639" y="65532"/>
                  </a:lnTo>
                  <a:lnTo>
                    <a:pt x="184403" y="54864"/>
                  </a:lnTo>
                  <a:lnTo>
                    <a:pt x="199643" y="45719"/>
                  </a:lnTo>
                  <a:lnTo>
                    <a:pt x="205739" y="42672"/>
                  </a:lnTo>
                  <a:lnTo>
                    <a:pt x="216407" y="64008"/>
                  </a:lnTo>
                  <a:lnTo>
                    <a:pt x="210311" y="67056"/>
                  </a:lnTo>
                  <a:lnTo>
                    <a:pt x="211835" y="67056"/>
                  </a:lnTo>
                  <a:lnTo>
                    <a:pt x="195071" y="74675"/>
                  </a:lnTo>
                  <a:lnTo>
                    <a:pt x="196595" y="74675"/>
                  </a:lnTo>
                  <a:lnTo>
                    <a:pt x="183532" y="83819"/>
                  </a:lnTo>
                  <a:lnTo>
                    <a:pt x="181355" y="83819"/>
                  </a:lnTo>
                  <a:lnTo>
                    <a:pt x="153923" y="105156"/>
                  </a:lnTo>
                  <a:lnTo>
                    <a:pt x="141731" y="115824"/>
                  </a:lnTo>
                  <a:close/>
                </a:path>
                <a:path w="765175" h="765175">
                  <a:moveTo>
                    <a:pt x="181355" y="85343"/>
                  </a:moveTo>
                  <a:lnTo>
                    <a:pt x="181355" y="83819"/>
                  </a:lnTo>
                  <a:lnTo>
                    <a:pt x="183532" y="83819"/>
                  </a:lnTo>
                  <a:lnTo>
                    <a:pt x="181355" y="85343"/>
                  </a:lnTo>
                  <a:close/>
                </a:path>
                <a:path w="765175" h="765175">
                  <a:moveTo>
                    <a:pt x="280416" y="38100"/>
                  </a:moveTo>
                  <a:lnTo>
                    <a:pt x="274319" y="15240"/>
                  </a:lnTo>
                  <a:lnTo>
                    <a:pt x="304800" y="7619"/>
                  </a:lnTo>
                  <a:lnTo>
                    <a:pt x="324611" y="4572"/>
                  </a:lnTo>
                  <a:lnTo>
                    <a:pt x="342900" y="1524"/>
                  </a:lnTo>
                  <a:lnTo>
                    <a:pt x="362711" y="0"/>
                  </a:lnTo>
                  <a:lnTo>
                    <a:pt x="368807" y="0"/>
                  </a:lnTo>
                  <a:lnTo>
                    <a:pt x="370331" y="22859"/>
                  </a:lnTo>
                  <a:lnTo>
                    <a:pt x="364235" y="22859"/>
                  </a:lnTo>
                  <a:lnTo>
                    <a:pt x="345947" y="24383"/>
                  </a:lnTo>
                  <a:lnTo>
                    <a:pt x="309371" y="30479"/>
                  </a:lnTo>
                  <a:lnTo>
                    <a:pt x="310895" y="30479"/>
                  </a:lnTo>
                  <a:lnTo>
                    <a:pt x="280416" y="38100"/>
                  </a:lnTo>
                  <a:close/>
                </a:path>
                <a:path w="765175" h="765175">
                  <a:moveTo>
                    <a:pt x="364235" y="24383"/>
                  </a:moveTo>
                  <a:lnTo>
                    <a:pt x="364235" y="22859"/>
                  </a:lnTo>
                  <a:lnTo>
                    <a:pt x="370331" y="22859"/>
                  </a:lnTo>
                  <a:lnTo>
                    <a:pt x="364235" y="24383"/>
                  </a:lnTo>
                  <a:close/>
                </a:path>
                <a:path w="765175" h="765175">
                  <a:moveTo>
                    <a:pt x="505967" y="45719"/>
                  </a:moveTo>
                  <a:lnTo>
                    <a:pt x="489203" y="39624"/>
                  </a:lnTo>
                  <a:lnTo>
                    <a:pt x="472439" y="35051"/>
                  </a:lnTo>
                  <a:lnTo>
                    <a:pt x="454151" y="30479"/>
                  </a:lnTo>
                  <a:lnTo>
                    <a:pt x="455675" y="30479"/>
                  </a:lnTo>
                  <a:lnTo>
                    <a:pt x="437387" y="27432"/>
                  </a:lnTo>
                  <a:lnTo>
                    <a:pt x="441959" y="4572"/>
                  </a:lnTo>
                  <a:lnTo>
                    <a:pt x="460247" y="7619"/>
                  </a:lnTo>
                  <a:lnTo>
                    <a:pt x="496823" y="16764"/>
                  </a:lnTo>
                  <a:lnTo>
                    <a:pt x="513587" y="22859"/>
                  </a:lnTo>
                  <a:lnTo>
                    <a:pt x="531875" y="28956"/>
                  </a:lnTo>
                  <a:lnTo>
                    <a:pt x="534923" y="32003"/>
                  </a:lnTo>
                  <a:lnTo>
                    <a:pt x="529698" y="44195"/>
                  </a:lnTo>
                  <a:lnTo>
                    <a:pt x="505967" y="44195"/>
                  </a:lnTo>
                  <a:lnTo>
                    <a:pt x="505967" y="45719"/>
                  </a:lnTo>
                  <a:close/>
                </a:path>
                <a:path w="765175" h="765175">
                  <a:moveTo>
                    <a:pt x="525779" y="53340"/>
                  </a:moveTo>
                  <a:lnTo>
                    <a:pt x="522731" y="51816"/>
                  </a:lnTo>
                  <a:lnTo>
                    <a:pt x="505967" y="44195"/>
                  </a:lnTo>
                  <a:lnTo>
                    <a:pt x="529698" y="44195"/>
                  </a:lnTo>
                  <a:lnTo>
                    <a:pt x="525779" y="53340"/>
                  </a:lnTo>
                  <a:close/>
                </a:path>
                <a:path w="765175" h="765175">
                  <a:moveTo>
                    <a:pt x="624839" y="117348"/>
                  </a:moveTo>
                  <a:lnTo>
                    <a:pt x="611123" y="105156"/>
                  </a:lnTo>
                  <a:lnTo>
                    <a:pt x="597407" y="94487"/>
                  </a:lnTo>
                  <a:lnTo>
                    <a:pt x="585216" y="85343"/>
                  </a:lnTo>
                  <a:lnTo>
                    <a:pt x="598931" y="67056"/>
                  </a:lnTo>
                  <a:lnTo>
                    <a:pt x="611123" y="76200"/>
                  </a:lnTo>
                  <a:lnTo>
                    <a:pt x="626363" y="86867"/>
                  </a:lnTo>
                  <a:lnTo>
                    <a:pt x="653795" y="111251"/>
                  </a:lnTo>
                  <a:lnTo>
                    <a:pt x="657859" y="115824"/>
                  </a:lnTo>
                  <a:lnTo>
                    <a:pt x="623316" y="115824"/>
                  </a:lnTo>
                  <a:lnTo>
                    <a:pt x="624839" y="117348"/>
                  </a:lnTo>
                  <a:close/>
                </a:path>
                <a:path w="765175" h="765175">
                  <a:moveTo>
                    <a:pt x="653795" y="146303"/>
                  </a:moveTo>
                  <a:lnTo>
                    <a:pt x="649221" y="141730"/>
                  </a:lnTo>
                  <a:lnTo>
                    <a:pt x="637031" y="128016"/>
                  </a:lnTo>
                  <a:lnTo>
                    <a:pt x="623316" y="115824"/>
                  </a:lnTo>
                  <a:lnTo>
                    <a:pt x="657859" y="115824"/>
                  </a:lnTo>
                  <a:lnTo>
                    <a:pt x="665987" y="124967"/>
                  </a:lnTo>
                  <a:lnTo>
                    <a:pt x="670559" y="131064"/>
                  </a:lnTo>
                  <a:lnTo>
                    <a:pt x="653795" y="146303"/>
                  </a:lnTo>
                  <a:close/>
                </a:path>
                <a:path w="765175" h="765175">
                  <a:moveTo>
                    <a:pt x="728471" y="286511"/>
                  </a:moveTo>
                  <a:lnTo>
                    <a:pt x="725423" y="275843"/>
                  </a:lnTo>
                  <a:lnTo>
                    <a:pt x="719327" y="259079"/>
                  </a:lnTo>
                  <a:lnTo>
                    <a:pt x="720851" y="259079"/>
                  </a:lnTo>
                  <a:lnTo>
                    <a:pt x="713231" y="242316"/>
                  </a:lnTo>
                  <a:lnTo>
                    <a:pt x="705611" y="227075"/>
                  </a:lnTo>
                  <a:lnTo>
                    <a:pt x="707135" y="227075"/>
                  </a:lnTo>
                  <a:lnTo>
                    <a:pt x="697991" y="211835"/>
                  </a:lnTo>
                  <a:lnTo>
                    <a:pt x="693419" y="202691"/>
                  </a:lnTo>
                  <a:lnTo>
                    <a:pt x="713231" y="190500"/>
                  </a:lnTo>
                  <a:lnTo>
                    <a:pt x="719327" y="199643"/>
                  </a:lnTo>
                  <a:lnTo>
                    <a:pt x="726947" y="216408"/>
                  </a:lnTo>
                  <a:lnTo>
                    <a:pt x="736091" y="233172"/>
                  </a:lnTo>
                  <a:lnTo>
                    <a:pt x="742187" y="251459"/>
                  </a:lnTo>
                  <a:lnTo>
                    <a:pt x="748283" y="268224"/>
                  </a:lnTo>
                  <a:lnTo>
                    <a:pt x="751331" y="280416"/>
                  </a:lnTo>
                  <a:lnTo>
                    <a:pt x="728471" y="286511"/>
                  </a:lnTo>
                  <a:close/>
                </a:path>
                <a:path w="765175" h="765175">
                  <a:moveTo>
                    <a:pt x="758951" y="448056"/>
                  </a:moveTo>
                  <a:lnTo>
                    <a:pt x="736091" y="445008"/>
                  </a:lnTo>
                  <a:lnTo>
                    <a:pt x="737616" y="437387"/>
                  </a:lnTo>
                  <a:lnTo>
                    <a:pt x="740663" y="419100"/>
                  </a:lnTo>
                  <a:lnTo>
                    <a:pt x="742187" y="400811"/>
                  </a:lnTo>
                  <a:lnTo>
                    <a:pt x="740663" y="400811"/>
                  </a:lnTo>
                  <a:lnTo>
                    <a:pt x="742187" y="382524"/>
                  </a:lnTo>
                  <a:lnTo>
                    <a:pt x="740663" y="364235"/>
                  </a:lnTo>
                  <a:lnTo>
                    <a:pt x="742187" y="364235"/>
                  </a:lnTo>
                  <a:lnTo>
                    <a:pt x="740663" y="353567"/>
                  </a:lnTo>
                  <a:lnTo>
                    <a:pt x="763523" y="352043"/>
                  </a:lnTo>
                  <a:lnTo>
                    <a:pt x="765047" y="362711"/>
                  </a:lnTo>
                  <a:lnTo>
                    <a:pt x="765047" y="402335"/>
                  </a:lnTo>
                  <a:lnTo>
                    <a:pt x="763523" y="422148"/>
                  </a:lnTo>
                  <a:lnTo>
                    <a:pt x="760475" y="440435"/>
                  </a:lnTo>
                  <a:lnTo>
                    <a:pt x="758951" y="448056"/>
                  </a:lnTo>
                  <a:close/>
                </a:path>
                <a:path w="765175" h="765175">
                  <a:moveTo>
                    <a:pt x="725146" y="554735"/>
                  </a:moveTo>
                  <a:lnTo>
                    <a:pt x="697991" y="554735"/>
                  </a:lnTo>
                  <a:lnTo>
                    <a:pt x="707135" y="537972"/>
                  </a:lnTo>
                  <a:lnTo>
                    <a:pt x="705611" y="537972"/>
                  </a:lnTo>
                  <a:lnTo>
                    <a:pt x="713231" y="522732"/>
                  </a:lnTo>
                  <a:lnTo>
                    <a:pt x="717803" y="510540"/>
                  </a:lnTo>
                  <a:lnTo>
                    <a:pt x="740663" y="518159"/>
                  </a:lnTo>
                  <a:lnTo>
                    <a:pt x="736091" y="531875"/>
                  </a:lnTo>
                  <a:lnTo>
                    <a:pt x="728471" y="548640"/>
                  </a:lnTo>
                  <a:lnTo>
                    <a:pt x="725146" y="554735"/>
                  </a:lnTo>
                  <a:close/>
                </a:path>
                <a:path w="765175" h="765175">
                  <a:moveTo>
                    <a:pt x="694943" y="603503"/>
                  </a:moveTo>
                  <a:lnTo>
                    <a:pt x="675131" y="591311"/>
                  </a:lnTo>
                  <a:lnTo>
                    <a:pt x="681227" y="583691"/>
                  </a:lnTo>
                  <a:lnTo>
                    <a:pt x="679703" y="583691"/>
                  </a:lnTo>
                  <a:lnTo>
                    <a:pt x="690371" y="568451"/>
                  </a:lnTo>
                  <a:lnTo>
                    <a:pt x="697991" y="553211"/>
                  </a:lnTo>
                  <a:lnTo>
                    <a:pt x="697991" y="554735"/>
                  </a:lnTo>
                  <a:lnTo>
                    <a:pt x="725146" y="554735"/>
                  </a:lnTo>
                  <a:lnTo>
                    <a:pt x="719327" y="565403"/>
                  </a:lnTo>
                  <a:lnTo>
                    <a:pt x="710183" y="580643"/>
                  </a:lnTo>
                  <a:lnTo>
                    <a:pt x="699516" y="597408"/>
                  </a:lnTo>
                  <a:lnTo>
                    <a:pt x="694943" y="603503"/>
                  </a:lnTo>
                  <a:close/>
                </a:path>
                <a:path w="765175" h="765175">
                  <a:moveTo>
                    <a:pt x="568451" y="716279"/>
                  </a:moveTo>
                  <a:lnTo>
                    <a:pt x="557783" y="696467"/>
                  </a:lnTo>
                  <a:lnTo>
                    <a:pt x="568451" y="690372"/>
                  </a:lnTo>
                  <a:lnTo>
                    <a:pt x="583691" y="681227"/>
                  </a:lnTo>
                  <a:lnTo>
                    <a:pt x="624839" y="649224"/>
                  </a:lnTo>
                  <a:lnTo>
                    <a:pt x="623316" y="649224"/>
                  </a:lnTo>
                  <a:lnTo>
                    <a:pt x="630935" y="641603"/>
                  </a:lnTo>
                  <a:lnTo>
                    <a:pt x="647700" y="659892"/>
                  </a:lnTo>
                  <a:lnTo>
                    <a:pt x="640079" y="665987"/>
                  </a:lnTo>
                  <a:lnTo>
                    <a:pt x="626363" y="678179"/>
                  </a:lnTo>
                  <a:lnTo>
                    <a:pt x="580643" y="710183"/>
                  </a:lnTo>
                  <a:lnTo>
                    <a:pt x="568451" y="716279"/>
                  </a:lnTo>
                  <a:close/>
                </a:path>
                <a:path w="765175" h="765175">
                  <a:moveTo>
                    <a:pt x="497839" y="731519"/>
                  </a:moveTo>
                  <a:lnTo>
                    <a:pt x="472439" y="731519"/>
                  </a:lnTo>
                  <a:lnTo>
                    <a:pt x="489203" y="725424"/>
                  </a:lnTo>
                  <a:lnTo>
                    <a:pt x="495300" y="723900"/>
                  </a:lnTo>
                  <a:lnTo>
                    <a:pt x="497839" y="731519"/>
                  </a:lnTo>
                  <a:close/>
                </a:path>
                <a:path w="765175" h="765175">
                  <a:moveTo>
                    <a:pt x="406907" y="765048"/>
                  </a:moveTo>
                  <a:lnTo>
                    <a:pt x="405383" y="740664"/>
                  </a:lnTo>
                  <a:lnTo>
                    <a:pt x="419100" y="740664"/>
                  </a:lnTo>
                  <a:lnTo>
                    <a:pt x="455675" y="734567"/>
                  </a:lnTo>
                  <a:lnTo>
                    <a:pt x="454151" y="734567"/>
                  </a:lnTo>
                  <a:lnTo>
                    <a:pt x="472439" y="729995"/>
                  </a:lnTo>
                  <a:lnTo>
                    <a:pt x="472439" y="731519"/>
                  </a:lnTo>
                  <a:lnTo>
                    <a:pt x="497839" y="731519"/>
                  </a:lnTo>
                  <a:lnTo>
                    <a:pt x="502919" y="746759"/>
                  </a:lnTo>
                  <a:lnTo>
                    <a:pt x="460247" y="757427"/>
                  </a:lnTo>
                  <a:lnTo>
                    <a:pt x="440435" y="760475"/>
                  </a:lnTo>
                  <a:lnTo>
                    <a:pt x="422147" y="763524"/>
                  </a:lnTo>
                  <a:lnTo>
                    <a:pt x="406907" y="765048"/>
                  </a:lnTo>
                  <a:close/>
                </a:path>
                <a:path w="765175" h="765175">
                  <a:moveTo>
                    <a:pt x="333755" y="762000"/>
                  </a:moveTo>
                  <a:lnTo>
                    <a:pt x="324611" y="760475"/>
                  </a:lnTo>
                  <a:lnTo>
                    <a:pt x="304800" y="757427"/>
                  </a:lnTo>
                  <a:lnTo>
                    <a:pt x="268223" y="748283"/>
                  </a:lnTo>
                  <a:lnTo>
                    <a:pt x="240791" y="739140"/>
                  </a:lnTo>
                  <a:lnTo>
                    <a:pt x="248411" y="716279"/>
                  </a:lnTo>
                  <a:lnTo>
                    <a:pt x="259079" y="720851"/>
                  </a:lnTo>
                  <a:lnTo>
                    <a:pt x="275843" y="725424"/>
                  </a:lnTo>
                  <a:lnTo>
                    <a:pt x="292607" y="731519"/>
                  </a:lnTo>
                  <a:lnTo>
                    <a:pt x="298703" y="731519"/>
                  </a:lnTo>
                  <a:lnTo>
                    <a:pt x="310895" y="734567"/>
                  </a:lnTo>
                  <a:lnTo>
                    <a:pt x="309371" y="734567"/>
                  </a:lnTo>
                  <a:lnTo>
                    <a:pt x="336803" y="739140"/>
                  </a:lnTo>
                  <a:lnTo>
                    <a:pt x="333755" y="762000"/>
                  </a:lnTo>
                  <a:close/>
                </a:path>
                <a:path w="765175" h="765175">
                  <a:moveTo>
                    <a:pt x="298703" y="731519"/>
                  </a:moveTo>
                  <a:lnTo>
                    <a:pt x="292607" y="731519"/>
                  </a:lnTo>
                  <a:lnTo>
                    <a:pt x="292607" y="729995"/>
                  </a:lnTo>
                  <a:lnTo>
                    <a:pt x="298703" y="731519"/>
                  </a:lnTo>
                  <a:close/>
                </a:path>
                <a:path w="765175" h="765175">
                  <a:moveTo>
                    <a:pt x="175259" y="705611"/>
                  </a:moveTo>
                  <a:lnTo>
                    <a:pt x="167639" y="699516"/>
                  </a:lnTo>
                  <a:lnTo>
                    <a:pt x="153923" y="688848"/>
                  </a:lnTo>
                  <a:lnTo>
                    <a:pt x="138683" y="678179"/>
                  </a:lnTo>
                  <a:lnTo>
                    <a:pt x="111251" y="653795"/>
                  </a:lnTo>
                  <a:lnTo>
                    <a:pt x="102107" y="643127"/>
                  </a:lnTo>
                  <a:lnTo>
                    <a:pt x="118871" y="626364"/>
                  </a:lnTo>
                  <a:lnTo>
                    <a:pt x="128016" y="637032"/>
                  </a:lnTo>
                  <a:lnTo>
                    <a:pt x="140207" y="649224"/>
                  </a:lnTo>
                  <a:lnTo>
                    <a:pt x="181355" y="681227"/>
                  </a:lnTo>
                  <a:lnTo>
                    <a:pt x="188975" y="685800"/>
                  </a:lnTo>
                  <a:lnTo>
                    <a:pt x="175259" y="705611"/>
                  </a:lnTo>
                  <a:close/>
                </a:path>
                <a:path w="765175" h="765175">
                  <a:moveTo>
                    <a:pt x="57911" y="585216"/>
                  </a:moveTo>
                  <a:lnTo>
                    <a:pt x="36575" y="548640"/>
                  </a:lnTo>
                  <a:lnTo>
                    <a:pt x="22859" y="513587"/>
                  </a:lnTo>
                  <a:lnTo>
                    <a:pt x="16763" y="496824"/>
                  </a:lnTo>
                  <a:lnTo>
                    <a:pt x="39623" y="489203"/>
                  </a:lnTo>
                  <a:lnTo>
                    <a:pt x="44195" y="505967"/>
                  </a:lnTo>
                  <a:lnTo>
                    <a:pt x="51816" y="522732"/>
                  </a:lnTo>
                  <a:lnTo>
                    <a:pt x="57911" y="537972"/>
                  </a:lnTo>
                  <a:lnTo>
                    <a:pt x="66224" y="553211"/>
                  </a:lnTo>
                  <a:lnTo>
                    <a:pt x="65531" y="553211"/>
                  </a:lnTo>
                  <a:lnTo>
                    <a:pt x="74675" y="568451"/>
                  </a:lnTo>
                  <a:lnTo>
                    <a:pt x="77723" y="571500"/>
                  </a:lnTo>
                  <a:lnTo>
                    <a:pt x="57911" y="585216"/>
                  </a:lnTo>
                  <a:close/>
                </a:path>
                <a:path w="765175" h="765175">
                  <a:moveTo>
                    <a:pt x="67055" y="554735"/>
                  </a:moveTo>
                  <a:lnTo>
                    <a:pt x="65531" y="553211"/>
                  </a:lnTo>
                  <a:lnTo>
                    <a:pt x="66224" y="553211"/>
                  </a:lnTo>
                  <a:lnTo>
                    <a:pt x="67055" y="5547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26142" y="3591506"/>
            <a:ext cx="1056640" cy="14382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100" marR="495934">
              <a:lnSpc>
                <a:spcPct val="105400"/>
              </a:lnSpc>
              <a:spcBef>
                <a:spcPts val="75"/>
              </a:spcBef>
            </a:pPr>
            <a:r>
              <a:rPr dirty="0" sz="800" spc="-10" b="1">
                <a:latin typeface="Calibri"/>
                <a:cs typeface="Calibri"/>
              </a:rPr>
              <a:t>Year </a:t>
            </a:r>
            <a:r>
              <a:rPr dirty="0" sz="800" spc="10" b="1">
                <a:latin typeface="Calibri"/>
                <a:cs typeface="Calibri"/>
              </a:rPr>
              <a:t>2021 </a:t>
            </a:r>
            <a:r>
              <a:rPr dirty="0" sz="800" spc="1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Europe</a:t>
            </a:r>
            <a:r>
              <a:rPr dirty="0" baseline="25252" sz="825" spc="15" b="1">
                <a:latin typeface="Calibri"/>
                <a:cs typeface="Calibri"/>
              </a:rPr>
              <a:t>a </a:t>
            </a:r>
            <a:r>
              <a:rPr dirty="0" baseline="25252" sz="825" spc="22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Asean </a:t>
            </a:r>
            <a:r>
              <a:rPr dirty="0" sz="800" spc="15" b="1">
                <a:latin typeface="Calibri"/>
                <a:cs typeface="Calibri"/>
              </a:rPr>
              <a:t> </a:t>
            </a:r>
            <a:r>
              <a:rPr dirty="0" sz="800" spc="15" b="1">
                <a:latin typeface="Calibri"/>
                <a:cs typeface="Calibri"/>
              </a:rPr>
              <a:t>M</a:t>
            </a:r>
            <a:r>
              <a:rPr dirty="0" sz="800" spc="5" b="1">
                <a:latin typeface="Calibri"/>
                <a:cs typeface="Calibri"/>
              </a:rPr>
              <a:t>i</a:t>
            </a:r>
            <a:r>
              <a:rPr dirty="0" sz="800" spc="5" b="1">
                <a:latin typeface="Calibri"/>
                <a:cs typeface="Calibri"/>
              </a:rPr>
              <a:t>d</a:t>
            </a:r>
            <a:r>
              <a:rPr dirty="0" sz="800" spc="15" b="1">
                <a:latin typeface="Calibri"/>
                <a:cs typeface="Calibri"/>
              </a:rPr>
              <a:t>d</a:t>
            </a:r>
            <a:r>
              <a:rPr dirty="0" sz="800" b="1">
                <a:latin typeface="Calibri"/>
                <a:cs typeface="Calibri"/>
              </a:rPr>
              <a:t>l</a:t>
            </a:r>
            <a:r>
              <a:rPr dirty="0" sz="800" spc="10" b="1">
                <a:latin typeface="Calibri"/>
                <a:cs typeface="Calibri"/>
              </a:rPr>
              <a:t>e</a:t>
            </a:r>
            <a:r>
              <a:rPr dirty="0" sz="800" spc="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E</a:t>
            </a:r>
            <a:r>
              <a:rPr dirty="0" sz="800" spc="15" b="1">
                <a:latin typeface="Calibri"/>
                <a:cs typeface="Calibri"/>
              </a:rPr>
              <a:t>a</a:t>
            </a:r>
            <a:r>
              <a:rPr dirty="0" sz="800" spc="10" b="1">
                <a:latin typeface="Calibri"/>
                <a:cs typeface="Calibri"/>
              </a:rPr>
              <a:t>st</a:t>
            </a:r>
            <a:endParaRPr sz="800">
              <a:latin typeface="Calibri"/>
              <a:cs typeface="Calibri"/>
            </a:endParaRPr>
          </a:p>
          <a:p>
            <a:pPr marL="38100" marR="170815">
              <a:lnSpc>
                <a:spcPct val="105000"/>
              </a:lnSpc>
              <a:spcBef>
                <a:spcPts val="10"/>
              </a:spcBef>
            </a:pPr>
            <a:r>
              <a:rPr dirty="0" sz="800" spc="10" b="1">
                <a:latin typeface="Calibri"/>
                <a:cs typeface="Calibri"/>
              </a:rPr>
              <a:t>North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15" b="1">
                <a:latin typeface="Calibri"/>
                <a:cs typeface="Calibri"/>
              </a:rPr>
              <a:t>&amp;</a:t>
            </a:r>
            <a:r>
              <a:rPr dirty="0" sz="800" spc="-20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South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Asia </a:t>
            </a:r>
            <a:r>
              <a:rPr dirty="0" sz="800" spc="-16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Africa</a:t>
            </a:r>
            <a:endParaRPr sz="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0"/>
              </a:spcBef>
            </a:pPr>
            <a:r>
              <a:rPr dirty="0" sz="800" spc="10" b="1">
                <a:latin typeface="Calibri"/>
                <a:cs typeface="Calibri"/>
              </a:rPr>
              <a:t>North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America</a:t>
            </a:r>
            <a:r>
              <a:rPr dirty="0" baseline="25252" sz="825" spc="15" b="1">
                <a:latin typeface="Calibri"/>
                <a:cs typeface="Calibri"/>
              </a:rPr>
              <a:t>b</a:t>
            </a:r>
            <a:endParaRPr baseline="25252" sz="825">
              <a:latin typeface="Calibri"/>
              <a:cs typeface="Calibri"/>
            </a:endParaRPr>
          </a:p>
          <a:p>
            <a:pPr marL="38100" marR="30480">
              <a:lnSpc>
                <a:spcPct val="105000"/>
              </a:lnSpc>
              <a:spcBef>
                <a:spcPts val="10"/>
              </a:spcBef>
            </a:pPr>
            <a:r>
              <a:rPr dirty="0" sz="800" spc="10" b="1">
                <a:latin typeface="Calibri"/>
                <a:cs typeface="Calibri"/>
              </a:rPr>
              <a:t>Central</a:t>
            </a:r>
            <a:r>
              <a:rPr dirty="0" sz="800" spc="-4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South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America </a:t>
            </a:r>
            <a:r>
              <a:rPr dirty="0" sz="800" spc="-170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Oceania</a:t>
            </a:r>
            <a:endParaRPr sz="800">
              <a:latin typeface="Calibri"/>
              <a:cs typeface="Calibri"/>
            </a:endParaRPr>
          </a:p>
          <a:p>
            <a:pPr marL="38100" marR="713105">
              <a:lnSpc>
                <a:spcPts val="1019"/>
              </a:lnSpc>
              <a:spcBef>
                <a:spcPts val="35"/>
              </a:spcBef>
            </a:pPr>
            <a:r>
              <a:rPr dirty="0" sz="800" spc="10" b="1">
                <a:latin typeface="Calibri"/>
                <a:cs typeface="Calibri"/>
              </a:rPr>
              <a:t>Ot</a:t>
            </a:r>
            <a:r>
              <a:rPr dirty="0" sz="800" spc="5" b="1">
                <a:latin typeface="Calibri"/>
                <a:cs typeface="Calibri"/>
              </a:rPr>
              <a:t>h</a:t>
            </a:r>
            <a:r>
              <a:rPr dirty="0" sz="800" spc="15" b="1">
                <a:latin typeface="Calibri"/>
                <a:cs typeface="Calibri"/>
              </a:rPr>
              <a:t>e</a:t>
            </a:r>
            <a:r>
              <a:rPr dirty="0" sz="800" spc="5" b="1">
                <a:latin typeface="Calibri"/>
                <a:cs typeface="Calibri"/>
              </a:rPr>
              <a:t>rs  </a:t>
            </a:r>
            <a:r>
              <a:rPr dirty="0" sz="800" spc="5" b="1">
                <a:latin typeface="Calibri"/>
                <a:cs typeface="Calibri"/>
              </a:rPr>
              <a:t>Total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2666" y="3591506"/>
            <a:ext cx="451484" cy="14382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2069" marR="45085" indent="33020">
              <a:lnSpc>
                <a:spcPct val="105000"/>
              </a:lnSpc>
              <a:spcBef>
                <a:spcPts val="80"/>
              </a:spcBef>
            </a:pPr>
            <a:r>
              <a:rPr dirty="0" sz="800" spc="10">
                <a:latin typeface="Calibri"/>
                <a:cs typeface="Calibri"/>
              </a:rPr>
              <a:t>Export 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1</a:t>
            </a:r>
            <a:r>
              <a:rPr dirty="0" sz="800">
                <a:latin typeface="Calibri"/>
                <a:cs typeface="Calibri"/>
              </a:rPr>
              <a:t>0</a:t>
            </a:r>
            <a:r>
              <a:rPr dirty="0" sz="800" spc="10">
                <a:latin typeface="Calibri"/>
                <a:cs typeface="Calibri"/>
              </a:rPr>
              <a:t>3,7</a:t>
            </a:r>
            <a:r>
              <a:rPr dirty="0" sz="800">
                <a:latin typeface="Calibri"/>
                <a:cs typeface="Calibri"/>
              </a:rPr>
              <a:t>2</a:t>
            </a:r>
            <a:r>
              <a:rPr dirty="0" sz="800" spc="1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343,503</a:t>
            </a:r>
            <a:endParaRPr sz="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45"/>
              </a:spcBef>
            </a:pPr>
            <a:r>
              <a:rPr dirty="0" sz="800" spc="10">
                <a:latin typeface="Calibri"/>
                <a:cs typeface="Calibri"/>
              </a:rPr>
              <a:t>25,696</a:t>
            </a:r>
            <a:endParaRPr sz="8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489,322</a:t>
            </a:r>
            <a:endParaRPr sz="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30,405</a:t>
            </a:r>
            <a:endParaRPr sz="8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148,603</a:t>
            </a:r>
            <a:endParaRPr sz="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25,254</a:t>
            </a:r>
            <a:endParaRPr sz="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45"/>
              </a:spcBef>
            </a:pPr>
            <a:r>
              <a:rPr dirty="0" sz="800" spc="10">
                <a:latin typeface="Calibri"/>
                <a:cs typeface="Calibri"/>
              </a:rPr>
              <a:t>41,654</a:t>
            </a:r>
            <a:endParaRPr sz="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32,865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1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10">
                <a:latin typeface="Calibri"/>
                <a:cs typeface="Calibri"/>
              </a:rPr>
              <a:t>241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10">
                <a:latin typeface="Calibri"/>
                <a:cs typeface="Calibri"/>
              </a:rPr>
              <a:t>022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8955" y="3463528"/>
            <a:ext cx="421640" cy="1565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15" b="1">
                <a:latin typeface="Calibri"/>
                <a:cs typeface="Calibri"/>
              </a:rPr>
              <a:t>M</a:t>
            </a:r>
            <a:r>
              <a:rPr dirty="0" sz="800" spc="15" b="1">
                <a:latin typeface="Calibri"/>
                <a:cs typeface="Calibri"/>
              </a:rPr>
              <a:t>YR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spc="10" b="1">
                <a:latin typeface="Calibri"/>
                <a:cs typeface="Calibri"/>
              </a:rPr>
              <a:t>'</a:t>
            </a:r>
            <a:r>
              <a:rPr dirty="0" sz="800" spc="10" b="1">
                <a:latin typeface="Calibri"/>
                <a:cs typeface="Calibri"/>
              </a:rPr>
              <a:t>Mi</a:t>
            </a:r>
            <a:r>
              <a:rPr dirty="0" sz="800" spc="5" b="1"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  <a:p>
            <a:pPr marL="64135" marR="55880" indent="-635">
              <a:lnSpc>
                <a:spcPct val="105000"/>
              </a:lnSpc>
            </a:pPr>
            <a:r>
              <a:rPr dirty="0" sz="800">
                <a:latin typeface="Calibri"/>
                <a:cs typeface="Calibri"/>
              </a:rPr>
              <a:t>I</a:t>
            </a:r>
            <a:r>
              <a:rPr dirty="0" sz="800" spc="20">
                <a:latin typeface="Calibri"/>
                <a:cs typeface="Calibri"/>
              </a:rPr>
              <a:t>m</a:t>
            </a:r>
            <a:r>
              <a:rPr dirty="0" sz="800" spc="5">
                <a:latin typeface="Calibri"/>
                <a:cs typeface="Calibri"/>
              </a:rPr>
              <a:t>p</a:t>
            </a:r>
            <a:r>
              <a:rPr dirty="0" sz="800">
                <a:latin typeface="Calibri"/>
                <a:cs typeface="Calibri"/>
              </a:rPr>
              <a:t>o</a:t>
            </a:r>
            <a:r>
              <a:rPr dirty="0" sz="800" spc="10">
                <a:latin typeface="Calibri"/>
                <a:cs typeface="Calibri"/>
              </a:rPr>
              <a:t>rt  76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10">
                <a:latin typeface="Calibri"/>
                <a:cs typeface="Calibri"/>
              </a:rPr>
              <a:t>637</a:t>
            </a:r>
            <a:endParaRPr sz="8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232,681</a:t>
            </a:r>
            <a:endParaRPr sz="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33,308</a:t>
            </a:r>
            <a:endParaRPr sz="8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474,024</a:t>
            </a:r>
            <a:endParaRPr sz="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45"/>
              </a:spcBef>
            </a:pPr>
            <a:r>
              <a:rPr dirty="0" sz="800" spc="10">
                <a:latin typeface="Calibri"/>
                <a:cs typeface="Calibri"/>
              </a:rPr>
              <a:t>15,799</a:t>
            </a:r>
            <a:endParaRPr sz="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78,294</a:t>
            </a:r>
            <a:endParaRPr sz="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24,604</a:t>
            </a:r>
            <a:endParaRPr sz="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26,459</a:t>
            </a:r>
            <a:endParaRPr sz="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45"/>
              </a:spcBef>
            </a:pPr>
            <a:r>
              <a:rPr dirty="0" sz="800" spc="10">
                <a:latin typeface="Calibri"/>
                <a:cs typeface="Calibri"/>
              </a:rPr>
              <a:t>25,539</a:t>
            </a:r>
            <a:endParaRPr sz="8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987,344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4567" y="3591506"/>
            <a:ext cx="629285" cy="14382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5000"/>
              </a:lnSpc>
              <a:spcBef>
                <a:spcPts val="80"/>
              </a:spcBef>
            </a:pPr>
            <a:r>
              <a:rPr dirty="0" sz="800" spc="20">
                <a:latin typeface="Calibri"/>
                <a:cs typeface="Calibri"/>
              </a:rPr>
              <a:t>T</a:t>
            </a:r>
            <a:r>
              <a:rPr dirty="0" sz="800" spc="-5">
                <a:latin typeface="Calibri"/>
                <a:cs typeface="Calibri"/>
              </a:rPr>
              <a:t>r</a:t>
            </a:r>
            <a:r>
              <a:rPr dirty="0" sz="800" spc="10">
                <a:latin typeface="Calibri"/>
                <a:cs typeface="Calibri"/>
              </a:rPr>
              <a:t>a</a:t>
            </a:r>
            <a:r>
              <a:rPr dirty="0" sz="800" spc="5">
                <a:latin typeface="Calibri"/>
                <a:cs typeface="Calibri"/>
              </a:rPr>
              <a:t>d</a:t>
            </a:r>
            <a:r>
              <a:rPr dirty="0" sz="800" spc="10">
                <a:latin typeface="Calibri"/>
                <a:cs typeface="Calibri"/>
              </a:rPr>
              <a:t>e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B</a:t>
            </a:r>
            <a:r>
              <a:rPr dirty="0" sz="800" spc="10">
                <a:latin typeface="Calibri"/>
                <a:cs typeface="Calibri"/>
              </a:rPr>
              <a:t>ala</a:t>
            </a:r>
            <a:r>
              <a:rPr dirty="0" sz="800" spc="5">
                <a:latin typeface="Calibri"/>
                <a:cs typeface="Calibri"/>
              </a:rPr>
              <a:t>n</a:t>
            </a:r>
            <a:r>
              <a:rPr dirty="0" sz="800" spc="15">
                <a:latin typeface="Calibri"/>
                <a:cs typeface="Calibri"/>
              </a:rPr>
              <a:t>c</a:t>
            </a:r>
            <a:r>
              <a:rPr dirty="0" sz="800" spc="5">
                <a:latin typeface="Calibri"/>
                <a:cs typeface="Calibri"/>
              </a:rPr>
              <a:t>e  </a:t>
            </a:r>
            <a:r>
              <a:rPr dirty="0" sz="800" spc="10">
                <a:latin typeface="Calibri"/>
                <a:cs typeface="Calibri"/>
              </a:rPr>
              <a:t>27,084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110,822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800" spc="5">
                <a:latin typeface="Calibri"/>
                <a:cs typeface="Calibri"/>
              </a:rPr>
              <a:t>-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7</a:t>
            </a:r>
            <a:r>
              <a:rPr dirty="0" sz="800" spc="10">
                <a:latin typeface="Calibri"/>
                <a:cs typeface="Calibri"/>
              </a:rPr>
              <a:t>,6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sz="800" spc="1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15,298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800" spc="5">
                <a:latin typeface="Calibri"/>
                <a:cs typeface="Calibri"/>
              </a:rPr>
              <a:t>14,605</a:t>
            </a:r>
            <a:endParaRPr sz="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0"/>
              </a:spcBef>
            </a:pPr>
            <a:r>
              <a:rPr dirty="0" sz="800" spc="10">
                <a:latin typeface="Calibri"/>
                <a:cs typeface="Calibri"/>
              </a:rPr>
              <a:t>70,309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650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800" spc="5">
                <a:latin typeface="Calibri"/>
                <a:cs typeface="Calibri"/>
              </a:rPr>
              <a:t>15,196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800" spc="5">
                <a:latin typeface="Calibri"/>
                <a:cs typeface="Calibri"/>
              </a:rPr>
              <a:t>7,326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800" spc="10">
                <a:latin typeface="Calibri"/>
                <a:cs typeface="Calibri"/>
              </a:rPr>
              <a:t>253,678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1542" y="4997853"/>
            <a:ext cx="4637405" cy="5638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0400"/>
              </a:lnSpc>
              <a:spcBef>
                <a:spcPts val="90"/>
              </a:spcBef>
            </a:pPr>
            <a:r>
              <a:rPr dirty="0" sz="800" spc="10" b="1">
                <a:latin typeface="Calibri"/>
                <a:cs typeface="Calibri"/>
              </a:rPr>
              <a:t>Note: </a:t>
            </a:r>
            <a:r>
              <a:rPr dirty="0" sz="800" spc="5" b="1">
                <a:latin typeface="Calibri"/>
                <a:cs typeface="Calibri"/>
              </a:rPr>
              <a:t>Statistics are sourced </a:t>
            </a:r>
            <a:r>
              <a:rPr dirty="0" u="sng" sz="8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Department </a:t>
            </a:r>
            <a:r>
              <a:rPr dirty="0" u="sng" sz="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dirty="0" u="sng" sz="8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Statistics Malaysia </a:t>
            </a:r>
            <a:r>
              <a:rPr dirty="0" u="sng" sz="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(dosm.gov.my)</a:t>
            </a:r>
            <a:r>
              <a:rPr dirty="0" sz="800" b="1">
                <a:latin typeface="Calibri"/>
                <a:cs typeface="Calibri"/>
              </a:rPr>
              <a:t>. </a:t>
            </a:r>
            <a:r>
              <a:rPr dirty="0" sz="800" spc="10" b="1">
                <a:latin typeface="Calibri"/>
                <a:cs typeface="Calibri"/>
              </a:rPr>
              <a:t>a = The EU </a:t>
            </a:r>
            <a:r>
              <a:rPr dirty="0" sz="800" spc="5" b="1">
                <a:latin typeface="Calibri"/>
                <a:cs typeface="Calibri"/>
              </a:rPr>
              <a:t>Deforestation- </a:t>
            </a:r>
            <a:r>
              <a:rPr dirty="0" sz="800" spc="10" b="1">
                <a:latin typeface="Calibri"/>
                <a:cs typeface="Calibri"/>
              </a:rPr>
              <a:t> Free </a:t>
            </a:r>
            <a:r>
              <a:rPr dirty="0" sz="800" spc="5" b="1">
                <a:latin typeface="Calibri"/>
                <a:cs typeface="Calibri"/>
              </a:rPr>
              <a:t>Products </a:t>
            </a:r>
            <a:r>
              <a:rPr dirty="0" sz="800" spc="10" b="1">
                <a:latin typeface="Calibri"/>
                <a:cs typeface="Calibri"/>
              </a:rPr>
              <a:t>Regulation </a:t>
            </a:r>
            <a:r>
              <a:rPr dirty="0" sz="800" spc="5" b="1">
                <a:latin typeface="Calibri"/>
                <a:cs typeface="Calibri"/>
              </a:rPr>
              <a:t>has direct effect </a:t>
            </a:r>
            <a:r>
              <a:rPr dirty="0" sz="800" spc="10" b="1">
                <a:latin typeface="Calibri"/>
                <a:cs typeface="Calibri"/>
              </a:rPr>
              <a:t>on </a:t>
            </a:r>
            <a:r>
              <a:rPr dirty="0" sz="800" spc="5" b="1">
                <a:latin typeface="Calibri"/>
                <a:cs typeface="Calibri"/>
              </a:rPr>
              <a:t>palm oil </a:t>
            </a:r>
            <a:r>
              <a:rPr dirty="0" sz="800" spc="10" b="1">
                <a:latin typeface="Calibri"/>
                <a:cs typeface="Calibri"/>
              </a:rPr>
              <a:t>export </a:t>
            </a:r>
            <a:r>
              <a:rPr dirty="0" sz="800" spc="5" b="1">
                <a:latin typeface="Calibri"/>
                <a:cs typeface="Calibri"/>
              </a:rPr>
              <a:t>due </a:t>
            </a:r>
            <a:r>
              <a:rPr dirty="0" sz="800" b="1">
                <a:latin typeface="Calibri"/>
                <a:cs typeface="Calibri"/>
              </a:rPr>
              <a:t>to </a:t>
            </a:r>
            <a:r>
              <a:rPr dirty="0" sz="800" spc="5" b="1">
                <a:latin typeface="Calibri"/>
                <a:cs typeface="Calibri"/>
              </a:rPr>
              <a:t>deforestation claims. </a:t>
            </a:r>
            <a:r>
              <a:rPr dirty="0" sz="800" spc="15" b="1">
                <a:latin typeface="Calibri"/>
                <a:cs typeface="Calibri"/>
              </a:rPr>
              <a:t>b </a:t>
            </a:r>
            <a:r>
              <a:rPr dirty="0" sz="800" spc="10" b="1">
                <a:latin typeface="Calibri"/>
                <a:cs typeface="Calibri"/>
              </a:rPr>
              <a:t>= The </a:t>
            </a:r>
            <a:r>
              <a:rPr dirty="0" sz="800" spc="5" b="1">
                <a:latin typeface="Calibri"/>
                <a:cs typeface="Calibri"/>
              </a:rPr>
              <a:t>US </a:t>
            </a:r>
            <a:r>
              <a:rPr dirty="0" sz="800" spc="10" b="1">
                <a:latin typeface="Calibri"/>
                <a:cs typeface="Calibri"/>
              </a:rPr>
              <a:t> Customs and </a:t>
            </a:r>
            <a:r>
              <a:rPr dirty="0" sz="800" spc="5" b="1">
                <a:latin typeface="Calibri"/>
                <a:cs typeface="Calibri"/>
              </a:rPr>
              <a:t>Border Protection </a:t>
            </a:r>
            <a:r>
              <a:rPr dirty="0" sz="800" spc="10" b="1">
                <a:latin typeface="Calibri"/>
                <a:cs typeface="Calibri"/>
              </a:rPr>
              <a:t>Agency </a:t>
            </a:r>
            <a:r>
              <a:rPr dirty="0" sz="800" spc="5" b="1">
                <a:latin typeface="Calibri"/>
                <a:cs typeface="Calibri"/>
              </a:rPr>
              <a:t>has banned import </a:t>
            </a:r>
            <a:r>
              <a:rPr dirty="0" sz="800" b="1">
                <a:latin typeface="Calibri"/>
                <a:cs typeface="Calibri"/>
              </a:rPr>
              <a:t>of </a:t>
            </a:r>
            <a:r>
              <a:rPr dirty="0" sz="800" spc="10" b="1">
                <a:latin typeface="Calibri"/>
                <a:cs typeface="Calibri"/>
              </a:rPr>
              <a:t>palm </a:t>
            </a:r>
            <a:r>
              <a:rPr dirty="0" sz="800" b="1">
                <a:latin typeface="Calibri"/>
                <a:cs typeface="Calibri"/>
              </a:rPr>
              <a:t>oil </a:t>
            </a:r>
            <a:r>
              <a:rPr dirty="0" sz="800" spc="10" b="1">
                <a:latin typeface="Calibri"/>
                <a:cs typeface="Calibri"/>
              </a:rPr>
              <a:t>and </a:t>
            </a:r>
            <a:r>
              <a:rPr dirty="0" sz="800" spc="5" b="1">
                <a:latin typeface="Calibri"/>
                <a:cs typeface="Calibri"/>
              </a:rPr>
              <a:t>gloves </a:t>
            </a:r>
            <a:r>
              <a:rPr dirty="0" sz="800" spc="10" b="1">
                <a:latin typeface="Calibri"/>
                <a:cs typeface="Calibri"/>
              </a:rPr>
              <a:t>due to </a:t>
            </a:r>
            <a:r>
              <a:rPr dirty="0" sz="800" spc="5" b="1">
                <a:latin typeface="Calibri"/>
                <a:cs typeface="Calibri"/>
              </a:rPr>
              <a:t>forced labour </a:t>
            </a:r>
            <a:r>
              <a:rPr dirty="0" sz="800" spc="10" b="1">
                <a:latin typeface="Calibri"/>
                <a:cs typeface="Calibri"/>
              </a:rPr>
              <a:t> claims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36519" y="2499360"/>
            <a:ext cx="4843780" cy="980440"/>
            <a:chOff x="2636519" y="2499360"/>
            <a:chExt cx="4843780" cy="98044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4191" y="2499360"/>
              <a:ext cx="891539" cy="8915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36507" y="2936760"/>
              <a:ext cx="4843780" cy="542925"/>
            </a:xfrm>
            <a:custGeom>
              <a:avLst/>
              <a:gdLst/>
              <a:ahLst/>
              <a:cxnLst/>
              <a:rect l="l" t="t" r="r" b="b"/>
              <a:pathLst>
                <a:path w="4843780" h="542925">
                  <a:moveTo>
                    <a:pt x="1947672" y="0"/>
                  </a:moveTo>
                  <a:lnTo>
                    <a:pt x="24384" y="0"/>
                  </a:lnTo>
                  <a:lnTo>
                    <a:pt x="24384" y="480060"/>
                  </a:lnTo>
                  <a:lnTo>
                    <a:pt x="0" y="480060"/>
                  </a:lnTo>
                  <a:lnTo>
                    <a:pt x="32004" y="542544"/>
                  </a:lnTo>
                  <a:lnTo>
                    <a:pt x="57289" y="490728"/>
                  </a:lnTo>
                  <a:lnTo>
                    <a:pt x="62484" y="480060"/>
                  </a:lnTo>
                  <a:lnTo>
                    <a:pt x="39624" y="480060"/>
                  </a:lnTo>
                  <a:lnTo>
                    <a:pt x="39624" y="16764"/>
                  </a:lnTo>
                  <a:lnTo>
                    <a:pt x="1947672" y="16764"/>
                  </a:lnTo>
                  <a:lnTo>
                    <a:pt x="1947672" y="7620"/>
                  </a:lnTo>
                  <a:lnTo>
                    <a:pt x="1947672" y="0"/>
                  </a:lnTo>
                  <a:close/>
                </a:path>
                <a:path w="4843780" h="542925">
                  <a:moveTo>
                    <a:pt x="4843284" y="365760"/>
                  </a:moveTo>
                  <a:lnTo>
                    <a:pt x="4818900" y="365760"/>
                  </a:lnTo>
                  <a:lnTo>
                    <a:pt x="4818900" y="16764"/>
                  </a:lnTo>
                  <a:lnTo>
                    <a:pt x="4818900" y="7620"/>
                  </a:lnTo>
                  <a:lnTo>
                    <a:pt x="4818900" y="0"/>
                  </a:lnTo>
                  <a:lnTo>
                    <a:pt x="2839224" y="0"/>
                  </a:lnTo>
                  <a:lnTo>
                    <a:pt x="2839224" y="16764"/>
                  </a:lnTo>
                  <a:lnTo>
                    <a:pt x="4803660" y="16764"/>
                  </a:lnTo>
                  <a:lnTo>
                    <a:pt x="4803660" y="365760"/>
                  </a:lnTo>
                  <a:lnTo>
                    <a:pt x="4779276" y="365760"/>
                  </a:lnTo>
                  <a:lnTo>
                    <a:pt x="4811280" y="428244"/>
                  </a:lnTo>
                  <a:lnTo>
                    <a:pt x="4837811" y="376428"/>
                  </a:lnTo>
                  <a:lnTo>
                    <a:pt x="4843284" y="365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275843" y="3710940"/>
            <a:ext cx="4655820" cy="201295"/>
          </a:xfrm>
          <a:custGeom>
            <a:avLst/>
            <a:gdLst/>
            <a:ahLst/>
            <a:cxnLst/>
            <a:rect l="l" t="t" r="r" b="b"/>
            <a:pathLst>
              <a:path w="4655820" h="201295">
                <a:moveTo>
                  <a:pt x="11430" y="160019"/>
                </a:moveTo>
                <a:lnTo>
                  <a:pt x="0" y="160019"/>
                </a:lnTo>
                <a:lnTo>
                  <a:pt x="0" y="65532"/>
                </a:lnTo>
                <a:lnTo>
                  <a:pt x="22860" y="65532"/>
                </a:lnTo>
                <a:lnTo>
                  <a:pt x="22860" y="158495"/>
                </a:lnTo>
                <a:lnTo>
                  <a:pt x="11430" y="160019"/>
                </a:lnTo>
                <a:close/>
              </a:path>
              <a:path w="4655820" h="201295">
                <a:moveTo>
                  <a:pt x="22860" y="160019"/>
                </a:moveTo>
                <a:lnTo>
                  <a:pt x="11430" y="160019"/>
                </a:lnTo>
                <a:lnTo>
                  <a:pt x="22860" y="158495"/>
                </a:lnTo>
                <a:lnTo>
                  <a:pt x="22860" y="160019"/>
                </a:lnTo>
                <a:close/>
              </a:path>
              <a:path w="4655820" h="201295">
                <a:moveTo>
                  <a:pt x="134112" y="22859"/>
                </a:moveTo>
                <a:lnTo>
                  <a:pt x="41148" y="22859"/>
                </a:lnTo>
                <a:lnTo>
                  <a:pt x="39624" y="0"/>
                </a:lnTo>
                <a:lnTo>
                  <a:pt x="134112" y="0"/>
                </a:lnTo>
                <a:lnTo>
                  <a:pt x="134112" y="22859"/>
                </a:lnTo>
                <a:close/>
              </a:path>
              <a:path w="4655820" h="201295">
                <a:moveTo>
                  <a:pt x="300228" y="22859"/>
                </a:moveTo>
                <a:lnTo>
                  <a:pt x="205740" y="22859"/>
                </a:lnTo>
                <a:lnTo>
                  <a:pt x="205740" y="0"/>
                </a:lnTo>
                <a:lnTo>
                  <a:pt x="300228" y="0"/>
                </a:lnTo>
                <a:lnTo>
                  <a:pt x="300228" y="22859"/>
                </a:lnTo>
                <a:close/>
              </a:path>
              <a:path w="4655820" h="201295">
                <a:moveTo>
                  <a:pt x="464820" y="22859"/>
                </a:moveTo>
                <a:lnTo>
                  <a:pt x="370331" y="22859"/>
                </a:lnTo>
                <a:lnTo>
                  <a:pt x="370331" y="0"/>
                </a:lnTo>
                <a:lnTo>
                  <a:pt x="464820" y="0"/>
                </a:lnTo>
                <a:lnTo>
                  <a:pt x="464820" y="22859"/>
                </a:lnTo>
                <a:close/>
              </a:path>
              <a:path w="4655820" h="201295">
                <a:moveTo>
                  <a:pt x="629412" y="22859"/>
                </a:moveTo>
                <a:lnTo>
                  <a:pt x="534924" y="22859"/>
                </a:lnTo>
                <a:lnTo>
                  <a:pt x="534924" y="0"/>
                </a:lnTo>
                <a:lnTo>
                  <a:pt x="629412" y="0"/>
                </a:lnTo>
                <a:lnTo>
                  <a:pt x="629412" y="22859"/>
                </a:lnTo>
                <a:close/>
              </a:path>
              <a:path w="4655820" h="201295">
                <a:moveTo>
                  <a:pt x="795528" y="22859"/>
                </a:moveTo>
                <a:lnTo>
                  <a:pt x="701040" y="22859"/>
                </a:lnTo>
                <a:lnTo>
                  <a:pt x="701040" y="0"/>
                </a:lnTo>
                <a:lnTo>
                  <a:pt x="795528" y="0"/>
                </a:lnTo>
                <a:lnTo>
                  <a:pt x="795528" y="22859"/>
                </a:lnTo>
                <a:close/>
              </a:path>
              <a:path w="4655820" h="201295">
                <a:moveTo>
                  <a:pt x="960119" y="22859"/>
                </a:moveTo>
                <a:lnTo>
                  <a:pt x="865631" y="22859"/>
                </a:lnTo>
                <a:lnTo>
                  <a:pt x="865631" y="0"/>
                </a:lnTo>
                <a:lnTo>
                  <a:pt x="960119" y="0"/>
                </a:lnTo>
                <a:lnTo>
                  <a:pt x="960119" y="22859"/>
                </a:lnTo>
                <a:close/>
              </a:path>
              <a:path w="4655820" h="201295">
                <a:moveTo>
                  <a:pt x="1124711" y="22859"/>
                </a:moveTo>
                <a:lnTo>
                  <a:pt x="1030223" y="22859"/>
                </a:lnTo>
                <a:lnTo>
                  <a:pt x="1030223" y="0"/>
                </a:lnTo>
                <a:lnTo>
                  <a:pt x="1124711" y="0"/>
                </a:lnTo>
                <a:lnTo>
                  <a:pt x="1124711" y="22859"/>
                </a:lnTo>
                <a:close/>
              </a:path>
              <a:path w="4655820" h="201295">
                <a:moveTo>
                  <a:pt x="1289304" y="22859"/>
                </a:moveTo>
                <a:lnTo>
                  <a:pt x="1194815" y="22859"/>
                </a:lnTo>
                <a:lnTo>
                  <a:pt x="1194815" y="0"/>
                </a:lnTo>
                <a:lnTo>
                  <a:pt x="1289304" y="0"/>
                </a:lnTo>
                <a:lnTo>
                  <a:pt x="1289304" y="22859"/>
                </a:lnTo>
                <a:close/>
              </a:path>
              <a:path w="4655820" h="201295">
                <a:moveTo>
                  <a:pt x="1455420" y="22859"/>
                </a:moveTo>
                <a:lnTo>
                  <a:pt x="1360932" y="22859"/>
                </a:lnTo>
                <a:lnTo>
                  <a:pt x="1360932" y="0"/>
                </a:lnTo>
                <a:lnTo>
                  <a:pt x="1455420" y="0"/>
                </a:lnTo>
                <a:lnTo>
                  <a:pt x="1455420" y="22859"/>
                </a:lnTo>
                <a:close/>
              </a:path>
              <a:path w="4655820" h="201295">
                <a:moveTo>
                  <a:pt x="1620011" y="22859"/>
                </a:moveTo>
                <a:lnTo>
                  <a:pt x="1525524" y="22859"/>
                </a:lnTo>
                <a:lnTo>
                  <a:pt x="1525524" y="0"/>
                </a:lnTo>
                <a:lnTo>
                  <a:pt x="1620011" y="0"/>
                </a:lnTo>
                <a:lnTo>
                  <a:pt x="1620011" y="22859"/>
                </a:lnTo>
                <a:close/>
              </a:path>
              <a:path w="4655820" h="201295">
                <a:moveTo>
                  <a:pt x="1784604" y="22859"/>
                </a:moveTo>
                <a:lnTo>
                  <a:pt x="1690116" y="22859"/>
                </a:lnTo>
                <a:lnTo>
                  <a:pt x="1690116" y="0"/>
                </a:lnTo>
                <a:lnTo>
                  <a:pt x="1784604" y="0"/>
                </a:lnTo>
                <a:lnTo>
                  <a:pt x="1784604" y="22859"/>
                </a:lnTo>
                <a:close/>
              </a:path>
              <a:path w="4655820" h="201295">
                <a:moveTo>
                  <a:pt x="1949196" y="22859"/>
                </a:moveTo>
                <a:lnTo>
                  <a:pt x="1856232" y="22859"/>
                </a:lnTo>
                <a:lnTo>
                  <a:pt x="1856232" y="0"/>
                </a:lnTo>
                <a:lnTo>
                  <a:pt x="1949196" y="0"/>
                </a:lnTo>
                <a:lnTo>
                  <a:pt x="1949196" y="22859"/>
                </a:lnTo>
                <a:close/>
              </a:path>
              <a:path w="4655820" h="201295">
                <a:moveTo>
                  <a:pt x="2115312" y="22859"/>
                </a:moveTo>
                <a:lnTo>
                  <a:pt x="2020824" y="22859"/>
                </a:lnTo>
                <a:lnTo>
                  <a:pt x="2020824" y="0"/>
                </a:lnTo>
                <a:lnTo>
                  <a:pt x="2115312" y="0"/>
                </a:lnTo>
                <a:lnTo>
                  <a:pt x="2115312" y="22859"/>
                </a:lnTo>
                <a:close/>
              </a:path>
              <a:path w="4655820" h="201295">
                <a:moveTo>
                  <a:pt x="2279904" y="22859"/>
                </a:moveTo>
                <a:lnTo>
                  <a:pt x="2185416" y="22859"/>
                </a:lnTo>
                <a:lnTo>
                  <a:pt x="2185416" y="0"/>
                </a:lnTo>
                <a:lnTo>
                  <a:pt x="2279904" y="0"/>
                </a:lnTo>
                <a:lnTo>
                  <a:pt x="2279904" y="22859"/>
                </a:lnTo>
                <a:close/>
              </a:path>
              <a:path w="4655820" h="201295">
                <a:moveTo>
                  <a:pt x="2444496" y="22859"/>
                </a:moveTo>
                <a:lnTo>
                  <a:pt x="2350008" y="22859"/>
                </a:lnTo>
                <a:lnTo>
                  <a:pt x="2350008" y="0"/>
                </a:lnTo>
                <a:lnTo>
                  <a:pt x="2444496" y="0"/>
                </a:lnTo>
                <a:lnTo>
                  <a:pt x="2444496" y="22859"/>
                </a:lnTo>
                <a:close/>
              </a:path>
              <a:path w="4655820" h="201295">
                <a:moveTo>
                  <a:pt x="2610612" y="22859"/>
                </a:moveTo>
                <a:lnTo>
                  <a:pt x="2516124" y="22859"/>
                </a:lnTo>
                <a:lnTo>
                  <a:pt x="2516124" y="0"/>
                </a:lnTo>
                <a:lnTo>
                  <a:pt x="2610612" y="0"/>
                </a:lnTo>
                <a:lnTo>
                  <a:pt x="2610612" y="22859"/>
                </a:lnTo>
                <a:close/>
              </a:path>
              <a:path w="4655820" h="201295">
                <a:moveTo>
                  <a:pt x="2775204" y="22859"/>
                </a:moveTo>
                <a:lnTo>
                  <a:pt x="2680716" y="22859"/>
                </a:lnTo>
                <a:lnTo>
                  <a:pt x="2680716" y="0"/>
                </a:lnTo>
                <a:lnTo>
                  <a:pt x="2775204" y="0"/>
                </a:lnTo>
                <a:lnTo>
                  <a:pt x="2775204" y="22859"/>
                </a:lnTo>
                <a:close/>
              </a:path>
              <a:path w="4655820" h="201295">
                <a:moveTo>
                  <a:pt x="2939796" y="22859"/>
                </a:moveTo>
                <a:lnTo>
                  <a:pt x="2845308" y="22859"/>
                </a:lnTo>
                <a:lnTo>
                  <a:pt x="2845308" y="0"/>
                </a:lnTo>
                <a:lnTo>
                  <a:pt x="2939796" y="0"/>
                </a:lnTo>
                <a:lnTo>
                  <a:pt x="2939796" y="22859"/>
                </a:lnTo>
                <a:close/>
              </a:path>
              <a:path w="4655820" h="201295">
                <a:moveTo>
                  <a:pt x="3104388" y="22859"/>
                </a:moveTo>
                <a:lnTo>
                  <a:pt x="3011424" y="22859"/>
                </a:lnTo>
                <a:lnTo>
                  <a:pt x="3011424" y="0"/>
                </a:lnTo>
                <a:lnTo>
                  <a:pt x="3104388" y="0"/>
                </a:lnTo>
                <a:lnTo>
                  <a:pt x="3104388" y="22859"/>
                </a:lnTo>
                <a:close/>
              </a:path>
              <a:path w="4655820" h="201295">
                <a:moveTo>
                  <a:pt x="3270504" y="22859"/>
                </a:moveTo>
                <a:lnTo>
                  <a:pt x="3176016" y="22859"/>
                </a:lnTo>
                <a:lnTo>
                  <a:pt x="3176016" y="0"/>
                </a:lnTo>
                <a:lnTo>
                  <a:pt x="3270504" y="0"/>
                </a:lnTo>
                <a:lnTo>
                  <a:pt x="3270504" y="22859"/>
                </a:lnTo>
                <a:close/>
              </a:path>
              <a:path w="4655820" h="201295">
                <a:moveTo>
                  <a:pt x="3435096" y="22859"/>
                </a:moveTo>
                <a:lnTo>
                  <a:pt x="3340608" y="22859"/>
                </a:lnTo>
                <a:lnTo>
                  <a:pt x="3340608" y="0"/>
                </a:lnTo>
                <a:lnTo>
                  <a:pt x="3435096" y="0"/>
                </a:lnTo>
                <a:lnTo>
                  <a:pt x="3435096" y="22859"/>
                </a:lnTo>
                <a:close/>
              </a:path>
              <a:path w="4655820" h="201295">
                <a:moveTo>
                  <a:pt x="3599688" y="22859"/>
                </a:moveTo>
                <a:lnTo>
                  <a:pt x="3505200" y="22859"/>
                </a:lnTo>
                <a:lnTo>
                  <a:pt x="3505200" y="0"/>
                </a:lnTo>
                <a:lnTo>
                  <a:pt x="3599688" y="0"/>
                </a:lnTo>
                <a:lnTo>
                  <a:pt x="3599688" y="22859"/>
                </a:lnTo>
                <a:close/>
              </a:path>
              <a:path w="4655820" h="201295">
                <a:moveTo>
                  <a:pt x="3765804" y="22859"/>
                </a:moveTo>
                <a:lnTo>
                  <a:pt x="3671316" y="22859"/>
                </a:lnTo>
                <a:lnTo>
                  <a:pt x="3671316" y="0"/>
                </a:lnTo>
                <a:lnTo>
                  <a:pt x="3765804" y="0"/>
                </a:lnTo>
                <a:lnTo>
                  <a:pt x="3765804" y="22859"/>
                </a:lnTo>
                <a:close/>
              </a:path>
              <a:path w="4655820" h="201295">
                <a:moveTo>
                  <a:pt x="3930396" y="22859"/>
                </a:moveTo>
                <a:lnTo>
                  <a:pt x="3835908" y="22859"/>
                </a:lnTo>
                <a:lnTo>
                  <a:pt x="3835908" y="0"/>
                </a:lnTo>
                <a:lnTo>
                  <a:pt x="3930396" y="0"/>
                </a:lnTo>
                <a:lnTo>
                  <a:pt x="3930396" y="22859"/>
                </a:lnTo>
                <a:close/>
              </a:path>
              <a:path w="4655820" h="201295">
                <a:moveTo>
                  <a:pt x="4094988" y="22859"/>
                </a:moveTo>
                <a:lnTo>
                  <a:pt x="4000500" y="22859"/>
                </a:lnTo>
                <a:lnTo>
                  <a:pt x="4000500" y="0"/>
                </a:lnTo>
                <a:lnTo>
                  <a:pt x="4094988" y="0"/>
                </a:lnTo>
                <a:lnTo>
                  <a:pt x="4094988" y="22859"/>
                </a:lnTo>
                <a:close/>
              </a:path>
              <a:path w="4655820" h="201295">
                <a:moveTo>
                  <a:pt x="4259580" y="22859"/>
                </a:moveTo>
                <a:lnTo>
                  <a:pt x="4166616" y="22859"/>
                </a:lnTo>
                <a:lnTo>
                  <a:pt x="4166616" y="0"/>
                </a:lnTo>
                <a:lnTo>
                  <a:pt x="4259580" y="0"/>
                </a:lnTo>
                <a:lnTo>
                  <a:pt x="4259580" y="22859"/>
                </a:lnTo>
                <a:close/>
              </a:path>
              <a:path w="4655820" h="201295">
                <a:moveTo>
                  <a:pt x="4425696" y="22859"/>
                </a:moveTo>
                <a:lnTo>
                  <a:pt x="4331208" y="22859"/>
                </a:lnTo>
                <a:lnTo>
                  <a:pt x="4331208" y="0"/>
                </a:lnTo>
                <a:lnTo>
                  <a:pt x="4425696" y="0"/>
                </a:lnTo>
                <a:lnTo>
                  <a:pt x="4425696" y="22859"/>
                </a:lnTo>
                <a:close/>
              </a:path>
              <a:path w="4655820" h="201295">
                <a:moveTo>
                  <a:pt x="4590288" y="22859"/>
                </a:moveTo>
                <a:lnTo>
                  <a:pt x="4495800" y="22859"/>
                </a:lnTo>
                <a:lnTo>
                  <a:pt x="4495800" y="0"/>
                </a:lnTo>
                <a:lnTo>
                  <a:pt x="4590288" y="0"/>
                </a:lnTo>
                <a:lnTo>
                  <a:pt x="4590288" y="22859"/>
                </a:lnTo>
                <a:close/>
              </a:path>
              <a:path w="4655820" h="201295">
                <a:moveTo>
                  <a:pt x="4655820" y="135635"/>
                </a:moveTo>
                <a:lnTo>
                  <a:pt x="4632960" y="135635"/>
                </a:lnTo>
                <a:lnTo>
                  <a:pt x="4632960" y="42671"/>
                </a:lnTo>
                <a:lnTo>
                  <a:pt x="4655820" y="39624"/>
                </a:lnTo>
                <a:lnTo>
                  <a:pt x="4655820" y="135635"/>
                </a:lnTo>
                <a:close/>
              </a:path>
              <a:path w="4655820" h="201295">
                <a:moveTo>
                  <a:pt x="4616195" y="201167"/>
                </a:moveTo>
                <a:lnTo>
                  <a:pt x="4521708" y="201167"/>
                </a:lnTo>
                <a:lnTo>
                  <a:pt x="4521708" y="178308"/>
                </a:lnTo>
                <a:lnTo>
                  <a:pt x="4614672" y="178308"/>
                </a:lnTo>
                <a:lnTo>
                  <a:pt x="4616195" y="201167"/>
                </a:lnTo>
                <a:close/>
              </a:path>
              <a:path w="4655820" h="201295">
                <a:moveTo>
                  <a:pt x="4450080" y="201167"/>
                </a:moveTo>
                <a:lnTo>
                  <a:pt x="4355592" y="201167"/>
                </a:lnTo>
                <a:lnTo>
                  <a:pt x="4355592" y="178308"/>
                </a:lnTo>
                <a:lnTo>
                  <a:pt x="4450080" y="178308"/>
                </a:lnTo>
                <a:lnTo>
                  <a:pt x="4450080" y="201167"/>
                </a:lnTo>
                <a:close/>
              </a:path>
              <a:path w="4655820" h="201295">
                <a:moveTo>
                  <a:pt x="4285488" y="201167"/>
                </a:moveTo>
                <a:lnTo>
                  <a:pt x="4191000" y="201167"/>
                </a:lnTo>
                <a:lnTo>
                  <a:pt x="4191000" y="178308"/>
                </a:lnTo>
                <a:lnTo>
                  <a:pt x="4285488" y="178308"/>
                </a:lnTo>
                <a:lnTo>
                  <a:pt x="4285488" y="201167"/>
                </a:lnTo>
                <a:close/>
              </a:path>
              <a:path w="4655820" h="201295">
                <a:moveTo>
                  <a:pt x="4120896" y="201167"/>
                </a:moveTo>
                <a:lnTo>
                  <a:pt x="4026408" y="201167"/>
                </a:lnTo>
                <a:lnTo>
                  <a:pt x="4026408" y="178308"/>
                </a:lnTo>
                <a:lnTo>
                  <a:pt x="4120896" y="178308"/>
                </a:lnTo>
                <a:lnTo>
                  <a:pt x="4120896" y="201167"/>
                </a:lnTo>
                <a:close/>
              </a:path>
              <a:path w="4655820" h="201295">
                <a:moveTo>
                  <a:pt x="3954780" y="201167"/>
                </a:moveTo>
                <a:lnTo>
                  <a:pt x="3860292" y="201167"/>
                </a:lnTo>
                <a:lnTo>
                  <a:pt x="3860292" y="178308"/>
                </a:lnTo>
                <a:lnTo>
                  <a:pt x="3954780" y="178308"/>
                </a:lnTo>
                <a:lnTo>
                  <a:pt x="3954780" y="201167"/>
                </a:lnTo>
                <a:close/>
              </a:path>
              <a:path w="4655820" h="201295">
                <a:moveTo>
                  <a:pt x="3790188" y="201167"/>
                </a:moveTo>
                <a:lnTo>
                  <a:pt x="3695700" y="201167"/>
                </a:lnTo>
                <a:lnTo>
                  <a:pt x="3695700" y="178308"/>
                </a:lnTo>
                <a:lnTo>
                  <a:pt x="3790188" y="178308"/>
                </a:lnTo>
                <a:lnTo>
                  <a:pt x="3790188" y="201167"/>
                </a:lnTo>
                <a:close/>
              </a:path>
              <a:path w="4655820" h="201295">
                <a:moveTo>
                  <a:pt x="3625596" y="201167"/>
                </a:moveTo>
                <a:lnTo>
                  <a:pt x="3531108" y="201167"/>
                </a:lnTo>
                <a:lnTo>
                  <a:pt x="3531108" y="178308"/>
                </a:lnTo>
                <a:lnTo>
                  <a:pt x="3625596" y="178308"/>
                </a:lnTo>
                <a:lnTo>
                  <a:pt x="3625596" y="201167"/>
                </a:lnTo>
                <a:close/>
              </a:path>
              <a:path w="4655820" h="201295">
                <a:moveTo>
                  <a:pt x="3459480" y="201167"/>
                </a:moveTo>
                <a:lnTo>
                  <a:pt x="3366516" y="201167"/>
                </a:lnTo>
                <a:lnTo>
                  <a:pt x="3366516" y="178308"/>
                </a:lnTo>
                <a:lnTo>
                  <a:pt x="3459480" y="178308"/>
                </a:lnTo>
                <a:lnTo>
                  <a:pt x="3459480" y="201167"/>
                </a:lnTo>
                <a:close/>
              </a:path>
              <a:path w="4655820" h="201295">
                <a:moveTo>
                  <a:pt x="3294888" y="201167"/>
                </a:moveTo>
                <a:lnTo>
                  <a:pt x="3200400" y="201167"/>
                </a:lnTo>
                <a:lnTo>
                  <a:pt x="3200400" y="178308"/>
                </a:lnTo>
                <a:lnTo>
                  <a:pt x="3294888" y="178308"/>
                </a:lnTo>
                <a:lnTo>
                  <a:pt x="3294888" y="201167"/>
                </a:lnTo>
                <a:close/>
              </a:path>
              <a:path w="4655820" h="201295">
                <a:moveTo>
                  <a:pt x="3130296" y="201167"/>
                </a:moveTo>
                <a:lnTo>
                  <a:pt x="3035808" y="201167"/>
                </a:lnTo>
                <a:lnTo>
                  <a:pt x="3035808" y="178308"/>
                </a:lnTo>
                <a:lnTo>
                  <a:pt x="3130296" y="178308"/>
                </a:lnTo>
                <a:lnTo>
                  <a:pt x="3130296" y="201167"/>
                </a:lnTo>
                <a:close/>
              </a:path>
              <a:path w="4655820" h="201295">
                <a:moveTo>
                  <a:pt x="2965704" y="201167"/>
                </a:moveTo>
                <a:lnTo>
                  <a:pt x="2871216" y="201167"/>
                </a:lnTo>
                <a:lnTo>
                  <a:pt x="2871216" y="178308"/>
                </a:lnTo>
                <a:lnTo>
                  <a:pt x="2965704" y="178308"/>
                </a:lnTo>
                <a:lnTo>
                  <a:pt x="2965704" y="201167"/>
                </a:lnTo>
                <a:close/>
              </a:path>
              <a:path w="4655820" h="201295">
                <a:moveTo>
                  <a:pt x="2799588" y="201167"/>
                </a:moveTo>
                <a:lnTo>
                  <a:pt x="2705100" y="201167"/>
                </a:lnTo>
                <a:lnTo>
                  <a:pt x="2705100" y="178308"/>
                </a:lnTo>
                <a:lnTo>
                  <a:pt x="2799588" y="178308"/>
                </a:lnTo>
                <a:lnTo>
                  <a:pt x="2799588" y="201167"/>
                </a:lnTo>
                <a:close/>
              </a:path>
              <a:path w="4655820" h="201295">
                <a:moveTo>
                  <a:pt x="2634996" y="201167"/>
                </a:moveTo>
                <a:lnTo>
                  <a:pt x="2540508" y="201167"/>
                </a:lnTo>
                <a:lnTo>
                  <a:pt x="2540508" y="178308"/>
                </a:lnTo>
                <a:lnTo>
                  <a:pt x="2634996" y="178308"/>
                </a:lnTo>
                <a:lnTo>
                  <a:pt x="2634996" y="201167"/>
                </a:lnTo>
                <a:close/>
              </a:path>
              <a:path w="4655820" h="201295">
                <a:moveTo>
                  <a:pt x="2470404" y="201167"/>
                </a:moveTo>
                <a:lnTo>
                  <a:pt x="2375916" y="201167"/>
                </a:lnTo>
                <a:lnTo>
                  <a:pt x="2375916" y="178308"/>
                </a:lnTo>
                <a:lnTo>
                  <a:pt x="2470404" y="178308"/>
                </a:lnTo>
                <a:lnTo>
                  <a:pt x="2470404" y="201167"/>
                </a:lnTo>
                <a:close/>
              </a:path>
              <a:path w="4655820" h="201295">
                <a:moveTo>
                  <a:pt x="2304288" y="201167"/>
                </a:moveTo>
                <a:lnTo>
                  <a:pt x="2211324" y="201167"/>
                </a:lnTo>
                <a:lnTo>
                  <a:pt x="2211324" y="178308"/>
                </a:lnTo>
                <a:lnTo>
                  <a:pt x="2304288" y="178308"/>
                </a:lnTo>
                <a:lnTo>
                  <a:pt x="2304288" y="201167"/>
                </a:lnTo>
                <a:close/>
              </a:path>
              <a:path w="4655820" h="201295">
                <a:moveTo>
                  <a:pt x="2139696" y="201167"/>
                </a:moveTo>
                <a:lnTo>
                  <a:pt x="2045208" y="201167"/>
                </a:lnTo>
                <a:lnTo>
                  <a:pt x="2045208" y="178308"/>
                </a:lnTo>
                <a:lnTo>
                  <a:pt x="2139696" y="178308"/>
                </a:lnTo>
                <a:lnTo>
                  <a:pt x="2139696" y="201167"/>
                </a:lnTo>
                <a:close/>
              </a:path>
              <a:path w="4655820" h="201295">
                <a:moveTo>
                  <a:pt x="1975104" y="201167"/>
                </a:moveTo>
                <a:lnTo>
                  <a:pt x="1880616" y="201167"/>
                </a:lnTo>
                <a:lnTo>
                  <a:pt x="1880616" y="178308"/>
                </a:lnTo>
                <a:lnTo>
                  <a:pt x="1975104" y="178308"/>
                </a:lnTo>
                <a:lnTo>
                  <a:pt x="1975104" y="201167"/>
                </a:lnTo>
                <a:close/>
              </a:path>
              <a:path w="4655820" h="201295">
                <a:moveTo>
                  <a:pt x="1810511" y="201167"/>
                </a:moveTo>
                <a:lnTo>
                  <a:pt x="1716024" y="201167"/>
                </a:lnTo>
                <a:lnTo>
                  <a:pt x="1716024" y="178308"/>
                </a:lnTo>
                <a:lnTo>
                  <a:pt x="1810511" y="178308"/>
                </a:lnTo>
                <a:lnTo>
                  <a:pt x="1810511" y="201167"/>
                </a:lnTo>
                <a:close/>
              </a:path>
              <a:path w="4655820" h="201295">
                <a:moveTo>
                  <a:pt x="1644396" y="201167"/>
                </a:moveTo>
                <a:lnTo>
                  <a:pt x="1549907" y="201167"/>
                </a:lnTo>
                <a:lnTo>
                  <a:pt x="1549907" y="178308"/>
                </a:lnTo>
                <a:lnTo>
                  <a:pt x="1644396" y="178308"/>
                </a:lnTo>
                <a:lnTo>
                  <a:pt x="1644396" y="201167"/>
                </a:lnTo>
                <a:close/>
              </a:path>
              <a:path w="4655820" h="201295">
                <a:moveTo>
                  <a:pt x="1479804" y="201167"/>
                </a:moveTo>
                <a:lnTo>
                  <a:pt x="1385315" y="201167"/>
                </a:lnTo>
                <a:lnTo>
                  <a:pt x="1385315" y="178308"/>
                </a:lnTo>
                <a:lnTo>
                  <a:pt x="1479804" y="178308"/>
                </a:lnTo>
                <a:lnTo>
                  <a:pt x="1479804" y="201167"/>
                </a:lnTo>
                <a:close/>
              </a:path>
              <a:path w="4655820" h="201295">
                <a:moveTo>
                  <a:pt x="1315211" y="201167"/>
                </a:moveTo>
                <a:lnTo>
                  <a:pt x="1220723" y="201167"/>
                </a:lnTo>
                <a:lnTo>
                  <a:pt x="1220723" y="178308"/>
                </a:lnTo>
                <a:lnTo>
                  <a:pt x="1315211" y="178308"/>
                </a:lnTo>
                <a:lnTo>
                  <a:pt x="1315211" y="201167"/>
                </a:lnTo>
                <a:close/>
              </a:path>
              <a:path w="4655820" h="201295">
                <a:moveTo>
                  <a:pt x="1149096" y="201167"/>
                </a:moveTo>
                <a:lnTo>
                  <a:pt x="1056132" y="201167"/>
                </a:lnTo>
                <a:lnTo>
                  <a:pt x="1056132" y="178308"/>
                </a:lnTo>
                <a:lnTo>
                  <a:pt x="1149096" y="178308"/>
                </a:lnTo>
                <a:lnTo>
                  <a:pt x="1149096" y="201167"/>
                </a:lnTo>
                <a:close/>
              </a:path>
              <a:path w="4655820" h="201295">
                <a:moveTo>
                  <a:pt x="984504" y="201167"/>
                </a:moveTo>
                <a:lnTo>
                  <a:pt x="890016" y="201167"/>
                </a:lnTo>
                <a:lnTo>
                  <a:pt x="890016" y="178308"/>
                </a:lnTo>
                <a:lnTo>
                  <a:pt x="984504" y="178308"/>
                </a:lnTo>
                <a:lnTo>
                  <a:pt x="984504" y="201167"/>
                </a:lnTo>
                <a:close/>
              </a:path>
              <a:path w="4655820" h="201295">
                <a:moveTo>
                  <a:pt x="819912" y="201167"/>
                </a:moveTo>
                <a:lnTo>
                  <a:pt x="725424" y="201167"/>
                </a:lnTo>
                <a:lnTo>
                  <a:pt x="725424" y="178308"/>
                </a:lnTo>
                <a:lnTo>
                  <a:pt x="819912" y="178308"/>
                </a:lnTo>
                <a:lnTo>
                  <a:pt x="819912" y="201167"/>
                </a:lnTo>
                <a:close/>
              </a:path>
              <a:path w="4655820" h="201295">
                <a:moveTo>
                  <a:pt x="655320" y="201167"/>
                </a:moveTo>
                <a:lnTo>
                  <a:pt x="560831" y="201167"/>
                </a:lnTo>
                <a:lnTo>
                  <a:pt x="560831" y="178308"/>
                </a:lnTo>
                <a:lnTo>
                  <a:pt x="655320" y="178308"/>
                </a:lnTo>
                <a:lnTo>
                  <a:pt x="655320" y="201167"/>
                </a:lnTo>
                <a:close/>
              </a:path>
              <a:path w="4655820" h="201295">
                <a:moveTo>
                  <a:pt x="489204" y="201167"/>
                </a:moveTo>
                <a:lnTo>
                  <a:pt x="394716" y="201167"/>
                </a:lnTo>
                <a:lnTo>
                  <a:pt x="394716" y="178308"/>
                </a:lnTo>
                <a:lnTo>
                  <a:pt x="489204" y="178308"/>
                </a:lnTo>
                <a:lnTo>
                  <a:pt x="489204" y="201167"/>
                </a:lnTo>
                <a:close/>
              </a:path>
              <a:path w="4655820" h="201295">
                <a:moveTo>
                  <a:pt x="324612" y="201167"/>
                </a:moveTo>
                <a:lnTo>
                  <a:pt x="230124" y="201167"/>
                </a:lnTo>
                <a:lnTo>
                  <a:pt x="230124" y="178308"/>
                </a:lnTo>
                <a:lnTo>
                  <a:pt x="324612" y="178308"/>
                </a:lnTo>
                <a:lnTo>
                  <a:pt x="324612" y="201167"/>
                </a:lnTo>
                <a:close/>
              </a:path>
              <a:path w="4655820" h="201295">
                <a:moveTo>
                  <a:pt x="160019" y="201167"/>
                </a:moveTo>
                <a:lnTo>
                  <a:pt x="65532" y="201167"/>
                </a:lnTo>
                <a:lnTo>
                  <a:pt x="65532" y="178308"/>
                </a:lnTo>
                <a:lnTo>
                  <a:pt x="160019" y="178308"/>
                </a:lnTo>
                <a:lnTo>
                  <a:pt x="160019" y="201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1272" y="4373880"/>
            <a:ext cx="4655820" cy="201295"/>
          </a:xfrm>
          <a:custGeom>
            <a:avLst/>
            <a:gdLst/>
            <a:ahLst/>
            <a:cxnLst/>
            <a:rect l="l" t="t" r="r" b="b"/>
            <a:pathLst>
              <a:path w="4655820" h="201295">
                <a:moveTo>
                  <a:pt x="11429" y="160019"/>
                </a:moveTo>
                <a:lnTo>
                  <a:pt x="0" y="160019"/>
                </a:lnTo>
                <a:lnTo>
                  <a:pt x="0" y="65531"/>
                </a:lnTo>
                <a:lnTo>
                  <a:pt x="22859" y="65531"/>
                </a:lnTo>
                <a:lnTo>
                  <a:pt x="22859" y="158495"/>
                </a:lnTo>
                <a:lnTo>
                  <a:pt x="11429" y="160019"/>
                </a:lnTo>
                <a:close/>
              </a:path>
              <a:path w="4655820" h="201295">
                <a:moveTo>
                  <a:pt x="0" y="161543"/>
                </a:moveTo>
                <a:lnTo>
                  <a:pt x="22859" y="158495"/>
                </a:lnTo>
                <a:lnTo>
                  <a:pt x="22859" y="160019"/>
                </a:lnTo>
                <a:lnTo>
                  <a:pt x="0" y="161543"/>
                </a:lnTo>
                <a:close/>
              </a:path>
              <a:path w="4655820" h="201295">
                <a:moveTo>
                  <a:pt x="135636" y="22859"/>
                </a:moveTo>
                <a:lnTo>
                  <a:pt x="42671" y="22859"/>
                </a:lnTo>
                <a:lnTo>
                  <a:pt x="39623" y="0"/>
                </a:lnTo>
                <a:lnTo>
                  <a:pt x="135636" y="0"/>
                </a:lnTo>
                <a:lnTo>
                  <a:pt x="135636" y="22859"/>
                </a:lnTo>
                <a:close/>
              </a:path>
              <a:path w="4655820" h="201295">
                <a:moveTo>
                  <a:pt x="300228" y="22859"/>
                </a:moveTo>
                <a:lnTo>
                  <a:pt x="205740" y="22859"/>
                </a:lnTo>
                <a:lnTo>
                  <a:pt x="205740" y="0"/>
                </a:lnTo>
                <a:lnTo>
                  <a:pt x="300228" y="0"/>
                </a:lnTo>
                <a:lnTo>
                  <a:pt x="300228" y="22859"/>
                </a:lnTo>
                <a:close/>
              </a:path>
              <a:path w="4655820" h="201295">
                <a:moveTo>
                  <a:pt x="464820" y="22859"/>
                </a:moveTo>
                <a:lnTo>
                  <a:pt x="370332" y="22859"/>
                </a:lnTo>
                <a:lnTo>
                  <a:pt x="370332" y="0"/>
                </a:lnTo>
                <a:lnTo>
                  <a:pt x="464820" y="0"/>
                </a:lnTo>
                <a:lnTo>
                  <a:pt x="464820" y="22859"/>
                </a:lnTo>
                <a:close/>
              </a:path>
              <a:path w="4655820" h="201295">
                <a:moveTo>
                  <a:pt x="629411" y="22859"/>
                </a:moveTo>
                <a:lnTo>
                  <a:pt x="536448" y="22859"/>
                </a:lnTo>
                <a:lnTo>
                  <a:pt x="536448" y="0"/>
                </a:lnTo>
                <a:lnTo>
                  <a:pt x="629411" y="0"/>
                </a:lnTo>
                <a:lnTo>
                  <a:pt x="629411" y="22859"/>
                </a:lnTo>
                <a:close/>
              </a:path>
              <a:path w="4655820" h="201295">
                <a:moveTo>
                  <a:pt x="795528" y="22859"/>
                </a:moveTo>
                <a:lnTo>
                  <a:pt x="701040" y="22859"/>
                </a:lnTo>
                <a:lnTo>
                  <a:pt x="701040" y="0"/>
                </a:lnTo>
                <a:lnTo>
                  <a:pt x="795528" y="0"/>
                </a:lnTo>
                <a:lnTo>
                  <a:pt x="795528" y="22859"/>
                </a:lnTo>
                <a:close/>
              </a:path>
              <a:path w="4655820" h="201295">
                <a:moveTo>
                  <a:pt x="960120" y="22859"/>
                </a:moveTo>
                <a:lnTo>
                  <a:pt x="865632" y="22859"/>
                </a:lnTo>
                <a:lnTo>
                  <a:pt x="865632" y="0"/>
                </a:lnTo>
                <a:lnTo>
                  <a:pt x="960120" y="0"/>
                </a:lnTo>
                <a:lnTo>
                  <a:pt x="960120" y="22859"/>
                </a:lnTo>
                <a:close/>
              </a:path>
              <a:path w="4655820" h="201295">
                <a:moveTo>
                  <a:pt x="1124712" y="22859"/>
                </a:moveTo>
                <a:lnTo>
                  <a:pt x="1030224" y="22859"/>
                </a:lnTo>
                <a:lnTo>
                  <a:pt x="1030224" y="0"/>
                </a:lnTo>
                <a:lnTo>
                  <a:pt x="1124712" y="0"/>
                </a:lnTo>
                <a:lnTo>
                  <a:pt x="1124712" y="22859"/>
                </a:lnTo>
                <a:close/>
              </a:path>
              <a:path w="4655820" h="201295">
                <a:moveTo>
                  <a:pt x="1290828" y="22859"/>
                </a:moveTo>
                <a:lnTo>
                  <a:pt x="1196340" y="22859"/>
                </a:lnTo>
                <a:lnTo>
                  <a:pt x="1196340" y="0"/>
                </a:lnTo>
                <a:lnTo>
                  <a:pt x="1290828" y="0"/>
                </a:lnTo>
                <a:lnTo>
                  <a:pt x="1290828" y="22859"/>
                </a:lnTo>
                <a:close/>
              </a:path>
              <a:path w="4655820" h="201295">
                <a:moveTo>
                  <a:pt x="1455420" y="22859"/>
                </a:moveTo>
                <a:lnTo>
                  <a:pt x="1360932" y="22859"/>
                </a:lnTo>
                <a:lnTo>
                  <a:pt x="1360932" y="0"/>
                </a:lnTo>
                <a:lnTo>
                  <a:pt x="1455420" y="0"/>
                </a:lnTo>
                <a:lnTo>
                  <a:pt x="1455420" y="22859"/>
                </a:lnTo>
                <a:close/>
              </a:path>
              <a:path w="4655820" h="201295">
                <a:moveTo>
                  <a:pt x="1620012" y="22859"/>
                </a:moveTo>
                <a:lnTo>
                  <a:pt x="1525524" y="22859"/>
                </a:lnTo>
                <a:lnTo>
                  <a:pt x="1525524" y="0"/>
                </a:lnTo>
                <a:lnTo>
                  <a:pt x="1620012" y="0"/>
                </a:lnTo>
                <a:lnTo>
                  <a:pt x="1620012" y="22859"/>
                </a:lnTo>
                <a:close/>
              </a:path>
              <a:path w="4655820" h="201295">
                <a:moveTo>
                  <a:pt x="1784604" y="22859"/>
                </a:moveTo>
                <a:lnTo>
                  <a:pt x="1691640" y="22859"/>
                </a:lnTo>
                <a:lnTo>
                  <a:pt x="1691640" y="0"/>
                </a:lnTo>
                <a:lnTo>
                  <a:pt x="1784604" y="0"/>
                </a:lnTo>
                <a:lnTo>
                  <a:pt x="1784604" y="22859"/>
                </a:lnTo>
                <a:close/>
              </a:path>
              <a:path w="4655820" h="201295">
                <a:moveTo>
                  <a:pt x="1950720" y="22859"/>
                </a:moveTo>
                <a:lnTo>
                  <a:pt x="1856232" y="22859"/>
                </a:lnTo>
                <a:lnTo>
                  <a:pt x="1856232" y="0"/>
                </a:lnTo>
                <a:lnTo>
                  <a:pt x="1950720" y="0"/>
                </a:lnTo>
                <a:lnTo>
                  <a:pt x="1950720" y="22859"/>
                </a:lnTo>
                <a:close/>
              </a:path>
              <a:path w="4655820" h="201295">
                <a:moveTo>
                  <a:pt x="2115312" y="22859"/>
                </a:moveTo>
                <a:lnTo>
                  <a:pt x="2020824" y="22859"/>
                </a:lnTo>
                <a:lnTo>
                  <a:pt x="2020824" y="0"/>
                </a:lnTo>
                <a:lnTo>
                  <a:pt x="2115312" y="0"/>
                </a:lnTo>
                <a:lnTo>
                  <a:pt x="2115312" y="22859"/>
                </a:lnTo>
                <a:close/>
              </a:path>
              <a:path w="4655820" h="201295">
                <a:moveTo>
                  <a:pt x="2279904" y="22859"/>
                </a:moveTo>
                <a:lnTo>
                  <a:pt x="2185416" y="22859"/>
                </a:lnTo>
                <a:lnTo>
                  <a:pt x="2185416" y="0"/>
                </a:lnTo>
                <a:lnTo>
                  <a:pt x="2279904" y="0"/>
                </a:lnTo>
                <a:lnTo>
                  <a:pt x="2279904" y="22859"/>
                </a:lnTo>
                <a:close/>
              </a:path>
              <a:path w="4655820" h="201295">
                <a:moveTo>
                  <a:pt x="2446020" y="22859"/>
                </a:moveTo>
                <a:lnTo>
                  <a:pt x="2351531" y="22859"/>
                </a:lnTo>
                <a:lnTo>
                  <a:pt x="2351531" y="0"/>
                </a:lnTo>
                <a:lnTo>
                  <a:pt x="2446020" y="0"/>
                </a:lnTo>
                <a:lnTo>
                  <a:pt x="2446020" y="22859"/>
                </a:lnTo>
                <a:close/>
              </a:path>
              <a:path w="4655820" h="201295">
                <a:moveTo>
                  <a:pt x="2610612" y="22859"/>
                </a:moveTo>
                <a:lnTo>
                  <a:pt x="2516124" y="22859"/>
                </a:lnTo>
                <a:lnTo>
                  <a:pt x="2516124" y="0"/>
                </a:lnTo>
                <a:lnTo>
                  <a:pt x="2610612" y="0"/>
                </a:lnTo>
                <a:lnTo>
                  <a:pt x="2610612" y="22859"/>
                </a:lnTo>
                <a:close/>
              </a:path>
              <a:path w="4655820" h="201295">
                <a:moveTo>
                  <a:pt x="2775204" y="22859"/>
                </a:moveTo>
                <a:lnTo>
                  <a:pt x="2680716" y="22859"/>
                </a:lnTo>
                <a:lnTo>
                  <a:pt x="2680716" y="0"/>
                </a:lnTo>
                <a:lnTo>
                  <a:pt x="2775204" y="0"/>
                </a:lnTo>
                <a:lnTo>
                  <a:pt x="2775204" y="22859"/>
                </a:lnTo>
                <a:close/>
              </a:path>
              <a:path w="4655820" h="201295">
                <a:moveTo>
                  <a:pt x="2939796" y="22859"/>
                </a:moveTo>
                <a:lnTo>
                  <a:pt x="2846831" y="22859"/>
                </a:lnTo>
                <a:lnTo>
                  <a:pt x="2846831" y="0"/>
                </a:lnTo>
                <a:lnTo>
                  <a:pt x="2939796" y="0"/>
                </a:lnTo>
                <a:lnTo>
                  <a:pt x="2939796" y="22859"/>
                </a:lnTo>
                <a:close/>
              </a:path>
              <a:path w="4655820" h="201295">
                <a:moveTo>
                  <a:pt x="3105912" y="22859"/>
                </a:moveTo>
                <a:lnTo>
                  <a:pt x="3011424" y="22859"/>
                </a:lnTo>
                <a:lnTo>
                  <a:pt x="3011424" y="0"/>
                </a:lnTo>
                <a:lnTo>
                  <a:pt x="3105912" y="0"/>
                </a:lnTo>
                <a:lnTo>
                  <a:pt x="3105912" y="22859"/>
                </a:lnTo>
                <a:close/>
              </a:path>
              <a:path w="4655820" h="201295">
                <a:moveTo>
                  <a:pt x="3270504" y="22859"/>
                </a:moveTo>
                <a:lnTo>
                  <a:pt x="3176016" y="22859"/>
                </a:lnTo>
                <a:lnTo>
                  <a:pt x="3176016" y="0"/>
                </a:lnTo>
                <a:lnTo>
                  <a:pt x="3270504" y="0"/>
                </a:lnTo>
                <a:lnTo>
                  <a:pt x="3270504" y="22859"/>
                </a:lnTo>
                <a:close/>
              </a:path>
              <a:path w="4655820" h="201295">
                <a:moveTo>
                  <a:pt x="3435096" y="22859"/>
                </a:moveTo>
                <a:lnTo>
                  <a:pt x="3340608" y="22859"/>
                </a:lnTo>
                <a:lnTo>
                  <a:pt x="3340608" y="0"/>
                </a:lnTo>
                <a:lnTo>
                  <a:pt x="3435096" y="0"/>
                </a:lnTo>
                <a:lnTo>
                  <a:pt x="3435096" y="22859"/>
                </a:lnTo>
                <a:close/>
              </a:path>
              <a:path w="4655820" h="201295">
                <a:moveTo>
                  <a:pt x="3601212" y="22859"/>
                </a:moveTo>
                <a:lnTo>
                  <a:pt x="3506724" y="22859"/>
                </a:lnTo>
                <a:lnTo>
                  <a:pt x="3506724" y="0"/>
                </a:lnTo>
                <a:lnTo>
                  <a:pt x="3601212" y="0"/>
                </a:lnTo>
                <a:lnTo>
                  <a:pt x="3601212" y="22859"/>
                </a:lnTo>
                <a:close/>
              </a:path>
              <a:path w="4655820" h="201295">
                <a:moveTo>
                  <a:pt x="3765804" y="22859"/>
                </a:moveTo>
                <a:lnTo>
                  <a:pt x="3671316" y="22859"/>
                </a:lnTo>
                <a:lnTo>
                  <a:pt x="3671316" y="0"/>
                </a:lnTo>
                <a:lnTo>
                  <a:pt x="3765804" y="0"/>
                </a:lnTo>
                <a:lnTo>
                  <a:pt x="3765804" y="22859"/>
                </a:lnTo>
                <a:close/>
              </a:path>
              <a:path w="4655820" h="201295">
                <a:moveTo>
                  <a:pt x="3930396" y="22859"/>
                </a:moveTo>
                <a:lnTo>
                  <a:pt x="3835908" y="22859"/>
                </a:lnTo>
                <a:lnTo>
                  <a:pt x="3835908" y="0"/>
                </a:lnTo>
                <a:lnTo>
                  <a:pt x="3930396" y="0"/>
                </a:lnTo>
                <a:lnTo>
                  <a:pt x="3930396" y="22859"/>
                </a:lnTo>
                <a:close/>
              </a:path>
              <a:path w="4655820" h="201295">
                <a:moveTo>
                  <a:pt x="4094988" y="22859"/>
                </a:moveTo>
                <a:lnTo>
                  <a:pt x="4002024" y="22859"/>
                </a:lnTo>
                <a:lnTo>
                  <a:pt x="4002024" y="0"/>
                </a:lnTo>
                <a:lnTo>
                  <a:pt x="4094988" y="0"/>
                </a:lnTo>
                <a:lnTo>
                  <a:pt x="4094988" y="22859"/>
                </a:lnTo>
                <a:close/>
              </a:path>
              <a:path w="4655820" h="201295">
                <a:moveTo>
                  <a:pt x="4261104" y="22859"/>
                </a:moveTo>
                <a:lnTo>
                  <a:pt x="4166616" y="22859"/>
                </a:lnTo>
                <a:lnTo>
                  <a:pt x="4166616" y="0"/>
                </a:lnTo>
                <a:lnTo>
                  <a:pt x="4261104" y="0"/>
                </a:lnTo>
                <a:lnTo>
                  <a:pt x="4261104" y="22859"/>
                </a:lnTo>
                <a:close/>
              </a:path>
              <a:path w="4655820" h="201295">
                <a:moveTo>
                  <a:pt x="4425696" y="22859"/>
                </a:moveTo>
                <a:lnTo>
                  <a:pt x="4331208" y="22859"/>
                </a:lnTo>
                <a:lnTo>
                  <a:pt x="4331208" y="0"/>
                </a:lnTo>
                <a:lnTo>
                  <a:pt x="4425696" y="0"/>
                </a:lnTo>
                <a:lnTo>
                  <a:pt x="4425696" y="22859"/>
                </a:lnTo>
                <a:close/>
              </a:path>
              <a:path w="4655820" h="201295">
                <a:moveTo>
                  <a:pt x="4590288" y="22859"/>
                </a:moveTo>
                <a:lnTo>
                  <a:pt x="4495800" y="22859"/>
                </a:lnTo>
                <a:lnTo>
                  <a:pt x="4495800" y="0"/>
                </a:lnTo>
                <a:lnTo>
                  <a:pt x="4590288" y="0"/>
                </a:lnTo>
                <a:lnTo>
                  <a:pt x="4590288" y="22859"/>
                </a:lnTo>
                <a:close/>
              </a:path>
              <a:path w="4655820" h="201295">
                <a:moveTo>
                  <a:pt x="4655820" y="135635"/>
                </a:moveTo>
                <a:lnTo>
                  <a:pt x="4632960" y="135635"/>
                </a:lnTo>
                <a:lnTo>
                  <a:pt x="4632960" y="42671"/>
                </a:lnTo>
                <a:lnTo>
                  <a:pt x="4655820" y="39623"/>
                </a:lnTo>
                <a:lnTo>
                  <a:pt x="4655820" y="135635"/>
                </a:lnTo>
                <a:close/>
              </a:path>
              <a:path w="4655820" h="201295">
                <a:moveTo>
                  <a:pt x="4616196" y="201167"/>
                </a:moveTo>
                <a:lnTo>
                  <a:pt x="4521708" y="201167"/>
                </a:lnTo>
                <a:lnTo>
                  <a:pt x="4521708" y="178308"/>
                </a:lnTo>
                <a:lnTo>
                  <a:pt x="4614672" y="178308"/>
                </a:lnTo>
                <a:lnTo>
                  <a:pt x="4616196" y="201167"/>
                </a:lnTo>
                <a:close/>
              </a:path>
              <a:path w="4655820" h="201295">
                <a:moveTo>
                  <a:pt x="4450080" y="201167"/>
                </a:moveTo>
                <a:lnTo>
                  <a:pt x="4355592" y="201167"/>
                </a:lnTo>
                <a:lnTo>
                  <a:pt x="4355592" y="178308"/>
                </a:lnTo>
                <a:lnTo>
                  <a:pt x="4450080" y="178308"/>
                </a:lnTo>
                <a:lnTo>
                  <a:pt x="4450080" y="201167"/>
                </a:lnTo>
                <a:close/>
              </a:path>
              <a:path w="4655820" h="201295">
                <a:moveTo>
                  <a:pt x="4285488" y="201167"/>
                </a:moveTo>
                <a:lnTo>
                  <a:pt x="4191000" y="201167"/>
                </a:lnTo>
                <a:lnTo>
                  <a:pt x="4191000" y="178308"/>
                </a:lnTo>
                <a:lnTo>
                  <a:pt x="4285488" y="178308"/>
                </a:lnTo>
                <a:lnTo>
                  <a:pt x="4285488" y="201167"/>
                </a:lnTo>
                <a:close/>
              </a:path>
              <a:path w="4655820" h="201295">
                <a:moveTo>
                  <a:pt x="4120896" y="201167"/>
                </a:moveTo>
                <a:lnTo>
                  <a:pt x="4026408" y="201167"/>
                </a:lnTo>
                <a:lnTo>
                  <a:pt x="4026408" y="178308"/>
                </a:lnTo>
                <a:lnTo>
                  <a:pt x="4120896" y="178308"/>
                </a:lnTo>
                <a:lnTo>
                  <a:pt x="4120896" y="201167"/>
                </a:lnTo>
                <a:close/>
              </a:path>
              <a:path w="4655820" h="201295">
                <a:moveTo>
                  <a:pt x="3954780" y="201167"/>
                </a:moveTo>
                <a:lnTo>
                  <a:pt x="3860292" y="201167"/>
                </a:lnTo>
                <a:lnTo>
                  <a:pt x="3860292" y="178308"/>
                </a:lnTo>
                <a:lnTo>
                  <a:pt x="3954780" y="178308"/>
                </a:lnTo>
                <a:lnTo>
                  <a:pt x="3954780" y="201167"/>
                </a:lnTo>
                <a:close/>
              </a:path>
              <a:path w="4655820" h="201295">
                <a:moveTo>
                  <a:pt x="3790188" y="201167"/>
                </a:moveTo>
                <a:lnTo>
                  <a:pt x="3695700" y="201167"/>
                </a:lnTo>
                <a:lnTo>
                  <a:pt x="3695700" y="178308"/>
                </a:lnTo>
                <a:lnTo>
                  <a:pt x="3790188" y="178308"/>
                </a:lnTo>
                <a:lnTo>
                  <a:pt x="3790188" y="201167"/>
                </a:lnTo>
                <a:close/>
              </a:path>
              <a:path w="4655820" h="201295">
                <a:moveTo>
                  <a:pt x="3625596" y="201167"/>
                </a:moveTo>
                <a:lnTo>
                  <a:pt x="3531108" y="201167"/>
                </a:lnTo>
                <a:lnTo>
                  <a:pt x="3531108" y="178308"/>
                </a:lnTo>
                <a:lnTo>
                  <a:pt x="3625596" y="178308"/>
                </a:lnTo>
                <a:lnTo>
                  <a:pt x="3625596" y="201167"/>
                </a:lnTo>
                <a:close/>
              </a:path>
              <a:path w="4655820" h="201295">
                <a:moveTo>
                  <a:pt x="3461004" y="201167"/>
                </a:moveTo>
                <a:lnTo>
                  <a:pt x="3366516" y="201167"/>
                </a:lnTo>
                <a:lnTo>
                  <a:pt x="3366516" y="178308"/>
                </a:lnTo>
                <a:lnTo>
                  <a:pt x="3461004" y="178308"/>
                </a:lnTo>
                <a:lnTo>
                  <a:pt x="3461004" y="201167"/>
                </a:lnTo>
                <a:close/>
              </a:path>
              <a:path w="4655820" h="201295">
                <a:moveTo>
                  <a:pt x="3294888" y="201167"/>
                </a:moveTo>
                <a:lnTo>
                  <a:pt x="3200400" y="201167"/>
                </a:lnTo>
                <a:lnTo>
                  <a:pt x="3200400" y="178308"/>
                </a:lnTo>
                <a:lnTo>
                  <a:pt x="3294888" y="178308"/>
                </a:lnTo>
                <a:lnTo>
                  <a:pt x="3294888" y="201167"/>
                </a:lnTo>
                <a:close/>
              </a:path>
              <a:path w="4655820" h="201295">
                <a:moveTo>
                  <a:pt x="3130296" y="201167"/>
                </a:moveTo>
                <a:lnTo>
                  <a:pt x="3035808" y="201167"/>
                </a:lnTo>
                <a:lnTo>
                  <a:pt x="3035808" y="178308"/>
                </a:lnTo>
                <a:lnTo>
                  <a:pt x="3130296" y="178308"/>
                </a:lnTo>
                <a:lnTo>
                  <a:pt x="3130296" y="201167"/>
                </a:lnTo>
                <a:close/>
              </a:path>
              <a:path w="4655820" h="201295">
                <a:moveTo>
                  <a:pt x="2965704" y="201167"/>
                </a:moveTo>
                <a:lnTo>
                  <a:pt x="2871216" y="201167"/>
                </a:lnTo>
                <a:lnTo>
                  <a:pt x="2871216" y="178308"/>
                </a:lnTo>
                <a:lnTo>
                  <a:pt x="2965704" y="178308"/>
                </a:lnTo>
                <a:lnTo>
                  <a:pt x="2965704" y="201167"/>
                </a:lnTo>
                <a:close/>
              </a:path>
              <a:path w="4655820" h="201295">
                <a:moveTo>
                  <a:pt x="2799588" y="201167"/>
                </a:moveTo>
                <a:lnTo>
                  <a:pt x="2706624" y="201167"/>
                </a:lnTo>
                <a:lnTo>
                  <a:pt x="2706624" y="178308"/>
                </a:lnTo>
                <a:lnTo>
                  <a:pt x="2799588" y="178308"/>
                </a:lnTo>
                <a:lnTo>
                  <a:pt x="2799588" y="201167"/>
                </a:lnTo>
                <a:close/>
              </a:path>
              <a:path w="4655820" h="201295">
                <a:moveTo>
                  <a:pt x="2634996" y="201167"/>
                </a:moveTo>
                <a:lnTo>
                  <a:pt x="2540508" y="201167"/>
                </a:lnTo>
                <a:lnTo>
                  <a:pt x="2540508" y="178308"/>
                </a:lnTo>
                <a:lnTo>
                  <a:pt x="2634996" y="178308"/>
                </a:lnTo>
                <a:lnTo>
                  <a:pt x="2634996" y="201167"/>
                </a:lnTo>
                <a:close/>
              </a:path>
              <a:path w="4655820" h="201295">
                <a:moveTo>
                  <a:pt x="2470404" y="201167"/>
                </a:moveTo>
                <a:lnTo>
                  <a:pt x="2375916" y="201167"/>
                </a:lnTo>
                <a:lnTo>
                  <a:pt x="2375916" y="178308"/>
                </a:lnTo>
                <a:lnTo>
                  <a:pt x="2470404" y="178308"/>
                </a:lnTo>
                <a:lnTo>
                  <a:pt x="2470404" y="201167"/>
                </a:lnTo>
                <a:close/>
              </a:path>
              <a:path w="4655820" h="201295">
                <a:moveTo>
                  <a:pt x="2305812" y="201167"/>
                </a:moveTo>
                <a:lnTo>
                  <a:pt x="2211324" y="201167"/>
                </a:lnTo>
                <a:lnTo>
                  <a:pt x="2211324" y="178308"/>
                </a:lnTo>
                <a:lnTo>
                  <a:pt x="2305812" y="178308"/>
                </a:lnTo>
                <a:lnTo>
                  <a:pt x="2305812" y="201167"/>
                </a:lnTo>
                <a:close/>
              </a:path>
              <a:path w="4655820" h="201295">
                <a:moveTo>
                  <a:pt x="2139696" y="201167"/>
                </a:moveTo>
                <a:lnTo>
                  <a:pt x="2045208" y="201167"/>
                </a:lnTo>
                <a:lnTo>
                  <a:pt x="2045208" y="178308"/>
                </a:lnTo>
                <a:lnTo>
                  <a:pt x="2139696" y="178308"/>
                </a:lnTo>
                <a:lnTo>
                  <a:pt x="2139696" y="201167"/>
                </a:lnTo>
                <a:close/>
              </a:path>
              <a:path w="4655820" h="201295">
                <a:moveTo>
                  <a:pt x="1975104" y="201167"/>
                </a:moveTo>
                <a:lnTo>
                  <a:pt x="1880616" y="201167"/>
                </a:lnTo>
                <a:lnTo>
                  <a:pt x="1880616" y="178308"/>
                </a:lnTo>
                <a:lnTo>
                  <a:pt x="1975104" y="178308"/>
                </a:lnTo>
                <a:lnTo>
                  <a:pt x="1975104" y="201167"/>
                </a:lnTo>
                <a:close/>
              </a:path>
              <a:path w="4655820" h="201295">
                <a:moveTo>
                  <a:pt x="1810512" y="201167"/>
                </a:moveTo>
                <a:lnTo>
                  <a:pt x="1716024" y="201167"/>
                </a:lnTo>
                <a:lnTo>
                  <a:pt x="1716024" y="178308"/>
                </a:lnTo>
                <a:lnTo>
                  <a:pt x="1810512" y="178308"/>
                </a:lnTo>
                <a:lnTo>
                  <a:pt x="1810512" y="201167"/>
                </a:lnTo>
                <a:close/>
              </a:path>
              <a:path w="4655820" h="201295">
                <a:moveTo>
                  <a:pt x="1644396" y="201167"/>
                </a:moveTo>
                <a:lnTo>
                  <a:pt x="1551432" y="201167"/>
                </a:lnTo>
                <a:lnTo>
                  <a:pt x="1551432" y="178308"/>
                </a:lnTo>
                <a:lnTo>
                  <a:pt x="1644396" y="178308"/>
                </a:lnTo>
                <a:lnTo>
                  <a:pt x="1644396" y="201167"/>
                </a:lnTo>
                <a:close/>
              </a:path>
              <a:path w="4655820" h="201295">
                <a:moveTo>
                  <a:pt x="1479804" y="201167"/>
                </a:moveTo>
                <a:lnTo>
                  <a:pt x="1385316" y="201167"/>
                </a:lnTo>
                <a:lnTo>
                  <a:pt x="1385316" y="178308"/>
                </a:lnTo>
                <a:lnTo>
                  <a:pt x="1479804" y="178308"/>
                </a:lnTo>
                <a:lnTo>
                  <a:pt x="1479804" y="201167"/>
                </a:lnTo>
                <a:close/>
              </a:path>
              <a:path w="4655820" h="201295">
                <a:moveTo>
                  <a:pt x="1315212" y="201167"/>
                </a:moveTo>
                <a:lnTo>
                  <a:pt x="1220724" y="201167"/>
                </a:lnTo>
                <a:lnTo>
                  <a:pt x="1220724" y="178308"/>
                </a:lnTo>
                <a:lnTo>
                  <a:pt x="1315212" y="178308"/>
                </a:lnTo>
                <a:lnTo>
                  <a:pt x="1315212" y="201167"/>
                </a:lnTo>
                <a:close/>
              </a:path>
              <a:path w="4655820" h="201295">
                <a:moveTo>
                  <a:pt x="1150620" y="201167"/>
                </a:moveTo>
                <a:lnTo>
                  <a:pt x="1056132" y="201167"/>
                </a:lnTo>
                <a:lnTo>
                  <a:pt x="1056132" y="178308"/>
                </a:lnTo>
                <a:lnTo>
                  <a:pt x="1150620" y="178308"/>
                </a:lnTo>
                <a:lnTo>
                  <a:pt x="1150620" y="201167"/>
                </a:lnTo>
                <a:close/>
              </a:path>
              <a:path w="4655820" h="201295">
                <a:moveTo>
                  <a:pt x="984503" y="201167"/>
                </a:moveTo>
                <a:lnTo>
                  <a:pt x="890016" y="201167"/>
                </a:lnTo>
                <a:lnTo>
                  <a:pt x="890016" y="178308"/>
                </a:lnTo>
                <a:lnTo>
                  <a:pt x="984503" y="178308"/>
                </a:lnTo>
                <a:lnTo>
                  <a:pt x="984503" y="201167"/>
                </a:lnTo>
                <a:close/>
              </a:path>
              <a:path w="4655820" h="201295">
                <a:moveTo>
                  <a:pt x="819912" y="201167"/>
                </a:moveTo>
                <a:lnTo>
                  <a:pt x="725424" y="201167"/>
                </a:lnTo>
                <a:lnTo>
                  <a:pt x="725424" y="178308"/>
                </a:lnTo>
                <a:lnTo>
                  <a:pt x="819912" y="178308"/>
                </a:lnTo>
                <a:lnTo>
                  <a:pt x="819912" y="201167"/>
                </a:lnTo>
                <a:close/>
              </a:path>
              <a:path w="4655820" h="201295">
                <a:moveTo>
                  <a:pt x="655320" y="201167"/>
                </a:moveTo>
                <a:lnTo>
                  <a:pt x="560832" y="201167"/>
                </a:lnTo>
                <a:lnTo>
                  <a:pt x="560832" y="178308"/>
                </a:lnTo>
                <a:lnTo>
                  <a:pt x="655320" y="178308"/>
                </a:lnTo>
                <a:lnTo>
                  <a:pt x="655320" y="201167"/>
                </a:lnTo>
                <a:close/>
              </a:path>
              <a:path w="4655820" h="201295">
                <a:moveTo>
                  <a:pt x="489203" y="201167"/>
                </a:moveTo>
                <a:lnTo>
                  <a:pt x="396240" y="201167"/>
                </a:lnTo>
                <a:lnTo>
                  <a:pt x="396240" y="178308"/>
                </a:lnTo>
                <a:lnTo>
                  <a:pt x="489203" y="178308"/>
                </a:lnTo>
                <a:lnTo>
                  <a:pt x="489203" y="201167"/>
                </a:lnTo>
                <a:close/>
              </a:path>
              <a:path w="4655820" h="201295">
                <a:moveTo>
                  <a:pt x="324612" y="201167"/>
                </a:moveTo>
                <a:lnTo>
                  <a:pt x="230123" y="201167"/>
                </a:lnTo>
                <a:lnTo>
                  <a:pt x="230123" y="178308"/>
                </a:lnTo>
                <a:lnTo>
                  <a:pt x="324612" y="178308"/>
                </a:lnTo>
                <a:lnTo>
                  <a:pt x="324612" y="201167"/>
                </a:lnTo>
                <a:close/>
              </a:path>
              <a:path w="4655820" h="201295">
                <a:moveTo>
                  <a:pt x="160019" y="201167"/>
                </a:moveTo>
                <a:lnTo>
                  <a:pt x="65532" y="201167"/>
                </a:lnTo>
                <a:lnTo>
                  <a:pt x="65532" y="178308"/>
                </a:lnTo>
                <a:lnTo>
                  <a:pt x="160019" y="178308"/>
                </a:lnTo>
                <a:lnTo>
                  <a:pt x="160019" y="201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895791" y="5525474"/>
            <a:ext cx="3398520" cy="303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Note: The pie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chart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illustrated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using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data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sourced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from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u="sng" sz="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Department</a:t>
            </a:r>
            <a:r>
              <a:rPr dirty="0" u="sng" sz="9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of </a:t>
            </a:r>
            <a:r>
              <a:rPr dirty="0" sz="900" spc="-19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Statistics</a:t>
            </a:r>
            <a:r>
              <a:rPr dirty="0" u="sng" sz="9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Malaysia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(dosm.gov.my)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67754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D</a:t>
            </a:r>
            <a:r>
              <a:rPr dirty="0" spc="-15"/>
              <a:t>a</a:t>
            </a:r>
            <a:r>
              <a:rPr dirty="0" spc="-50"/>
              <a:t>t</a:t>
            </a:r>
            <a:r>
              <a:rPr dirty="0" spc="-5"/>
              <a:t>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8378825" cy="3044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marR="34290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Dependent </a:t>
            </a:r>
            <a:r>
              <a:rPr dirty="0" sz="1650" spc="-10" b="1">
                <a:latin typeface="Calibri"/>
                <a:cs typeface="Calibri"/>
              </a:rPr>
              <a:t>Variables</a:t>
            </a:r>
            <a:r>
              <a:rPr dirty="0" sz="1650" spc="-10">
                <a:latin typeface="Calibri"/>
                <a:cs typeface="Calibri"/>
              </a:rPr>
              <a:t>: </a:t>
            </a:r>
            <a:r>
              <a:rPr dirty="0" sz="1650" spc="-5">
                <a:latin typeface="Calibri"/>
                <a:cs typeface="Calibri"/>
              </a:rPr>
              <a:t>Loans </a:t>
            </a:r>
            <a:r>
              <a:rPr dirty="0" sz="1650">
                <a:latin typeface="Calibri"/>
                <a:cs typeface="Calibri"/>
              </a:rPr>
              <a:t>&amp; </a:t>
            </a:r>
            <a:r>
              <a:rPr dirty="0" sz="1650" spc="-5">
                <a:latin typeface="Calibri"/>
                <a:cs typeface="Calibri"/>
              </a:rPr>
              <a:t>Advances </a:t>
            </a:r>
            <a:r>
              <a:rPr dirty="0" sz="1650" spc="-10">
                <a:latin typeface="Calibri"/>
                <a:cs typeface="Calibri"/>
              </a:rPr>
              <a:t>(LG)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5">
                <a:latin typeface="Calibri"/>
                <a:cs typeface="Calibri"/>
              </a:rPr>
              <a:t>Expected </a:t>
            </a:r>
            <a:r>
              <a:rPr dirty="0" sz="1650">
                <a:latin typeface="Calibri"/>
                <a:cs typeface="Calibri"/>
              </a:rPr>
              <a:t>Credit Loss </a:t>
            </a:r>
            <a:r>
              <a:rPr dirty="0" sz="1650" spc="-10">
                <a:latin typeface="Calibri"/>
                <a:cs typeface="Calibri"/>
              </a:rPr>
              <a:t>(ECL) are gathered </a:t>
            </a:r>
            <a:r>
              <a:rPr dirty="0" sz="1650" spc="-5">
                <a:latin typeface="Calibri"/>
                <a:cs typeface="Calibri"/>
              </a:rPr>
              <a:t>from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19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banks’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annual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reports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spanning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from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2012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2021.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248285" marR="86360" indent="-236220">
              <a:lnSpc>
                <a:spcPct val="100000"/>
              </a:lnSpc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Independent </a:t>
            </a:r>
            <a:r>
              <a:rPr dirty="0" sz="1650" spc="-10" b="1">
                <a:latin typeface="Calibri"/>
                <a:cs typeface="Calibri"/>
              </a:rPr>
              <a:t>Variables</a:t>
            </a:r>
            <a:r>
              <a:rPr dirty="0" sz="1650" spc="-10">
                <a:latin typeface="Calibri"/>
                <a:cs typeface="Calibri"/>
              </a:rPr>
              <a:t>: ROE </a:t>
            </a:r>
            <a:r>
              <a:rPr dirty="0" sz="1650">
                <a:latin typeface="Calibri"/>
                <a:cs typeface="Calibri"/>
              </a:rPr>
              <a:t>is </a:t>
            </a:r>
            <a:r>
              <a:rPr dirty="0" sz="1650" spc="-5">
                <a:latin typeface="Calibri"/>
                <a:cs typeface="Calibri"/>
              </a:rPr>
              <a:t>sourced from </a:t>
            </a:r>
            <a:r>
              <a:rPr dirty="0" sz="1650">
                <a:latin typeface="Calibri"/>
                <a:cs typeface="Calibri"/>
              </a:rPr>
              <a:t>banks’ annual </a:t>
            </a:r>
            <a:r>
              <a:rPr dirty="0" sz="1650" spc="-5">
                <a:latin typeface="Calibri"/>
                <a:cs typeface="Calibri"/>
              </a:rPr>
              <a:t>reports, </a:t>
            </a:r>
            <a:r>
              <a:rPr dirty="0" sz="1650">
                <a:latin typeface="Calibri"/>
                <a:cs typeface="Calibri"/>
              </a:rPr>
              <a:t>and the </a:t>
            </a:r>
            <a:r>
              <a:rPr dirty="0" sz="1650" spc="-50">
                <a:latin typeface="Calibri"/>
                <a:cs typeface="Calibri"/>
              </a:rPr>
              <a:t>GDP, </a:t>
            </a:r>
            <a:r>
              <a:rPr dirty="0" sz="1650">
                <a:latin typeface="Calibri"/>
                <a:cs typeface="Calibri"/>
              </a:rPr>
              <a:t>HPI, </a:t>
            </a:r>
            <a:r>
              <a:rPr dirty="0" sz="1650" spc="-40">
                <a:latin typeface="Calibri"/>
                <a:cs typeface="Calibri"/>
              </a:rPr>
              <a:t>INF, </a:t>
            </a:r>
            <a:r>
              <a:rPr dirty="0" sz="1650" spc="-5">
                <a:latin typeface="Calibri"/>
                <a:cs typeface="Calibri"/>
              </a:rPr>
              <a:t>OPR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UR </a:t>
            </a:r>
            <a:r>
              <a:rPr dirty="0" sz="1650" spc="-10">
                <a:latin typeface="Calibri"/>
                <a:cs typeface="Calibri"/>
              </a:rPr>
              <a:t>are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sourced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from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DOSM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BNM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248285" indent="-2362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Preliminary</a:t>
            </a:r>
            <a:r>
              <a:rPr dirty="0" sz="1650" spc="-20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Data</a:t>
            </a:r>
            <a:r>
              <a:rPr dirty="0" sz="1650" spc="-3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Analyses</a:t>
            </a:r>
            <a:r>
              <a:rPr dirty="0" sz="1650" spc="-10" b="1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are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performed:</a:t>
            </a:r>
            <a:endParaRPr sz="1650">
              <a:latin typeface="Calibri"/>
              <a:cs typeface="Calibri"/>
            </a:endParaRPr>
          </a:p>
          <a:p>
            <a:pPr lvl="1" marL="624840" marR="18034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5">
                <a:latin typeface="Calibri"/>
                <a:cs typeface="Calibri"/>
              </a:rPr>
              <a:t>Unit </a:t>
            </a:r>
            <a:r>
              <a:rPr dirty="0" sz="1650" spc="-10">
                <a:latin typeface="Calibri"/>
                <a:cs typeface="Calibri"/>
              </a:rPr>
              <a:t>Root </a:t>
            </a:r>
            <a:r>
              <a:rPr dirty="0" sz="1650" spc="-35">
                <a:latin typeface="Calibri"/>
                <a:cs typeface="Calibri"/>
              </a:rPr>
              <a:t>Test: </a:t>
            </a:r>
            <a:r>
              <a:rPr dirty="0" sz="1650">
                <a:latin typeface="Calibri"/>
                <a:cs typeface="Calibri"/>
              </a:rPr>
              <a:t>- </a:t>
            </a:r>
            <a:r>
              <a:rPr dirty="0" sz="1650" spc="-5">
                <a:latin typeface="Calibri"/>
                <a:cs typeface="Calibri"/>
              </a:rPr>
              <a:t>results show that </a:t>
            </a:r>
            <a:r>
              <a:rPr dirty="0" sz="1650">
                <a:latin typeface="Calibri"/>
                <a:cs typeface="Calibri"/>
              </a:rPr>
              <a:t>the </a:t>
            </a:r>
            <a:r>
              <a:rPr dirty="0" sz="1650" spc="-10">
                <a:latin typeface="Calibri"/>
                <a:cs typeface="Calibri"/>
              </a:rPr>
              <a:t>ECL </a:t>
            </a:r>
            <a:r>
              <a:rPr dirty="0" sz="1650" spc="-5">
                <a:latin typeface="Calibri"/>
                <a:cs typeface="Calibri"/>
              </a:rPr>
              <a:t>contains </a:t>
            </a:r>
            <a:r>
              <a:rPr dirty="0" sz="1650">
                <a:latin typeface="Calibri"/>
                <a:cs typeface="Calibri"/>
              </a:rPr>
              <a:t>unit </a:t>
            </a:r>
            <a:r>
              <a:rPr dirty="0" sz="1650" spc="-10">
                <a:latin typeface="Calibri"/>
                <a:cs typeface="Calibri"/>
              </a:rPr>
              <a:t>root </a:t>
            </a:r>
            <a:r>
              <a:rPr dirty="0" sz="1650">
                <a:latin typeface="Calibri"/>
                <a:cs typeface="Calibri"/>
              </a:rPr>
              <a:t>but </a:t>
            </a:r>
            <a:r>
              <a:rPr dirty="0" sz="1650" spc="5">
                <a:latin typeface="Calibri"/>
                <a:cs typeface="Calibri"/>
              </a:rPr>
              <a:t>with </a:t>
            </a:r>
            <a:r>
              <a:rPr dirty="0" sz="1650" spc="-15">
                <a:latin typeface="Calibri"/>
                <a:cs typeface="Calibri"/>
              </a:rPr>
              <a:t>first </a:t>
            </a:r>
            <a:r>
              <a:rPr dirty="0" sz="1650" spc="-10">
                <a:latin typeface="Calibri"/>
                <a:cs typeface="Calibri"/>
              </a:rPr>
              <a:t>difference, </a:t>
            </a:r>
            <a:r>
              <a:rPr dirty="0" sz="1650">
                <a:latin typeface="Calibri"/>
                <a:cs typeface="Calibri"/>
              </a:rPr>
              <a:t>it is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stationary</a:t>
            </a:r>
            <a:endParaRPr sz="1650">
              <a:latin typeface="Calibri"/>
              <a:cs typeface="Calibri"/>
            </a:endParaRPr>
          </a:p>
          <a:p>
            <a:pPr lvl="1" marL="624840" marR="508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10">
                <a:latin typeface="Calibri"/>
                <a:cs typeface="Calibri"/>
              </a:rPr>
              <a:t>Panel </a:t>
            </a:r>
            <a:r>
              <a:rPr dirty="0" sz="1650" spc="-5">
                <a:latin typeface="Calibri"/>
                <a:cs typeface="Calibri"/>
              </a:rPr>
              <a:t>Cointegration </a:t>
            </a:r>
            <a:r>
              <a:rPr dirty="0" sz="1650" spc="-35">
                <a:latin typeface="Calibri"/>
                <a:cs typeface="Calibri"/>
              </a:rPr>
              <a:t>Test: </a:t>
            </a:r>
            <a:r>
              <a:rPr dirty="0" sz="1650">
                <a:latin typeface="Calibri"/>
                <a:cs typeface="Calibri"/>
              </a:rPr>
              <a:t>- </a:t>
            </a:r>
            <a:r>
              <a:rPr dirty="0" sz="1650" spc="-5">
                <a:latin typeface="Calibri"/>
                <a:cs typeface="Calibri"/>
              </a:rPr>
              <a:t>results show that </a:t>
            </a:r>
            <a:r>
              <a:rPr dirty="0" sz="1650">
                <a:latin typeface="Calibri"/>
                <a:cs typeface="Calibri"/>
              </a:rPr>
              <a:t>independent </a:t>
            </a:r>
            <a:r>
              <a:rPr dirty="0" sz="1650" spc="-5">
                <a:latin typeface="Calibri"/>
                <a:cs typeface="Calibri"/>
              </a:rPr>
              <a:t>variables have long-term relation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with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dependent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variables</a:t>
            </a:r>
            <a:endParaRPr sz="1650">
              <a:latin typeface="Calibri"/>
              <a:cs typeface="Calibri"/>
            </a:endParaRPr>
          </a:p>
          <a:p>
            <a:pPr lvl="1" marL="62484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5">
                <a:latin typeface="Calibri"/>
                <a:cs typeface="Calibri"/>
              </a:rPr>
              <a:t>Correlation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Analysis: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-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result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shows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that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independent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variables </a:t>
            </a:r>
            <a:r>
              <a:rPr dirty="0" sz="1650" spc="-10">
                <a:latin typeface="Calibri"/>
                <a:cs typeface="Calibri"/>
              </a:rPr>
              <a:t>are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highly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correlated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24671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074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5884" y="554736"/>
                  </a:lnTo>
                  <a:lnTo>
                    <a:pt x="592074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074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240347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Data</a:t>
            </a:r>
            <a:r>
              <a:rPr dirty="0" spc="-8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134493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10" b="1">
                <a:latin typeface="Calibri"/>
                <a:cs typeface="Calibri"/>
              </a:rPr>
              <a:t>List</a:t>
            </a:r>
            <a:r>
              <a:rPr dirty="0" sz="1650" spc="-35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of</a:t>
            </a:r>
            <a:r>
              <a:rPr dirty="0" sz="1650" spc="-30" b="1">
                <a:latin typeface="Calibri"/>
                <a:cs typeface="Calibri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Banks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24671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074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5884" y="554736"/>
                  </a:lnTo>
                  <a:lnTo>
                    <a:pt x="592074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074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463267" y="3321930"/>
          <a:ext cx="7245984" cy="169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745"/>
                <a:gridCol w="2354580"/>
                <a:gridCol w="1771014"/>
                <a:gridCol w="1350644"/>
              </a:tblGrid>
              <a:tr h="285925"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Affin</a:t>
                      </a:r>
                      <a:r>
                        <a:rPr dirty="0" sz="1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5">
                          <a:latin typeface="Calibri"/>
                          <a:cs typeface="Calibri"/>
                        </a:rPr>
                        <a:t>Bank</a:t>
                      </a:r>
                      <a:r>
                        <a:rPr dirty="0" baseline="25000" sz="1500" spc="7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ts val="148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Bank</a:t>
                      </a:r>
                      <a:r>
                        <a:rPr dirty="0" sz="14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5">
                          <a:latin typeface="Calibri"/>
                          <a:cs typeface="Calibri"/>
                        </a:rPr>
                        <a:t>China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ts val="1480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HSBC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ts val="148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Public</a:t>
                      </a:r>
                      <a:r>
                        <a:rPr dirty="0" sz="1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5">
                          <a:latin typeface="Calibri"/>
                          <a:cs typeface="Calibri"/>
                        </a:rPr>
                        <a:t>Bank</a:t>
                      </a:r>
                      <a:r>
                        <a:rPr dirty="0" baseline="25000" sz="1500" spc="7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7340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Rajhi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Bank</a:t>
                      </a:r>
                      <a:r>
                        <a:rPr dirty="0" sz="1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Rakyat</a:t>
                      </a:r>
                      <a:r>
                        <a:rPr dirty="0" baseline="25000" sz="1500" spc="15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JP</a:t>
                      </a:r>
                      <a:r>
                        <a:rPr dirty="0" sz="14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5">
                          <a:latin typeface="Calibri"/>
                          <a:cs typeface="Calibri"/>
                        </a:rPr>
                        <a:t>Morgan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RHB</a:t>
                      </a:r>
                      <a:r>
                        <a:rPr dirty="0" baseline="25000" sz="1500" spc="15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</a:tr>
              <a:tr h="3781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Ambank</a:t>
                      </a:r>
                      <a:r>
                        <a:rPr dirty="0" baseline="25000" sz="1500" spc="22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CIMB</a:t>
                      </a:r>
                      <a:r>
                        <a:rPr dirty="0" baseline="25000" sz="1500" spc="15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Maybank</a:t>
                      </a:r>
                      <a:r>
                        <a:rPr dirty="0" baseline="25000" sz="1500" spc="15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SCB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/>
                </a:tc>
              </a:tr>
              <a:tr h="65454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Bangkok</a:t>
                      </a:r>
                      <a:r>
                        <a:rPr dirty="0" sz="1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Bank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720"/>
                        </a:lnSpc>
                        <a:spcBef>
                          <a:spcPts val="1200"/>
                        </a:spcBef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Bank</a:t>
                      </a:r>
                      <a:r>
                        <a:rPr dirty="0" sz="14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5">
                          <a:latin typeface="Calibri"/>
                          <a:cs typeface="Calibri"/>
                        </a:rPr>
                        <a:t>America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Deutsche</a:t>
                      </a:r>
                      <a:r>
                        <a:rPr dirty="0" sz="1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Bank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485775">
                        <a:lnSpc>
                          <a:spcPts val="1720"/>
                        </a:lnSpc>
                        <a:spcBef>
                          <a:spcPts val="120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Hong</a:t>
                      </a:r>
                      <a:r>
                        <a:rPr dirty="0" sz="14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Leong</a:t>
                      </a:r>
                      <a:r>
                        <a:rPr dirty="0" sz="14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Bank</a:t>
                      </a:r>
                      <a:r>
                        <a:rPr dirty="0" baseline="25000" sz="1500" spc="15">
                          <a:latin typeface="Calibri"/>
                          <a:cs typeface="Calibri"/>
                        </a:rPr>
                        <a:t>L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Nova</a:t>
                      </a:r>
                      <a:r>
                        <a:rPr dirty="0" sz="1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>
                          <a:latin typeface="Calibri"/>
                          <a:cs typeface="Calibri"/>
                        </a:rPr>
                        <a:t>Scotia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485140">
                        <a:lnSpc>
                          <a:spcPts val="1720"/>
                        </a:lnSpc>
                        <a:spcBef>
                          <a:spcPts val="1200"/>
                        </a:spcBef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OCBC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9530"/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50" spc="20">
                          <a:latin typeface="Calibri"/>
                          <a:cs typeface="Calibri"/>
                        </a:rPr>
                        <a:t>UOB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9530"/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482344" y="5158222"/>
            <a:ext cx="61442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>
                <a:latin typeface="Calibri"/>
                <a:cs typeface="Calibri"/>
              </a:rPr>
              <a:t>Note: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Countries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tagged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with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superscript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denotes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banks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else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foreign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banks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operating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Malaysia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240347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Data</a:t>
            </a:r>
            <a:r>
              <a:rPr dirty="0" spc="-8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2059939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Descriptive</a:t>
            </a:r>
            <a:r>
              <a:rPr dirty="0" sz="1650" spc="-6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Statistics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24671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074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5884" y="554736"/>
                  </a:lnTo>
                  <a:lnTo>
                    <a:pt x="592074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074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56020" y="3579847"/>
          <a:ext cx="7931784" cy="157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585"/>
                <a:gridCol w="883919"/>
                <a:gridCol w="851535"/>
                <a:gridCol w="880744"/>
                <a:gridCol w="842010"/>
                <a:gridCol w="880110"/>
                <a:gridCol w="865504"/>
                <a:gridCol w="848359"/>
                <a:gridCol w="629920"/>
              </a:tblGrid>
              <a:tr h="21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ts val="140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LG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140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ECL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dirty="0" sz="1450" spc="25" b="1">
                          <a:latin typeface="Calibri"/>
                          <a:cs typeface="Calibri"/>
                        </a:rPr>
                        <a:t>ROE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3840">
                        <a:lnSpc>
                          <a:spcPts val="140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GDP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05"/>
                        </a:lnSpc>
                      </a:pPr>
                      <a:r>
                        <a:rPr dirty="0" sz="1450" spc="10" b="1">
                          <a:latin typeface="Calibri"/>
                          <a:cs typeface="Calibri"/>
                        </a:rPr>
                        <a:t>HPI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5435">
                        <a:lnSpc>
                          <a:spcPts val="140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INF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ts val="1405"/>
                        </a:lnSpc>
                      </a:pPr>
                      <a:r>
                        <a:rPr dirty="0" sz="1450" spc="20" b="1">
                          <a:latin typeface="Calibri"/>
                          <a:cs typeface="Calibri"/>
                        </a:rPr>
                        <a:t>OPR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930">
                        <a:lnSpc>
                          <a:spcPts val="1405"/>
                        </a:lnSpc>
                      </a:pPr>
                      <a:r>
                        <a:rPr dirty="0" sz="1450" spc="25" b="1">
                          <a:latin typeface="Calibri"/>
                          <a:cs typeface="Calibri"/>
                        </a:rPr>
                        <a:t>UR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1652">
                <a:tc>
                  <a:txBody>
                    <a:bodyPr/>
                    <a:lstStyle/>
                    <a:p>
                      <a:pPr marL="74295">
                        <a:lnSpc>
                          <a:spcPts val="157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Mean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0.07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6379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0.16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8.61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511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3.83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6.29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8605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1.78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2.79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3.46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1653">
                <a:tc>
                  <a:txBody>
                    <a:bodyPr/>
                    <a:lstStyle/>
                    <a:p>
                      <a:pPr marL="74295">
                        <a:lnSpc>
                          <a:spcPts val="157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Median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0.04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6379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0.02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8.76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511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4.75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6.80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8605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2.10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3.00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3.30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1652">
                <a:tc>
                  <a:txBody>
                    <a:bodyPr/>
                    <a:lstStyle/>
                    <a:p>
                      <a:pPr marL="74295">
                        <a:lnSpc>
                          <a:spcPts val="1575"/>
                        </a:lnSpc>
                      </a:pPr>
                      <a:r>
                        <a:rPr dirty="0" sz="1450" spc="20" b="1">
                          <a:latin typeface="Calibri"/>
                          <a:cs typeface="Calibri"/>
                        </a:rPr>
                        <a:t>Maximum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1.83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6379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9.18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24.10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511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6.00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13.40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8605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3.70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3.25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4.60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0868">
                <a:tc>
                  <a:txBody>
                    <a:bodyPr/>
                    <a:lstStyle/>
                    <a:p>
                      <a:pPr marL="74295">
                        <a:lnSpc>
                          <a:spcPts val="1575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Minimum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-0.50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6535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-0.85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-9.56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17804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-5.50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1.20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0665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-1.20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157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1.75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2.90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30914">
                <a:tc>
                  <a:txBody>
                    <a:bodyPr/>
                    <a:lstStyle/>
                    <a:p>
                      <a:pPr marL="74295">
                        <a:lnSpc>
                          <a:spcPts val="1570"/>
                        </a:lnSpc>
                      </a:pPr>
                      <a:r>
                        <a:rPr dirty="0" sz="1450" spc="15" b="1">
                          <a:latin typeface="Calibri"/>
                          <a:cs typeface="Calibri"/>
                        </a:rPr>
                        <a:t>Std.</a:t>
                      </a:r>
                      <a:r>
                        <a:rPr dirty="0" sz="14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10" b="1">
                          <a:latin typeface="Calibri"/>
                          <a:cs typeface="Calibri"/>
                        </a:rPr>
                        <a:t>Dev.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1570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0.25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6379">
                        <a:lnSpc>
                          <a:spcPts val="157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0.76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5.20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5110">
                        <a:lnSpc>
                          <a:spcPts val="1570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3.23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4.06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8605">
                        <a:lnSpc>
                          <a:spcPts val="1570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1.32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57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0.53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70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0.57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0337">
                <a:tc>
                  <a:txBody>
                    <a:bodyPr/>
                    <a:lstStyle/>
                    <a:p>
                      <a:pPr marL="31750">
                        <a:lnSpc>
                          <a:spcPts val="1555"/>
                        </a:lnSpc>
                      </a:pPr>
                      <a:r>
                        <a:rPr dirty="0" sz="1450" spc="10" b="1">
                          <a:latin typeface="Calibri"/>
                          <a:cs typeface="Calibri"/>
                        </a:rPr>
                        <a:t>Observation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155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ts val="155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7970">
                        <a:lnSpc>
                          <a:spcPts val="155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5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1465">
                        <a:lnSpc>
                          <a:spcPts val="1555"/>
                        </a:lnSpc>
                      </a:pPr>
                      <a:r>
                        <a:rPr dirty="0" sz="1450" spc="15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155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1555"/>
                        </a:lnSpc>
                      </a:pPr>
                      <a:r>
                        <a:rPr dirty="0" sz="1450" spc="10">
                          <a:latin typeface="Calibri"/>
                          <a:cs typeface="Calibri"/>
                        </a:rPr>
                        <a:t>190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275103" y="5193592"/>
            <a:ext cx="8101330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dirty="0" sz="1150" spc="-5">
                <a:latin typeface="Calibri"/>
                <a:cs typeface="Calibri"/>
              </a:rPr>
              <a:t>Note:</a:t>
            </a:r>
            <a:r>
              <a:rPr dirty="0" sz="1150" spc="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LG</a:t>
            </a:r>
            <a:r>
              <a:rPr dirty="0" sz="1150" spc="1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Loan</a:t>
            </a:r>
            <a:r>
              <a:rPr dirty="0" sz="1150" spc="1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Growth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Rate,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ECL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</a:t>
            </a:r>
            <a:r>
              <a:rPr dirty="0" sz="1150" spc="1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Expected</a:t>
            </a:r>
            <a:r>
              <a:rPr dirty="0" sz="1150" spc="1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Credit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Loss</a:t>
            </a:r>
            <a:r>
              <a:rPr dirty="0" sz="1150" spc="14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Growth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Rate,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GDP</a:t>
            </a:r>
            <a:r>
              <a:rPr dirty="0" sz="1150" spc="1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GDP</a:t>
            </a:r>
            <a:r>
              <a:rPr dirty="0" sz="1150" spc="15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Growth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Rate,</a:t>
            </a:r>
            <a:r>
              <a:rPr dirty="0" sz="1150" spc="1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HPI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</a:t>
            </a:r>
            <a:r>
              <a:rPr dirty="0" sz="1150" spc="1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Housing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Price</a:t>
            </a:r>
            <a:r>
              <a:rPr dirty="0" sz="1150" spc="1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Index,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 </a:t>
            </a:r>
            <a:r>
              <a:rPr dirty="0" sz="1150" spc="-24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Inflation,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OPR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Overnight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Policy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Rate,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=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Return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Equity,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and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UR =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Unemployment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Rate.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5288" y="3325367"/>
            <a:ext cx="1397635" cy="155575"/>
          </a:xfrm>
          <a:custGeom>
            <a:avLst/>
            <a:gdLst/>
            <a:ahLst/>
            <a:cxnLst/>
            <a:rect l="l" t="t" r="r" b="b"/>
            <a:pathLst>
              <a:path w="1397635" h="155575">
                <a:moveTo>
                  <a:pt x="0" y="155448"/>
                </a:moveTo>
                <a:lnTo>
                  <a:pt x="833" y="125301"/>
                </a:lnTo>
                <a:lnTo>
                  <a:pt x="3238" y="100584"/>
                </a:lnTo>
                <a:lnTo>
                  <a:pt x="7072" y="83867"/>
                </a:lnTo>
                <a:lnTo>
                  <a:pt x="12192" y="77724"/>
                </a:lnTo>
                <a:lnTo>
                  <a:pt x="685800" y="77724"/>
                </a:lnTo>
                <a:lnTo>
                  <a:pt x="690919" y="71580"/>
                </a:lnTo>
                <a:lnTo>
                  <a:pt x="694753" y="54864"/>
                </a:lnTo>
                <a:lnTo>
                  <a:pt x="697158" y="30146"/>
                </a:lnTo>
                <a:lnTo>
                  <a:pt x="697991" y="0"/>
                </a:lnTo>
                <a:lnTo>
                  <a:pt x="699063" y="30146"/>
                </a:lnTo>
                <a:lnTo>
                  <a:pt x="701992" y="54864"/>
                </a:lnTo>
                <a:lnTo>
                  <a:pt x="706350" y="71580"/>
                </a:lnTo>
                <a:lnTo>
                  <a:pt x="711708" y="77724"/>
                </a:lnTo>
                <a:lnTo>
                  <a:pt x="1383791" y="77724"/>
                </a:lnTo>
                <a:lnTo>
                  <a:pt x="1389149" y="83867"/>
                </a:lnTo>
                <a:lnTo>
                  <a:pt x="1393507" y="100584"/>
                </a:lnTo>
                <a:lnTo>
                  <a:pt x="1396436" y="125301"/>
                </a:lnTo>
                <a:lnTo>
                  <a:pt x="1397508" y="15544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63211" y="3304032"/>
            <a:ext cx="4899660" cy="155575"/>
          </a:xfrm>
          <a:custGeom>
            <a:avLst/>
            <a:gdLst/>
            <a:ahLst/>
            <a:cxnLst/>
            <a:rect l="l" t="t" r="r" b="b"/>
            <a:pathLst>
              <a:path w="4899659" h="155575">
                <a:moveTo>
                  <a:pt x="0" y="155448"/>
                </a:moveTo>
                <a:lnTo>
                  <a:pt x="833" y="125301"/>
                </a:lnTo>
                <a:lnTo>
                  <a:pt x="3238" y="100584"/>
                </a:lnTo>
                <a:lnTo>
                  <a:pt x="7072" y="83867"/>
                </a:lnTo>
                <a:lnTo>
                  <a:pt x="12192" y="77724"/>
                </a:lnTo>
                <a:lnTo>
                  <a:pt x="2436875" y="77724"/>
                </a:lnTo>
                <a:lnTo>
                  <a:pt x="2441995" y="71794"/>
                </a:lnTo>
                <a:lnTo>
                  <a:pt x="2445829" y="55435"/>
                </a:lnTo>
                <a:lnTo>
                  <a:pt x="2448234" y="30789"/>
                </a:lnTo>
                <a:lnTo>
                  <a:pt x="2449067" y="0"/>
                </a:lnTo>
                <a:lnTo>
                  <a:pt x="2450139" y="30789"/>
                </a:lnTo>
                <a:lnTo>
                  <a:pt x="2453068" y="55435"/>
                </a:lnTo>
                <a:lnTo>
                  <a:pt x="2457426" y="71794"/>
                </a:lnTo>
                <a:lnTo>
                  <a:pt x="2462783" y="77724"/>
                </a:lnTo>
                <a:lnTo>
                  <a:pt x="4885944" y="77724"/>
                </a:lnTo>
                <a:lnTo>
                  <a:pt x="4891301" y="83867"/>
                </a:lnTo>
                <a:lnTo>
                  <a:pt x="4895659" y="100584"/>
                </a:lnTo>
                <a:lnTo>
                  <a:pt x="4898588" y="125301"/>
                </a:lnTo>
                <a:lnTo>
                  <a:pt x="4899660" y="155448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928614" y="2984993"/>
            <a:ext cx="8826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10">
                <a:latin typeface="Calibri"/>
                <a:cs typeface="Calibri"/>
              </a:rPr>
              <a:t>D</a:t>
            </a:r>
            <a:r>
              <a:rPr dirty="0" sz="1450" spc="15">
                <a:latin typeface="Calibri"/>
                <a:cs typeface="Calibri"/>
              </a:rPr>
              <a:t>e</a:t>
            </a:r>
            <a:r>
              <a:rPr dirty="0" sz="1450" spc="25">
                <a:latin typeface="Calibri"/>
                <a:cs typeface="Calibri"/>
              </a:rPr>
              <a:t>p</a:t>
            </a:r>
            <a:r>
              <a:rPr dirty="0" sz="1450" spc="15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n</a:t>
            </a:r>
            <a:r>
              <a:rPr dirty="0" sz="1450" spc="25">
                <a:latin typeface="Calibri"/>
                <a:cs typeface="Calibri"/>
              </a:rPr>
              <a:t>d</a:t>
            </a:r>
            <a:r>
              <a:rPr dirty="0" sz="1450" spc="15">
                <a:latin typeface="Calibri"/>
                <a:cs typeface="Calibri"/>
              </a:rPr>
              <a:t>e</a:t>
            </a:r>
            <a:r>
              <a:rPr dirty="0" sz="1450" spc="-5">
                <a:latin typeface="Calibri"/>
                <a:cs typeface="Calibri"/>
              </a:rPr>
              <a:t>n</a:t>
            </a:r>
            <a:r>
              <a:rPr dirty="0" sz="1450" spc="10">
                <a:latin typeface="Calibri"/>
                <a:cs typeface="Calibri"/>
              </a:rPr>
              <a:t>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4237" y="2952974"/>
            <a:ext cx="10128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10">
                <a:latin typeface="Calibri"/>
                <a:cs typeface="Calibri"/>
              </a:rPr>
              <a:t>Independent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1898014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Methodology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8409940" cy="3044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marR="116839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b="1">
                <a:latin typeface="Calibri"/>
                <a:cs typeface="Calibri"/>
              </a:rPr>
              <a:t>Sensitivity </a:t>
            </a:r>
            <a:r>
              <a:rPr dirty="0" sz="1650" spc="-5" b="1">
                <a:latin typeface="Calibri"/>
                <a:cs typeface="Calibri"/>
              </a:rPr>
              <a:t>Analyses</a:t>
            </a:r>
            <a:r>
              <a:rPr dirty="0" sz="1650" spc="-5">
                <a:latin typeface="Calibri"/>
                <a:cs typeface="Calibri"/>
              </a:rPr>
              <a:t>: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Forward </a:t>
            </a:r>
            <a:r>
              <a:rPr dirty="0" sz="1650">
                <a:latin typeface="Calibri"/>
                <a:cs typeface="Calibri"/>
              </a:rPr>
              <a:t>Orthogonal </a:t>
            </a:r>
            <a:r>
              <a:rPr dirty="0" sz="1650" spc="-15">
                <a:latin typeface="Calibri"/>
                <a:cs typeface="Calibri"/>
              </a:rPr>
              <a:t>Transformation </a:t>
            </a:r>
            <a:r>
              <a:rPr dirty="0" sz="1650" spc="-5">
                <a:latin typeface="Calibri"/>
                <a:cs typeface="Calibri"/>
              </a:rPr>
              <a:t>of Generalized Method </a:t>
            </a:r>
            <a:r>
              <a:rPr dirty="0" sz="1650">
                <a:latin typeface="Calibri"/>
                <a:cs typeface="Calibri"/>
              </a:rPr>
              <a:t>of </a:t>
            </a:r>
            <a:r>
              <a:rPr dirty="0" sz="1650" spc="-5">
                <a:latin typeface="Calibri"/>
                <a:cs typeface="Calibri"/>
              </a:rPr>
              <a:t>Moments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(FOD-GMM)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lvl="1" marL="624840" marR="259715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>
                <a:latin typeface="Calibri"/>
                <a:cs typeface="Calibri"/>
              </a:rPr>
              <a:t>GMM is a </a:t>
            </a:r>
            <a:r>
              <a:rPr dirty="0" sz="1650" spc="-10">
                <a:latin typeface="Calibri"/>
                <a:cs typeface="Calibri"/>
              </a:rPr>
              <a:t>proven </a:t>
            </a:r>
            <a:r>
              <a:rPr dirty="0" sz="1650" spc="-5">
                <a:latin typeface="Calibri"/>
                <a:cs typeface="Calibri"/>
              </a:rPr>
              <a:t>econometric method </a:t>
            </a:r>
            <a:r>
              <a:rPr dirty="0" sz="1650">
                <a:latin typeface="Calibri"/>
                <a:cs typeface="Calibri"/>
              </a:rPr>
              <a:t>on financial </a:t>
            </a:r>
            <a:r>
              <a:rPr dirty="0" sz="1650" spc="-10">
                <a:latin typeface="Calibri"/>
                <a:cs typeface="Calibri"/>
              </a:rPr>
              <a:t>related </a:t>
            </a:r>
            <a:r>
              <a:rPr dirty="0" sz="1650" spc="-5">
                <a:latin typeface="Calibri"/>
                <a:cs typeface="Calibri"/>
              </a:rPr>
              <a:t>research </a:t>
            </a:r>
            <a:r>
              <a:rPr dirty="0" sz="1650">
                <a:latin typeface="Calibri"/>
                <a:cs typeface="Calibri"/>
              </a:rPr>
              <a:t>(e.g., </a:t>
            </a:r>
            <a:r>
              <a:rPr dirty="0" sz="1650" spc="-5">
                <a:latin typeface="Calibri"/>
                <a:cs typeface="Calibri"/>
              </a:rPr>
              <a:t>Athanasoglou,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Brissimis, and Delis 2008, </a:t>
            </a:r>
            <a:r>
              <a:rPr dirty="0" sz="1650" spc="-30">
                <a:latin typeface="Calibri"/>
                <a:cs typeface="Calibri"/>
              </a:rPr>
              <a:t>Caby, </a:t>
            </a:r>
            <a:r>
              <a:rPr dirty="0" sz="1650">
                <a:latin typeface="Calibri"/>
                <a:cs typeface="Calibri"/>
              </a:rPr>
              <a:t>Ziane, </a:t>
            </a:r>
            <a:r>
              <a:rPr dirty="0" sz="1650" spc="-5">
                <a:latin typeface="Calibri"/>
                <a:cs typeface="Calibri"/>
              </a:rPr>
              <a:t>and Lamarque </a:t>
            </a:r>
            <a:r>
              <a:rPr dirty="0" sz="1650">
                <a:latin typeface="Calibri"/>
                <a:cs typeface="Calibri"/>
              </a:rPr>
              <a:t>2022, Dietrich and 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GabrielleWanzenried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2014,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Teixeira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et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al.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2020</a:t>
            </a:r>
            <a:endParaRPr sz="1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lvl="1" marL="624840" marR="889000" indent="-2349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625475" algn="l"/>
              </a:tabLst>
            </a:pPr>
            <a:r>
              <a:rPr dirty="0" sz="1650">
                <a:latin typeface="Calibri"/>
                <a:cs typeface="Calibri"/>
              </a:rPr>
              <a:t>GMM </a:t>
            </a:r>
            <a:r>
              <a:rPr dirty="0" sz="1650" spc="-5">
                <a:latin typeface="Calibri"/>
                <a:cs typeface="Calibri"/>
              </a:rPr>
              <a:t>addresses </a:t>
            </a:r>
            <a:r>
              <a:rPr dirty="0" sz="1650">
                <a:latin typeface="Calibri"/>
                <a:cs typeface="Calibri"/>
              </a:rPr>
              <a:t>the endogeneity issue - lagged dependent </a:t>
            </a:r>
            <a:r>
              <a:rPr dirty="0" sz="1650" spc="-5">
                <a:latin typeface="Calibri"/>
                <a:cs typeface="Calibri"/>
              </a:rPr>
              <a:t>variable </a:t>
            </a:r>
            <a:r>
              <a:rPr dirty="0" sz="1650">
                <a:latin typeface="Calibri"/>
                <a:cs typeface="Calibri"/>
              </a:rPr>
              <a:t>as one of the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explanatory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variables</a:t>
            </a:r>
            <a:endParaRPr sz="1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lvl="1" marL="624840" marR="508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5">
                <a:latin typeface="Calibri"/>
                <a:cs typeface="Calibri"/>
              </a:rPr>
              <a:t>FOD method </a:t>
            </a:r>
            <a:r>
              <a:rPr dirty="0" sz="1650">
                <a:latin typeface="Calibri"/>
                <a:cs typeface="Calibri"/>
              </a:rPr>
              <a:t>is chosen </a:t>
            </a:r>
            <a:r>
              <a:rPr dirty="0" sz="1650" spc="-10">
                <a:latin typeface="Calibri"/>
                <a:cs typeface="Calibri"/>
              </a:rPr>
              <a:t>over First Difference </a:t>
            </a:r>
            <a:r>
              <a:rPr dirty="0" sz="1650">
                <a:latin typeface="Calibri"/>
                <a:cs typeface="Calibri"/>
              </a:rPr>
              <a:t>(FD) because it </a:t>
            </a:r>
            <a:r>
              <a:rPr dirty="0" sz="1650" spc="-10">
                <a:latin typeface="Calibri"/>
                <a:cs typeface="Calibri"/>
              </a:rPr>
              <a:t>proven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 spc="-10">
                <a:latin typeface="Calibri"/>
                <a:cs typeface="Calibri"/>
              </a:rPr>
              <a:t>have </a:t>
            </a:r>
            <a:r>
              <a:rPr dirty="0" sz="1650">
                <a:latin typeface="Calibri"/>
                <a:cs typeface="Calibri"/>
              </a:rPr>
              <a:t>higher </a:t>
            </a:r>
            <a:r>
              <a:rPr dirty="0" sz="1650" spc="-5">
                <a:latin typeface="Calibri"/>
                <a:cs typeface="Calibri"/>
              </a:rPr>
              <a:t>efficiency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(e.g.,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Hayakawa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(2009),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Phillips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(2019),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Hsiao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Zhou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(2017))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43771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074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5884" y="554736"/>
                  </a:lnTo>
                  <a:lnTo>
                    <a:pt x="592074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074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363029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Methodology</a:t>
            </a:r>
            <a:r>
              <a:rPr dirty="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0588" y="2532411"/>
            <a:ext cx="8537575" cy="3044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87020" algn="l"/>
              </a:tabLst>
            </a:pPr>
            <a:r>
              <a:rPr dirty="0" sz="1650" b="1">
                <a:latin typeface="Calibri"/>
                <a:cs typeface="Calibri"/>
              </a:rPr>
              <a:t>Model</a:t>
            </a:r>
            <a:r>
              <a:rPr dirty="0" sz="1650" spc="-3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Specification: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algn="ctr" marR="4445">
              <a:lnSpc>
                <a:spcPct val="100000"/>
              </a:lnSpc>
              <a:spcBef>
                <a:spcPts val="1639"/>
              </a:spcBef>
            </a:pPr>
            <a:r>
              <a:rPr dirty="0" sz="1650" spc="50">
                <a:latin typeface="Cambria Math"/>
                <a:cs typeface="Cambria Math"/>
              </a:rPr>
              <a:t>𝑦</a:t>
            </a:r>
            <a:r>
              <a:rPr dirty="0" baseline="-16203" sz="1800" spc="75">
                <a:latin typeface="Cambria Math"/>
                <a:cs typeface="Cambria Math"/>
              </a:rPr>
              <a:t>it</a:t>
            </a:r>
            <a:r>
              <a:rPr dirty="0" baseline="-16203" sz="1800" spc="427">
                <a:latin typeface="Cambria Math"/>
                <a:cs typeface="Cambria Math"/>
              </a:rPr>
              <a:t> </a:t>
            </a:r>
            <a:r>
              <a:rPr dirty="0" sz="1650">
                <a:latin typeface="Cambria Math"/>
                <a:cs typeface="Cambria Math"/>
              </a:rPr>
              <a:t>=</a:t>
            </a:r>
            <a:r>
              <a:rPr dirty="0" sz="1650" spc="90">
                <a:latin typeface="Cambria Math"/>
                <a:cs typeface="Cambria Math"/>
              </a:rPr>
              <a:t> </a:t>
            </a:r>
            <a:r>
              <a:rPr dirty="0" sz="1650" spc="80">
                <a:latin typeface="Cambria Math"/>
                <a:cs typeface="Cambria Math"/>
              </a:rPr>
              <a:t>𝛼𝑦</a:t>
            </a:r>
            <a:r>
              <a:rPr dirty="0" baseline="-16203" sz="1800" spc="120">
                <a:latin typeface="Cambria Math"/>
                <a:cs typeface="Cambria Math"/>
              </a:rPr>
              <a:t>it–1</a:t>
            </a:r>
            <a:r>
              <a:rPr dirty="0" baseline="-16203" sz="1800" spc="270">
                <a:latin typeface="Cambria Math"/>
                <a:cs typeface="Cambria Math"/>
              </a:rPr>
              <a:t> </a:t>
            </a:r>
            <a:r>
              <a:rPr dirty="0" sz="1650">
                <a:latin typeface="Cambria Math"/>
                <a:cs typeface="Cambria Math"/>
              </a:rPr>
              <a:t>+</a:t>
            </a:r>
            <a:r>
              <a:rPr dirty="0" sz="1650" spc="360">
                <a:latin typeface="Cambria Math"/>
                <a:cs typeface="Cambria Math"/>
              </a:rPr>
              <a:t> </a:t>
            </a:r>
            <a:r>
              <a:rPr dirty="0" sz="1650" spc="50">
                <a:latin typeface="Cambria Math"/>
                <a:cs typeface="Cambria Math"/>
              </a:rPr>
              <a:t>𝛽𝑐</a:t>
            </a:r>
            <a:r>
              <a:rPr dirty="0" baseline="-16203" sz="1800" spc="75">
                <a:latin typeface="Cambria Math"/>
                <a:cs typeface="Cambria Math"/>
              </a:rPr>
              <a:t>it</a:t>
            </a:r>
            <a:r>
              <a:rPr dirty="0" baseline="-16203" sz="1800" spc="300">
                <a:latin typeface="Cambria Math"/>
                <a:cs typeface="Cambria Math"/>
              </a:rPr>
              <a:t> </a:t>
            </a:r>
            <a:r>
              <a:rPr dirty="0" sz="1650">
                <a:latin typeface="Cambria Math"/>
                <a:cs typeface="Cambria Math"/>
              </a:rPr>
              <a:t>+</a:t>
            </a:r>
            <a:r>
              <a:rPr dirty="0" sz="1650" spc="350">
                <a:latin typeface="Cambria Math"/>
                <a:cs typeface="Cambria Math"/>
              </a:rPr>
              <a:t> </a:t>
            </a:r>
            <a:r>
              <a:rPr dirty="0" sz="1650" spc="65">
                <a:latin typeface="Cambria Math"/>
                <a:cs typeface="Cambria Math"/>
              </a:rPr>
              <a:t>𝛾𝑚</a:t>
            </a:r>
            <a:r>
              <a:rPr dirty="0" baseline="-16203" sz="1800" spc="97">
                <a:latin typeface="Cambria Math"/>
                <a:cs typeface="Cambria Math"/>
              </a:rPr>
              <a:t>it</a:t>
            </a:r>
            <a:r>
              <a:rPr dirty="0" baseline="-16203" sz="1800" spc="270">
                <a:latin typeface="Cambria Math"/>
                <a:cs typeface="Cambria Math"/>
              </a:rPr>
              <a:t> </a:t>
            </a:r>
            <a:r>
              <a:rPr dirty="0" sz="1650">
                <a:latin typeface="Cambria Math"/>
                <a:cs typeface="Cambria Math"/>
              </a:rPr>
              <a:t>+</a:t>
            </a:r>
            <a:r>
              <a:rPr dirty="0" sz="1650" spc="360">
                <a:latin typeface="Cambria Math"/>
                <a:cs typeface="Cambria Math"/>
              </a:rPr>
              <a:t> </a:t>
            </a:r>
            <a:r>
              <a:rPr dirty="0" sz="1650" spc="25">
                <a:latin typeface="Cambria Math"/>
                <a:cs typeface="Cambria Math"/>
              </a:rPr>
              <a:t>𝛿𝑛</a:t>
            </a:r>
            <a:r>
              <a:rPr dirty="0" baseline="-16203" sz="1800" spc="37">
                <a:latin typeface="Cambria Math"/>
                <a:cs typeface="Cambria Math"/>
              </a:rPr>
              <a:t>i</a:t>
            </a:r>
            <a:r>
              <a:rPr dirty="0" baseline="-16203" sz="1800" spc="315">
                <a:latin typeface="Cambria Math"/>
                <a:cs typeface="Cambria Math"/>
              </a:rPr>
              <a:t> </a:t>
            </a:r>
            <a:r>
              <a:rPr dirty="0" sz="1650">
                <a:latin typeface="Cambria Math"/>
                <a:cs typeface="Cambria Math"/>
              </a:rPr>
              <a:t>+ </a:t>
            </a:r>
            <a:r>
              <a:rPr dirty="0" sz="1650" spc="65">
                <a:latin typeface="Cambria Math"/>
                <a:cs typeface="Cambria Math"/>
              </a:rPr>
              <a:t>𝑣</a:t>
            </a:r>
            <a:r>
              <a:rPr dirty="0" baseline="-16203" sz="1800" spc="97">
                <a:latin typeface="Cambria Math"/>
                <a:cs typeface="Cambria Math"/>
              </a:rPr>
              <a:t>it</a:t>
            </a:r>
            <a:endParaRPr baseline="-16203"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9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mbria Math"/>
              <a:cs typeface="Cambria Math"/>
            </a:endParaRPr>
          </a:p>
          <a:p>
            <a:pPr algn="just" marL="50800" marR="43180">
              <a:lnSpc>
                <a:spcPct val="100000"/>
              </a:lnSpc>
              <a:spcBef>
                <a:spcPts val="5"/>
              </a:spcBef>
            </a:pPr>
            <a:r>
              <a:rPr dirty="0" sz="1650" spc="-5">
                <a:latin typeface="Calibri"/>
                <a:cs typeface="Calibri"/>
              </a:rPr>
              <a:t>where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50">
                <a:latin typeface="Cambria Math"/>
                <a:cs typeface="Cambria Math"/>
              </a:rPr>
              <a:t>𝑦</a:t>
            </a:r>
            <a:r>
              <a:rPr dirty="0" baseline="-16203" sz="1800" spc="75">
                <a:latin typeface="Cambria Math"/>
                <a:cs typeface="Cambria Math"/>
              </a:rPr>
              <a:t>it</a:t>
            </a:r>
            <a:r>
              <a:rPr dirty="0" baseline="-16203" sz="1800" spc="82">
                <a:latin typeface="Cambria Math"/>
                <a:cs typeface="Cambria Math"/>
              </a:rPr>
              <a:t> </a:t>
            </a:r>
            <a:r>
              <a:rPr dirty="0" sz="1650">
                <a:latin typeface="Calibri"/>
                <a:cs typeface="Calibri"/>
              </a:rPr>
              <a:t>is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dependent variable</a:t>
            </a:r>
            <a:r>
              <a:rPr dirty="0" sz="1650">
                <a:latin typeface="Calibri"/>
                <a:cs typeface="Calibri"/>
              </a:rPr>
              <a:t> (e.g., </a:t>
            </a:r>
            <a:r>
              <a:rPr dirty="0" sz="1650" spc="-15">
                <a:latin typeface="Calibri"/>
                <a:cs typeface="Calibri"/>
              </a:rPr>
              <a:t>LG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or </a:t>
            </a:r>
            <a:r>
              <a:rPr dirty="0" sz="1650" spc="-5">
                <a:latin typeface="Calibri"/>
                <a:cs typeface="Calibri"/>
              </a:rPr>
              <a:t>ECL) </a:t>
            </a:r>
            <a:r>
              <a:rPr dirty="0" sz="1650">
                <a:latin typeface="Calibri"/>
                <a:cs typeface="Calibri"/>
              </a:rPr>
              <a:t>of bank </a:t>
            </a:r>
            <a:r>
              <a:rPr dirty="0" sz="1650">
                <a:latin typeface="Cambria Math"/>
                <a:cs typeface="Cambria Math"/>
              </a:rPr>
              <a:t>𝑖</a:t>
            </a:r>
            <a:r>
              <a:rPr dirty="0" sz="1650" spc="5">
                <a:latin typeface="Cambria Math"/>
                <a:cs typeface="Cambria Math"/>
              </a:rPr>
              <a:t> </a:t>
            </a:r>
            <a:r>
              <a:rPr dirty="0" sz="1650" spc="-10">
                <a:latin typeface="Calibri"/>
                <a:cs typeface="Calibri"/>
              </a:rPr>
              <a:t>at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time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20">
                <a:latin typeface="Cambria Math"/>
                <a:cs typeface="Cambria Math"/>
              </a:rPr>
              <a:t>𝑡</a:t>
            </a:r>
            <a:r>
              <a:rPr dirty="0" sz="1650" spc="20">
                <a:latin typeface="Calibri"/>
                <a:cs typeface="Calibri"/>
              </a:rPr>
              <a:t>, </a:t>
            </a:r>
            <a:r>
              <a:rPr dirty="0" sz="1650" spc="95">
                <a:latin typeface="Cambria Math"/>
                <a:cs typeface="Cambria Math"/>
              </a:rPr>
              <a:t>𝑦</a:t>
            </a:r>
            <a:r>
              <a:rPr dirty="0" baseline="-16203" sz="1800" spc="142">
                <a:latin typeface="Cambria Math"/>
                <a:cs typeface="Cambria Math"/>
              </a:rPr>
              <a:t>it–1</a:t>
            </a:r>
            <a:r>
              <a:rPr dirty="0" baseline="-16203" sz="1800" spc="150">
                <a:latin typeface="Cambria Math"/>
                <a:cs typeface="Cambria Math"/>
              </a:rPr>
              <a:t> </a:t>
            </a:r>
            <a:r>
              <a:rPr dirty="0" sz="1650" spc="-5">
                <a:latin typeface="Calibri"/>
                <a:cs typeface="Calibri"/>
              </a:rPr>
              <a:t>denotes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endogenous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variable,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55">
                <a:latin typeface="Cambria Math"/>
                <a:cs typeface="Cambria Math"/>
              </a:rPr>
              <a:t>𝑐</a:t>
            </a:r>
            <a:r>
              <a:rPr dirty="0" baseline="-16203" sz="1800" spc="82">
                <a:latin typeface="Cambria Math"/>
                <a:cs typeface="Cambria Math"/>
              </a:rPr>
              <a:t>it</a:t>
            </a:r>
            <a:r>
              <a:rPr dirty="0" baseline="-16203" sz="1800" spc="89">
                <a:latin typeface="Cambria Math"/>
                <a:cs typeface="Cambria Math"/>
              </a:rPr>
              <a:t> </a:t>
            </a:r>
            <a:r>
              <a:rPr dirty="0" sz="1650" spc="-5">
                <a:latin typeface="Calibri"/>
                <a:cs typeface="Calibri"/>
              </a:rPr>
              <a:t>denotes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the</a:t>
            </a:r>
            <a:r>
              <a:rPr dirty="0" sz="1650">
                <a:latin typeface="Calibri"/>
                <a:cs typeface="Calibri"/>
              </a:rPr>
              <a:t> ROE,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ECL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and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LG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variables,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70">
                <a:latin typeface="Cambria Math"/>
                <a:cs typeface="Cambria Math"/>
              </a:rPr>
              <a:t>𝑚</a:t>
            </a:r>
            <a:r>
              <a:rPr dirty="0" baseline="-16203" sz="1800" spc="104">
                <a:latin typeface="Cambria Math"/>
                <a:cs typeface="Cambria Math"/>
              </a:rPr>
              <a:t>it</a:t>
            </a:r>
            <a:r>
              <a:rPr dirty="0" baseline="-16203" sz="1800" spc="112">
                <a:latin typeface="Cambria Math"/>
                <a:cs typeface="Cambria Math"/>
              </a:rPr>
              <a:t> </a:t>
            </a:r>
            <a:r>
              <a:rPr dirty="0" sz="1650" spc="-5">
                <a:latin typeface="Calibri"/>
                <a:cs typeface="Calibri"/>
              </a:rPr>
              <a:t>denotes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the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vector</a:t>
            </a:r>
            <a:r>
              <a:rPr dirty="0" sz="1650" spc="-5">
                <a:latin typeface="Calibri"/>
                <a:cs typeface="Calibri"/>
              </a:rPr>
              <a:t> of 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macroeconomic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variables: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GDP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Growth</a:t>
            </a:r>
            <a:r>
              <a:rPr dirty="0" sz="1650" spc="-5">
                <a:latin typeface="Calibri"/>
                <a:cs typeface="Calibri"/>
              </a:rPr>
              <a:t> Rate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(GDP),</a:t>
            </a:r>
            <a:r>
              <a:rPr dirty="0" sz="1650">
                <a:latin typeface="Calibri"/>
                <a:cs typeface="Calibri"/>
              </a:rPr>
              <a:t> Housing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Price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Index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(HPI),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Inflation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(INF), 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Overnight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Policy</a:t>
            </a:r>
            <a:r>
              <a:rPr dirty="0" sz="1650" spc="-5">
                <a:latin typeface="Calibri"/>
                <a:cs typeface="Calibri"/>
              </a:rPr>
              <a:t> Rate</a:t>
            </a:r>
            <a:r>
              <a:rPr dirty="0" sz="1650">
                <a:latin typeface="Calibri"/>
                <a:cs typeface="Calibri"/>
              </a:rPr>
              <a:t> (OPR)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and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Unemployment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Rate</a:t>
            </a:r>
            <a:r>
              <a:rPr dirty="0" sz="1650" spc="-5">
                <a:latin typeface="Calibri"/>
                <a:cs typeface="Calibri"/>
              </a:rPr>
              <a:t> (UR),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45">
                <a:latin typeface="Cambria Math"/>
                <a:cs typeface="Cambria Math"/>
              </a:rPr>
              <a:t>𝑛</a:t>
            </a:r>
            <a:r>
              <a:rPr dirty="0" baseline="-16203" sz="1800" spc="67">
                <a:latin typeface="Cambria Math"/>
                <a:cs typeface="Cambria Math"/>
              </a:rPr>
              <a:t>i</a:t>
            </a:r>
            <a:r>
              <a:rPr dirty="0" sz="1650" spc="45">
                <a:latin typeface="Calibri"/>
                <a:cs typeface="Calibri"/>
              </a:rPr>
              <a:t>is </a:t>
            </a:r>
            <a:r>
              <a:rPr dirty="0" sz="1650">
                <a:latin typeface="Calibri"/>
                <a:cs typeface="Calibri"/>
              </a:rPr>
              <a:t>an </a:t>
            </a:r>
            <a:r>
              <a:rPr dirty="0" sz="1650" spc="-5">
                <a:latin typeface="Calibri"/>
                <a:cs typeface="Calibri"/>
              </a:rPr>
              <a:t>unobserved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time-invariant 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effect,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65">
                <a:latin typeface="Cambria Math"/>
                <a:cs typeface="Cambria Math"/>
              </a:rPr>
              <a:t>𝑣</a:t>
            </a:r>
            <a:r>
              <a:rPr dirty="0" baseline="-16203" sz="1800" spc="97">
                <a:latin typeface="Cambria Math"/>
                <a:cs typeface="Cambria Math"/>
              </a:rPr>
              <a:t>it </a:t>
            </a:r>
            <a:r>
              <a:rPr dirty="0" sz="1650" spc="-5">
                <a:latin typeface="Calibri"/>
                <a:cs typeface="Calibri"/>
              </a:rPr>
              <a:t>denotes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 spc="-5">
                <a:latin typeface="Calibri"/>
                <a:cs typeface="Calibri"/>
              </a:rPr>
              <a:t>error terms. The </a:t>
            </a:r>
            <a:r>
              <a:rPr dirty="0" sz="1650" spc="-10">
                <a:latin typeface="Calibri"/>
                <a:cs typeface="Calibri"/>
              </a:rPr>
              <a:t>parameters are </a:t>
            </a:r>
            <a:r>
              <a:rPr dirty="0" sz="1650" spc="-5">
                <a:latin typeface="Calibri"/>
                <a:cs typeface="Calibri"/>
              </a:rPr>
              <a:t>denoted by </a:t>
            </a:r>
            <a:r>
              <a:rPr dirty="0" sz="1650" spc="15">
                <a:latin typeface="Cambria Math"/>
                <a:cs typeface="Cambria Math"/>
              </a:rPr>
              <a:t>𝛼, </a:t>
            </a:r>
            <a:r>
              <a:rPr dirty="0" sz="1650" spc="20">
                <a:latin typeface="Cambria Math"/>
                <a:cs typeface="Cambria Math"/>
              </a:rPr>
              <a:t>𝛽, </a:t>
            </a:r>
            <a:r>
              <a:rPr dirty="0" sz="1650" spc="15">
                <a:latin typeface="Cambria Math"/>
                <a:cs typeface="Cambria Math"/>
              </a:rPr>
              <a:t>𝛾,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25">
                <a:latin typeface="Cambria Math"/>
                <a:cs typeface="Cambria Math"/>
              </a:rPr>
              <a:t>𝛿</a:t>
            </a:r>
            <a:r>
              <a:rPr dirty="0" sz="1650" spc="25">
                <a:latin typeface="Calibri"/>
                <a:cs typeface="Calibri"/>
              </a:rPr>
              <a:t>. </a:t>
            </a:r>
            <a:r>
              <a:rPr dirty="0" sz="1650" spc="-10">
                <a:latin typeface="Calibri"/>
                <a:cs typeface="Calibri"/>
              </a:rPr>
              <a:t>In </a:t>
            </a:r>
            <a:r>
              <a:rPr dirty="0" sz="1650" spc="-15">
                <a:latin typeface="Calibri"/>
                <a:cs typeface="Calibri"/>
              </a:rPr>
              <a:t>particular, 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mbria Math"/>
                <a:cs typeface="Cambria Math"/>
              </a:rPr>
              <a:t>𝛾</a:t>
            </a:r>
            <a:r>
              <a:rPr dirty="0" sz="1650" spc="50">
                <a:latin typeface="Cambria Math"/>
                <a:cs typeface="Cambria Math"/>
              </a:rPr>
              <a:t> </a:t>
            </a:r>
            <a:r>
              <a:rPr dirty="0" sz="1650">
                <a:latin typeface="Calibri"/>
                <a:cs typeface="Calibri"/>
              </a:rPr>
              <a:t>is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parameter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interest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assess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impacts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three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climate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risk scenarios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43771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074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5884" y="554736"/>
                  </a:lnTo>
                  <a:lnTo>
                    <a:pt x="592074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074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363029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Methodology</a:t>
            </a:r>
            <a:r>
              <a:rPr dirty="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0588" y="2532411"/>
            <a:ext cx="8310245" cy="3044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63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87020" algn="l"/>
              </a:tabLst>
            </a:pPr>
            <a:r>
              <a:rPr dirty="0" sz="1650" spc="-5" b="1">
                <a:latin typeface="Calibri"/>
                <a:cs typeface="Calibri"/>
              </a:rPr>
              <a:t>Assessment</a:t>
            </a:r>
            <a:r>
              <a:rPr dirty="0" sz="1650" spc="-15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&amp;</a:t>
            </a:r>
            <a:r>
              <a:rPr dirty="0" sz="1650" spc="-5" b="1">
                <a:latin typeface="Calibri"/>
                <a:cs typeface="Calibri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Robustness</a:t>
            </a:r>
            <a:r>
              <a:rPr dirty="0" sz="1650" spc="-15" b="1">
                <a:latin typeface="Calibri"/>
                <a:cs typeface="Calibri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Validation</a:t>
            </a:r>
            <a:endParaRPr sz="1650">
              <a:latin typeface="Calibri"/>
              <a:cs typeface="Calibri"/>
            </a:endParaRPr>
          </a:p>
          <a:p>
            <a:pPr lvl="1" marL="662940" marR="193040" indent="-234950">
              <a:lnSpc>
                <a:spcPct val="100000"/>
              </a:lnSpc>
              <a:buFont typeface="Wingdings"/>
              <a:buChar char=""/>
              <a:tabLst>
                <a:tab pos="663575" algn="l"/>
              </a:tabLst>
            </a:pPr>
            <a:r>
              <a:rPr dirty="0" sz="1650">
                <a:latin typeface="Calibri"/>
                <a:cs typeface="Calibri"/>
              </a:rPr>
              <a:t>A series of </a:t>
            </a:r>
            <a:r>
              <a:rPr dirty="0" sz="1650" spc="5">
                <a:latin typeface="Calibri"/>
                <a:cs typeface="Calibri"/>
              </a:rPr>
              <a:t>40 </a:t>
            </a:r>
            <a:r>
              <a:rPr dirty="0" sz="1650" spc="-5">
                <a:latin typeface="Calibri"/>
                <a:cs typeface="Calibri"/>
              </a:rPr>
              <a:t>regression </a:t>
            </a:r>
            <a:r>
              <a:rPr dirty="0" sz="1650">
                <a:latin typeface="Calibri"/>
                <a:cs typeface="Calibri"/>
              </a:rPr>
              <a:t>models is </a:t>
            </a:r>
            <a:r>
              <a:rPr dirty="0" sz="1650" spc="-5">
                <a:latin typeface="Calibri"/>
                <a:cs typeface="Calibri"/>
              </a:rPr>
              <a:t>performed </a:t>
            </a:r>
            <a:r>
              <a:rPr dirty="0" sz="1650">
                <a:latin typeface="Calibri"/>
                <a:cs typeface="Calibri"/>
              </a:rPr>
              <a:t>with the combination of </a:t>
            </a:r>
            <a:r>
              <a:rPr dirty="0" sz="1650" spc="-10">
                <a:latin typeface="Calibri"/>
                <a:cs typeface="Calibri"/>
              </a:rPr>
              <a:t>control </a:t>
            </a:r>
            <a:r>
              <a:rPr dirty="0" sz="1650" spc="-5">
                <a:latin typeface="Calibri"/>
                <a:cs typeface="Calibri"/>
              </a:rPr>
              <a:t>variables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50">
                <a:latin typeface="Calibri"/>
                <a:cs typeface="Calibri"/>
              </a:rPr>
              <a:t>(</a:t>
            </a:r>
            <a:r>
              <a:rPr dirty="0" sz="1650" spc="50">
                <a:latin typeface="Cambria Math"/>
                <a:cs typeface="Cambria Math"/>
              </a:rPr>
              <a:t>𝑐</a:t>
            </a:r>
            <a:r>
              <a:rPr dirty="0" baseline="-16203" sz="1800" spc="75">
                <a:latin typeface="Cambria Math"/>
                <a:cs typeface="Cambria Math"/>
              </a:rPr>
              <a:t>it</a:t>
            </a:r>
            <a:r>
              <a:rPr dirty="0" sz="1650" spc="50">
                <a:latin typeface="Calibri"/>
                <a:cs typeface="Calibri"/>
              </a:rPr>
              <a:t>)</a:t>
            </a:r>
            <a:endParaRPr sz="1650">
              <a:latin typeface="Calibri"/>
              <a:cs typeface="Calibri"/>
            </a:endParaRPr>
          </a:p>
          <a:p>
            <a:pPr lvl="1" marL="662940" marR="198755" indent="-234950">
              <a:lnSpc>
                <a:spcPct val="100000"/>
              </a:lnSpc>
              <a:buFont typeface="Wingdings"/>
              <a:buChar char=""/>
              <a:tabLst>
                <a:tab pos="663575" algn="l"/>
              </a:tabLst>
            </a:pPr>
            <a:r>
              <a:rPr dirty="0" sz="1650" spc="-10">
                <a:latin typeface="Calibri"/>
                <a:cs typeface="Calibri"/>
              </a:rPr>
              <a:t>Sargan test </a:t>
            </a:r>
            <a:r>
              <a:rPr dirty="0" sz="1650">
                <a:latin typeface="Calibri"/>
                <a:cs typeface="Calibri"/>
              </a:rPr>
              <a:t>is </a:t>
            </a:r>
            <a:r>
              <a:rPr dirty="0" sz="1650" spc="5">
                <a:latin typeface="Calibri"/>
                <a:cs typeface="Calibri"/>
              </a:rPr>
              <a:t>used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 spc="-10">
                <a:latin typeface="Calibri"/>
                <a:cs typeface="Calibri"/>
              </a:rPr>
              <a:t>validate </a:t>
            </a:r>
            <a:r>
              <a:rPr dirty="0" sz="1650">
                <a:latin typeface="Calibri"/>
                <a:cs typeface="Calibri"/>
              </a:rPr>
              <a:t>each model (e.g., Arellano </a:t>
            </a:r>
            <a:r>
              <a:rPr dirty="0" sz="1650" spc="-5">
                <a:latin typeface="Calibri"/>
                <a:cs typeface="Calibri"/>
              </a:rPr>
              <a:t>and </a:t>
            </a:r>
            <a:r>
              <a:rPr dirty="0" sz="1650">
                <a:latin typeface="Calibri"/>
                <a:cs typeface="Calibri"/>
              </a:rPr>
              <a:t>Bond </a:t>
            </a:r>
            <a:r>
              <a:rPr dirty="0" sz="1650" spc="-5">
                <a:latin typeface="Calibri"/>
                <a:cs typeface="Calibri"/>
              </a:rPr>
              <a:t>(1991), Arellano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Bover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(1995),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Roodman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(2006))</a:t>
            </a:r>
            <a:endParaRPr sz="1650">
              <a:latin typeface="Calibri"/>
              <a:cs typeface="Calibri"/>
            </a:endParaRPr>
          </a:p>
          <a:p>
            <a:pPr lvl="1" marL="662940" marR="43180" indent="-234950">
              <a:lnSpc>
                <a:spcPct val="100000"/>
              </a:lnSpc>
              <a:buFont typeface="Wingdings"/>
              <a:buChar char=""/>
              <a:tabLst>
                <a:tab pos="663575" algn="l"/>
              </a:tabLst>
            </a:pPr>
            <a:r>
              <a:rPr dirty="0" sz="1650">
                <a:latin typeface="Calibri"/>
                <a:cs typeface="Calibri"/>
              </a:rPr>
              <a:t>Signs </a:t>
            </a:r>
            <a:r>
              <a:rPr dirty="0" sz="1650" spc="-5">
                <a:latin typeface="Calibri"/>
                <a:cs typeface="Calibri"/>
              </a:rPr>
              <a:t>and </a:t>
            </a:r>
            <a:r>
              <a:rPr dirty="0" sz="1650">
                <a:latin typeface="Calibri"/>
                <a:cs typeface="Calibri"/>
              </a:rPr>
              <a:t>significance </a:t>
            </a:r>
            <a:r>
              <a:rPr dirty="0" sz="1650" spc="-5">
                <a:latin typeface="Calibri"/>
                <a:cs typeface="Calibri"/>
              </a:rPr>
              <a:t>levels </a:t>
            </a:r>
            <a:r>
              <a:rPr dirty="0" sz="1650">
                <a:latin typeface="Calibri"/>
                <a:cs typeface="Calibri"/>
              </a:rPr>
              <a:t>of </a:t>
            </a:r>
            <a:r>
              <a:rPr dirty="0" sz="1650" spc="-5">
                <a:latin typeface="Calibri"/>
                <a:cs typeface="Calibri"/>
              </a:rPr>
              <a:t>estimated </a:t>
            </a:r>
            <a:r>
              <a:rPr dirty="0" sz="1650" spc="-10">
                <a:latin typeface="Calibri"/>
                <a:cs typeface="Calibri"/>
              </a:rPr>
              <a:t>parameters </a:t>
            </a:r>
            <a:r>
              <a:rPr dirty="0" sz="1650" spc="-5">
                <a:latin typeface="Calibri"/>
                <a:cs typeface="Calibri"/>
              </a:rPr>
              <a:t>from validated </a:t>
            </a:r>
            <a:r>
              <a:rPr dirty="0" sz="1650">
                <a:latin typeface="Calibri"/>
                <a:cs typeface="Calibri"/>
              </a:rPr>
              <a:t>models </a:t>
            </a:r>
            <a:r>
              <a:rPr dirty="0" sz="1650" spc="-5">
                <a:latin typeface="Calibri"/>
                <a:cs typeface="Calibri"/>
              </a:rPr>
              <a:t>are </a:t>
            </a:r>
            <a:r>
              <a:rPr dirty="0" sz="1650">
                <a:latin typeface="Calibri"/>
                <a:cs typeface="Calibri"/>
              </a:rPr>
              <a:t>assessed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for </a:t>
            </a:r>
            <a:r>
              <a:rPr dirty="0" sz="1650" spc="-5">
                <a:latin typeface="Calibri"/>
                <a:cs typeface="Calibri"/>
              </a:rPr>
              <a:t>robustness</a:t>
            </a:r>
            <a:endParaRPr sz="1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286385" indent="-236220">
              <a:lnSpc>
                <a:spcPct val="100000"/>
              </a:lnSpc>
              <a:buFont typeface="Wingdings"/>
              <a:buChar char=""/>
              <a:tabLst>
                <a:tab pos="287020" algn="l"/>
              </a:tabLst>
            </a:pPr>
            <a:r>
              <a:rPr dirty="0" sz="1650" spc="-10" b="1">
                <a:latin typeface="Calibri"/>
                <a:cs typeface="Calibri"/>
              </a:rPr>
              <a:t>Climate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Risk</a:t>
            </a:r>
            <a:r>
              <a:rPr dirty="0" sz="1650" spc="-1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Impact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Extrapolation</a:t>
            </a:r>
            <a:r>
              <a:rPr dirty="0" sz="1650" spc="-40" b="1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</a:t>
            </a:r>
            <a:endParaRPr sz="1650">
              <a:latin typeface="Calibri"/>
              <a:cs typeface="Calibri"/>
            </a:endParaRPr>
          </a:p>
          <a:p>
            <a:pPr lvl="1" marL="662940" marR="53340" indent="-234950">
              <a:lnSpc>
                <a:spcPct val="100000"/>
              </a:lnSpc>
              <a:buFont typeface="Wingdings"/>
              <a:buChar char=""/>
              <a:tabLst>
                <a:tab pos="663575" algn="l"/>
              </a:tabLst>
            </a:pPr>
            <a:r>
              <a:rPr dirty="0" sz="1650" spc="-5">
                <a:latin typeface="Calibri"/>
                <a:cs typeface="Calibri"/>
              </a:rPr>
              <a:t>The </a:t>
            </a:r>
            <a:r>
              <a:rPr dirty="0" sz="1650">
                <a:latin typeface="Calibri"/>
                <a:cs typeface="Calibri"/>
              </a:rPr>
              <a:t>impact of each </a:t>
            </a:r>
            <a:r>
              <a:rPr dirty="0" sz="1650" spc="-5">
                <a:latin typeface="Calibri"/>
                <a:cs typeface="Calibri"/>
              </a:rPr>
              <a:t>deliberated climate </a:t>
            </a:r>
            <a:r>
              <a:rPr dirty="0" sz="1650">
                <a:latin typeface="Calibri"/>
                <a:cs typeface="Calibri"/>
              </a:rPr>
              <a:t>risk scenario on banks’ loans &amp; </a:t>
            </a:r>
            <a:r>
              <a:rPr dirty="0" sz="1650" spc="-5">
                <a:latin typeface="Calibri"/>
                <a:cs typeface="Calibri"/>
              </a:rPr>
              <a:t>advances (LG)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expected credit </a:t>
            </a:r>
            <a:r>
              <a:rPr dirty="0" sz="1650">
                <a:latin typeface="Calibri"/>
                <a:cs typeface="Calibri"/>
              </a:rPr>
              <a:t>loss </a:t>
            </a:r>
            <a:r>
              <a:rPr dirty="0" sz="1650" spc="-5">
                <a:latin typeface="Calibri"/>
                <a:cs typeface="Calibri"/>
              </a:rPr>
              <a:t>exposure </a:t>
            </a:r>
            <a:r>
              <a:rPr dirty="0" sz="1650" spc="-10">
                <a:latin typeface="Calibri"/>
                <a:cs typeface="Calibri"/>
              </a:rPr>
              <a:t>(ECL) are transmitted </a:t>
            </a:r>
            <a:r>
              <a:rPr dirty="0" sz="1650" spc="-5">
                <a:latin typeface="Calibri"/>
                <a:cs typeface="Calibri"/>
              </a:rPr>
              <a:t>through robust </a:t>
            </a:r>
            <a:r>
              <a:rPr dirty="0" sz="1650" spc="-10">
                <a:latin typeface="Calibri"/>
                <a:cs typeface="Calibri"/>
              </a:rPr>
              <a:t>parameters </a:t>
            </a:r>
            <a:r>
              <a:rPr dirty="0" sz="1650">
                <a:latin typeface="Calibri"/>
                <a:cs typeface="Calibri"/>
              </a:rPr>
              <a:t>of the 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designated</a:t>
            </a:r>
            <a:r>
              <a:rPr dirty="0" sz="1650" spc="-6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transmitters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17864" y="1534667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16764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6764" y="440436"/>
                  </a:lnTo>
                  <a:lnTo>
                    <a:pt x="16764" y="502920"/>
                  </a:lnTo>
                  <a:close/>
                </a:path>
                <a:path w="611504" h="611505">
                  <a:moveTo>
                    <a:pt x="16764" y="509016"/>
                  </a:moveTo>
                  <a:lnTo>
                    <a:pt x="1524" y="509016"/>
                  </a:lnTo>
                  <a:lnTo>
                    <a:pt x="0" y="504444"/>
                  </a:lnTo>
                  <a:lnTo>
                    <a:pt x="16764" y="502920"/>
                  </a:lnTo>
                  <a:lnTo>
                    <a:pt x="16764" y="509016"/>
                  </a:lnTo>
                  <a:close/>
                </a:path>
                <a:path w="611504" h="611505">
                  <a:moveTo>
                    <a:pt x="16764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6764" y="330708"/>
                  </a:lnTo>
                  <a:lnTo>
                    <a:pt x="16764" y="393192"/>
                  </a:lnTo>
                  <a:close/>
                </a:path>
                <a:path w="611504" h="611505">
                  <a:moveTo>
                    <a:pt x="16764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6764" y="220979"/>
                  </a:lnTo>
                  <a:lnTo>
                    <a:pt x="16764" y="283463"/>
                  </a:lnTo>
                  <a:close/>
                </a:path>
                <a:path w="611504" h="611505">
                  <a:moveTo>
                    <a:pt x="16764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6764" y="111252"/>
                  </a:lnTo>
                  <a:lnTo>
                    <a:pt x="16764" y="173735"/>
                  </a:lnTo>
                  <a:close/>
                </a:path>
                <a:path w="611504" h="611505">
                  <a:moveTo>
                    <a:pt x="25908" y="68580"/>
                  </a:moveTo>
                  <a:lnTo>
                    <a:pt x="10668" y="60959"/>
                  </a:lnTo>
                  <a:lnTo>
                    <a:pt x="13716" y="56387"/>
                  </a:lnTo>
                  <a:lnTo>
                    <a:pt x="18288" y="47243"/>
                  </a:lnTo>
                  <a:lnTo>
                    <a:pt x="24384" y="39624"/>
                  </a:lnTo>
                  <a:lnTo>
                    <a:pt x="39624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57912" y="13715"/>
                  </a:lnTo>
                  <a:lnTo>
                    <a:pt x="64008" y="27432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50292" y="36576"/>
                  </a:lnTo>
                  <a:lnTo>
                    <a:pt x="42672" y="42671"/>
                  </a:lnTo>
                  <a:lnTo>
                    <a:pt x="36576" y="50291"/>
                  </a:lnTo>
                  <a:lnTo>
                    <a:pt x="36880" y="50291"/>
                  </a:lnTo>
                  <a:lnTo>
                    <a:pt x="32004" y="56387"/>
                  </a:lnTo>
                  <a:lnTo>
                    <a:pt x="27432" y="64007"/>
                  </a:lnTo>
                  <a:lnTo>
                    <a:pt x="25908" y="68580"/>
                  </a:lnTo>
                  <a:close/>
                </a:path>
                <a:path w="611504" h="611505">
                  <a:moveTo>
                    <a:pt x="48768" y="38100"/>
                  </a:moveTo>
                  <a:lnTo>
                    <a:pt x="50292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11504" h="611505">
                  <a:moveTo>
                    <a:pt x="36880" y="50291"/>
                  </a:moveTo>
                  <a:lnTo>
                    <a:pt x="36576" y="50291"/>
                  </a:lnTo>
                  <a:lnTo>
                    <a:pt x="38100" y="48767"/>
                  </a:lnTo>
                  <a:lnTo>
                    <a:pt x="36880" y="50291"/>
                  </a:lnTo>
                  <a:close/>
                </a:path>
                <a:path w="611504" h="611505">
                  <a:moveTo>
                    <a:pt x="169164" y="16763"/>
                  </a:moveTo>
                  <a:lnTo>
                    <a:pt x="106680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9164" y="0"/>
                  </a:lnTo>
                  <a:lnTo>
                    <a:pt x="169164" y="16763"/>
                  </a:lnTo>
                  <a:close/>
                </a:path>
                <a:path w="611504" h="611505">
                  <a:moveTo>
                    <a:pt x="278892" y="16763"/>
                  </a:moveTo>
                  <a:lnTo>
                    <a:pt x="216407" y="16763"/>
                  </a:lnTo>
                  <a:lnTo>
                    <a:pt x="216407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11504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11504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11504" h="611505">
                  <a:moveTo>
                    <a:pt x="562356" y="38100"/>
                  </a:moveTo>
                  <a:lnTo>
                    <a:pt x="554736" y="32004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8639" y="10667"/>
                  </a:lnTo>
                  <a:lnTo>
                    <a:pt x="563880" y="18287"/>
                  </a:lnTo>
                  <a:lnTo>
                    <a:pt x="571500" y="24383"/>
                  </a:lnTo>
                  <a:lnTo>
                    <a:pt x="579120" y="32004"/>
                  </a:lnTo>
                  <a:lnTo>
                    <a:pt x="582777" y="36576"/>
                  </a:lnTo>
                  <a:lnTo>
                    <a:pt x="560832" y="36576"/>
                  </a:lnTo>
                  <a:lnTo>
                    <a:pt x="562356" y="38100"/>
                  </a:lnTo>
                  <a:close/>
                </a:path>
                <a:path w="611504" h="611505">
                  <a:moveTo>
                    <a:pt x="593344" y="50291"/>
                  </a:moveTo>
                  <a:lnTo>
                    <a:pt x="574548" y="50291"/>
                  </a:lnTo>
                  <a:lnTo>
                    <a:pt x="566928" y="42671"/>
                  </a:lnTo>
                  <a:lnTo>
                    <a:pt x="568452" y="42671"/>
                  </a:lnTo>
                  <a:lnTo>
                    <a:pt x="560832" y="36576"/>
                  </a:lnTo>
                  <a:lnTo>
                    <a:pt x="582777" y="36576"/>
                  </a:lnTo>
                  <a:lnTo>
                    <a:pt x="591312" y="47243"/>
                  </a:lnTo>
                  <a:lnTo>
                    <a:pt x="593344" y="50291"/>
                  </a:lnTo>
                  <a:close/>
                </a:path>
                <a:path w="611504" h="611505">
                  <a:moveTo>
                    <a:pt x="583692" y="64007"/>
                  </a:moveTo>
                  <a:lnTo>
                    <a:pt x="579120" y="56387"/>
                  </a:lnTo>
                  <a:lnTo>
                    <a:pt x="573024" y="48767"/>
                  </a:lnTo>
                  <a:lnTo>
                    <a:pt x="574548" y="50291"/>
                  </a:lnTo>
                  <a:lnTo>
                    <a:pt x="593344" y="50291"/>
                  </a:lnTo>
                  <a:lnTo>
                    <a:pt x="597408" y="56387"/>
                  </a:lnTo>
                  <a:lnTo>
                    <a:pt x="583692" y="64007"/>
                  </a:lnTo>
                  <a:close/>
                </a:path>
                <a:path w="611504" h="611505">
                  <a:moveTo>
                    <a:pt x="611124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11124" y="106680"/>
                  </a:lnTo>
                  <a:lnTo>
                    <a:pt x="611124" y="167639"/>
                  </a:lnTo>
                  <a:close/>
                </a:path>
                <a:path w="611504" h="611505">
                  <a:moveTo>
                    <a:pt x="611124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11124" y="214883"/>
                  </a:lnTo>
                  <a:lnTo>
                    <a:pt x="611124" y="277367"/>
                  </a:lnTo>
                  <a:close/>
                </a:path>
                <a:path w="611504" h="611505">
                  <a:moveTo>
                    <a:pt x="611124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11124" y="324612"/>
                  </a:lnTo>
                  <a:lnTo>
                    <a:pt x="611124" y="387096"/>
                  </a:lnTo>
                  <a:close/>
                </a:path>
                <a:path w="611504" h="611505">
                  <a:moveTo>
                    <a:pt x="611124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11124" y="434340"/>
                  </a:lnTo>
                  <a:lnTo>
                    <a:pt x="611124" y="498348"/>
                  </a:lnTo>
                  <a:close/>
                </a:path>
                <a:path w="611504" h="611505">
                  <a:moveTo>
                    <a:pt x="573024" y="562356"/>
                  </a:moveTo>
                  <a:lnTo>
                    <a:pt x="579120" y="554736"/>
                  </a:lnTo>
                  <a:lnTo>
                    <a:pt x="583692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3344" y="560832"/>
                  </a:lnTo>
                  <a:lnTo>
                    <a:pt x="574548" y="560832"/>
                  </a:lnTo>
                  <a:lnTo>
                    <a:pt x="573024" y="562356"/>
                  </a:lnTo>
                  <a:close/>
                </a:path>
                <a:path w="611504" h="611505">
                  <a:moveTo>
                    <a:pt x="582777" y="574548"/>
                  </a:moveTo>
                  <a:lnTo>
                    <a:pt x="560832" y="574548"/>
                  </a:lnTo>
                  <a:lnTo>
                    <a:pt x="568452" y="568452"/>
                  </a:lnTo>
                  <a:lnTo>
                    <a:pt x="566928" y="568452"/>
                  </a:lnTo>
                  <a:lnTo>
                    <a:pt x="574548" y="560832"/>
                  </a:lnTo>
                  <a:lnTo>
                    <a:pt x="593344" y="560832"/>
                  </a:lnTo>
                  <a:lnTo>
                    <a:pt x="591312" y="563880"/>
                  </a:lnTo>
                  <a:lnTo>
                    <a:pt x="582777" y="574548"/>
                  </a:lnTo>
                  <a:close/>
                </a:path>
                <a:path w="611504" h="611505">
                  <a:moveTo>
                    <a:pt x="556260" y="595884"/>
                  </a:moveTo>
                  <a:lnTo>
                    <a:pt x="548639" y="582168"/>
                  </a:lnTo>
                  <a:lnTo>
                    <a:pt x="554736" y="579120"/>
                  </a:lnTo>
                  <a:lnTo>
                    <a:pt x="562356" y="573024"/>
                  </a:lnTo>
                  <a:lnTo>
                    <a:pt x="560832" y="574548"/>
                  </a:lnTo>
                  <a:lnTo>
                    <a:pt x="582777" y="574548"/>
                  </a:lnTo>
                  <a:lnTo>
                    <a:pt x="579120" y="579120"/>
                  </a:lnTo>
                  <a:lnTo>
                    <a:pt x="571500" y="586740"/>
                  </a:lnTo>
                  <a:lnTo>
                    <a:pt x="563880" y="592836"/>
                  </a:lnTo>
                  <a:lnTo>
                    <a:pt x="556260" y="595884"/>
                  </a:lnTo>
                  <a:close/>
                </a:path>
                <a:path w="611504" h="611505">
                  <a:moveTo>
                    <a:pt x="502920" y="611124"/>
                  </a:moveTo>
                  <a:lnTo>
                    <a:pt x="445008" y="611124"/>
                  </a:lnTo>
                  <a:lnTo>
                    <a:pt x="445008" y="594360"/>
                  </a:lnTo>
                  <a:lnTo>
                    <a:pt x="507492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11504" h="611505">
                  <a:moveTo>
                    <a:pt x="397763" y="611124"/>
                  </a:moveTo>
                  <a:lnTo>
                    <a:pt x="335280" y="611124"/>
                  </a:lnTo>
                  <a:lnTo>
                    <a:pt x="335280" y="594360"/>
                  </a:lnTo>
                  <a:lnTo>
                    <a:pt x="397763" y="594360"/>
                  </a:lnTo>
                  <a:lnTo>
                    <a:pt x="397763" y="611124"/>
                  </a:lnTo>
                  <a:close/>
                </a:path>
                <a:path w="611504" h="611505">
                  <a:moveTo>
                    <a:pt x="288036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8036" y="594360"/>
                  </a:lnTo>
                  <a:lnTo>
                    <a:pt x="288036" y="611124"/>
                  </a:lnTo>
                  <a:close/>
                </a:path>
                <a:path w="611504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11504" h="611505">
                  <a:moveTo>
                    <a:pt x="65532" y="601980"/>
                  </a:moveTo>
                  <a:lnTo>
                    <a:pt x="24384" y="571500"/>
                  </a:lnTo>
                  <a:lnTo>
                    <a:pt x="15240" y="557784"/>
                  </a:lnTo>
                  <a:lnTo>
                    <a:pt x="28956" y="550164"/>
                  </a:lnTo>
                  <a:lnTo>
                    <a:pt x="32004" y="554736"/>
                  </a:lnTo>
                  <a:lnTo>
                    <a:pt x="36880" y="560832"/>
                  </a:lnTo>
                  <a:lnTo>
                    <a:pt x="36576" y="560832"/>
                  </a:lnTo>
                  <a:lnTo>
                    <a:pt x="42672" y="568452"/>
                  </a:lnTo>
                  <a:lnTo>
                    <a:pt x="50292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64008" y="583692"/>
                  </a:lnTo>
                  <a:lnTo>
                    <a:pt x="71628" y="586740"/>
                  </a:lnTo>
                  <a:lnTo>
                    <a:pt x="65532" y="601980"/>
                  </a:lnTo>
                  <a:close/>
                </a:path>
                <a:path w="611504" h="611505">
                  <a:moveTo>
                    <a:pt x="38100" y="562356"/>
                  </a:moveTo>
                  <a:lnTo>
                    <a:pt x="36576" y="560832"/>
                  </a:lnTo>
                  <a:lnTo>
                    <a:pt x="36880" y="560832"/>
                  </a:lnTo>
                  <a:lnTo>
                    <a:pt x="38100" y="562356"/>
                  </a:lnTo>
                  <a:close/>
                </a:path>
                <a:path w="611504" h="611505">
                  <a:moveTo>
                    <a:pt x="50673" y="574548"/>
                  </a:moveTo>
                  <a:lnTo>
                    <a:pt x="50292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363029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Methodology</a:t>
            </a:r>
            <a:r>
              <a:rPr dirty="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142564" y="1534667"/>
            <a:ext cx="1581785" cy="611505"/>
            <a:chOff x="8142564" y="1534667"/>
            <a:chExt cx="1581785" cy="6115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17864" y="1534667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5">
                  <a:moveTo>
                    <a:pt x="16764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6764" y="440436"/>
                  </a:lnTo>
                  <a:lnTo>
                    <a:pt x="16764" y="502920"/>
                  </a:lnTo>
                  <a:close/>
                </a:path>
                <a:path w="611504" h="611505">
                  <a:moveTo>
                    <a:pt x="16764" y="509016"/>
                  </a:moveTo>
                  <a:lnTo>
                    <a:pt x="1524" y="509016"/>
                  </a:lnTo>
                  <a:lnTo>
                    <a:pt x="0" y="504444"/>
                  </a:lnTo>
                  <a:lnTo>
                    <a:pt x="16764" y="502920"/>
                  </a:lnTo>
                  <a:lnTo>
                    <a:pt x="16764" y="509016"/>
                  </a:lnTo>
                  <a:close/>
                </a:path>
                <a:path w="611504" h="611505">
                  <a:moveTo>
                    <a:pt x="16764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6764" y="330708"/>
                  </a:lnTo>
                  <a:lnTo>
                    <a:pt x="16764" y="393192"/>
                  </a:lnTo>
                  <a:close/>
                </a:path>
                <a:path w="611504" h="611505">
                  <a:moveTo>
                    <a:pt x="16764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6764" y="220979"/>
                  </a:lnTo>
                  <a:lnTo>
                    <a:pt x="16764" y="283463"/>
                  </a:lnTo>
                  <a:close/>
                </a:path>
                <a:path w="611504" h="611505">
                  <a:moveTo>
                    <a:pt x="16764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6764" y="111252"/>
                  </a:lnTo>
                  <a:lnTo>
                    <a:pt x="16764" y="173735"/>
                  </a:lnTo>
                  <a:close/>
                </a:path>
                <a:path w="611504" h="611505">
                  <a:moveTo>
                    <a:pt x="25908" y="68580"/>
                  </a:moveTo>
                  <a:lnTo>
                    <a:pt x="10668" y="60959"/>
                  </a:lnTo>
                  <a:lnTo>
                    <a:pt x="13716" y="56387"/>
                  </a:lnTo>
                  <a:lnTo>
                    <a:pt x="18288" y="47243"/>
                  </a:lnTo>
                  <a:lnTo>
                    <a:pt x="24384" y="39624"/>
                  </a:lnTo>
                  <a:lnTo>
                    <a:pt x="39624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57912" y="13715"/>
                  </a:lnTo>
                  <a:lnTo>
                    <a:pt x="64008" y="27432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50292" y="36576"/>
                  </a:lnTo>
                  <a:lnTo>
                    <a:pt x="42672" y="42671"/>
                  </a:lnTo>
                  <a:lnTo>
                    <a:pt x="36576" y="50291"/>
                  </a:lnTo>
                  <a:lnTo>
                    <a:pt x="36880" y="50291"/>
                  </a:lnTo>
                  <a:lnTo>
                    <a:pt x="32004" y="56387"/>
                  </a:lnTo>
                  <a:lnTo>
                    <a:pt x="27432" y="64007"/>
                  </a:lnTo>
                  <a:lnTo>
                    <a:pt x="25908" y="68580"/>
                  </a:lnTo>
                  <a:close/>
                </a:path>
                <a:path w="611504" h="611505">
                  <a:moveTo>
                    <a:pt x="48768" y="38100"/>
                  </a:moveTo>
                  <a:lnTo>
                    <a:pt x="50292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11504" h="611505">
                  <a:moveTo>
                    <a:pt x="36880" y="50291"/>
                  </a:moveTo>
                  <a:lnTo>
                    <a:pt x="36576" y="50291"/>
                  </a:lnTo>
                  <a:lnTo>
                    <a:pt x="38100" y="48767"/>
                  </a:lnTo>
                  <a:lnTo>
                    <a:pt x="36880" y="50291"/>
                  </a:lnTo>
                  <a:close/>
                </a:path>
                <a:path w="611504" h="611505">
                  <a:moveTo>
                    <a:pt x="169164" y="16763"/>
                  </a:moveTo>
                  <a:lnTo>
                    <a:pt x="106680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9164" y="0"/>
                  </a:lnTo>
                  <a:lnTo>
                    <a:pt x="169164" y="16763"/>
                  </a:lnTo>
                  <a:close/>
                </a:path>
                <a:path w="611504" h="611505">
                  <a:moveTo>
                    <a:pt x="278892" y="16763"/>
                  </a:moveTo>
                  <a:lnTo>
                    <a:pt x="216407" y="16763"/>
                  </a:lnTo>
                  <a:lnTo>
                    <a:pt x="216407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11504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11504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11504" h="611505">
                  <a:moveTo>
                    <a:pt x="562356" y="38100"/>
                  </a:moveTo>
                  <a:lnTo>
                    <a:pt x="554736" y="32004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8639" y="10667"/>
                  </a:lnTo>
                  <a:lnTo>
                    <a:pt x="563880" y="18287"/>
                  </a:lnTo>
                  <a:lnTo>
                    <a:pt x="571500" y="24383"/>
                  </a:lnTo>
                  <a:lnTo>
                    <a:pt x="579120" y="32004"/>
                  </a:lnTo>
                  <a:lnTo>
                    <a:pt x="582777" y="36576"/>
                  </a:lnTo>
                  <a:lnTo>
                    <a:pt x="560832" y="36576"/>
                  </a:lnTo>
                  <a:lnTo>
                    <a:pt x="562356" y="38100"/>
                  </a:lnTo>
                  <a:close/>
                </a:path>
                <a:path w="611504" h="611505">
                  <a:moveTo>
                    <a:pt x="593344" y="50291"/>
                  </a:moveTo>
                  <a:lnTo>
                    <a:pt x="574548" y="50291"/>
                  </a:lnTo>
                  <a:lnTo>
                    <a:pt x="566928" y="42671"/>
                  </a:lnTo>
                  <a:lnTo>
                    <a:pt x="568452" y="42671"/>
                  </a:lnTo>
                  <a:lnTo>
                    <a:pt x="560832" y="36576"/>
                  </a:lnTo>
                  <a:lnTo>
                    <a:pt x="582777" y="36576"/>
                  </a:lnTo>
                  <a:lnTo>
                    <a:pt x="591312" y="47243"/>
                  </a:lnTo>
                  <a:lnTo>
                    <a:pt x="593344" y="50291"/>
                  </a:lnTo>
                  <a:close/>
                </a:path>
                <a:path w="611504" h="611505">
                  <a:moveTo>
                    <a:pt x="583692" y="64007"/>
                  </a:moveTo>
                  <a:lnTo>
                    <a:pt x="579120" y="56387"/>
                  </a:lnTo>
                  <a:lnTo>
                    <a:pt x="573024" y="48767"/>
                  </a:lnTo>
                  <a:lnTo>
                    <a:pt x="574548" y="50291"/>
                  </a:lnTo>
                  <a:lnTo>
                    <a:pt x="593344" y="50291"/>
                  </a:lnTo>
                  <a:lnTo>
                    <a:pt x="597408" y="56387"/>
                  </a:lnTo>
                  <a:lnTo>
                    <a:pt x="583692" y="64007"/>
                  </a:lnTo>
                  <a:close/>
                </a:path>
                <a:path w="611504" h="611505">
                  <a:moveTo>
                    <a:pt x="611124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11124" y="106680"/>
                  </a:lnTo>
                  <a:lnTo>
                    <a:pt x="611124" y="167639"/>
                  </a:lnTo>
                  <a:close/>
                </a:path>
                <a:path w="611504" h="611505">
                  <a:moveTo>
                    <a:pt x="611124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11124" y="214883"/>
                  </a:lnTo>
                  <a:lnTo>
                    <a:pt x="611124" y="277367"/>
                  </a:lnTo>
                  <a:close/>
                </a:path>
                <a:path w="611504" h="611505">
                  <a:moveTo>
                    <a:pt x="611124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11124" y="324612"/>
                  </a:lnTo>
                  <a:lnTo>
                    <a:pt x="611124" y="387096"/>
                  </a:lnTo>
                  <a:close/>
                </a:path>
                <a:path w="611504" h="611505">
                  <a:moveTo>
                    <a:pt x="611124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11124" y="434340"/>
                  </a:lnTo>
                  <a:lnTo>
                    <a:pt x="611124" y="498348"/>
                  </a:lnTo>
                  <a:close/>
                </a:path>
                <a:path w="611504" h="611505">
                  <a:moveTo>
                    <a:pt x="573024" y="562356"/>
                  </a:moveTo>
                  <a:lnTo>
                    <a:pt x="579120" y="554736"/>
                  </a:lnTo>
                  <a:lnTo>
                    <a:pt x="583692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3344" y="560832"/>
                  </a:lnTo>
                  <a:lnTo>
                    <a:pt x="574548" y="560832"/>
                  </a:lnTo>
                  <a:lnTo>
                    <a:pt x="573024" y="562356"/>
                  </a:lnTo>
                  <a:close/>
                </a:path>
                <a:path w="611504" h="611505">
                  <a:moveTo>
                    <a:pt x="582777" y="574548"/>
                  </a:moveTo>
                  <a:lnTo>
                    <a:pt x="560832" y="574548"/>
                  </a:lnTo>
                  <a:lnTo>
                    <a:pt x="568452" y="568452"/>
                  </a:lnTo>
                  <a:lnTo>
                    <a:pt x="566928" y="568452"/>
                  </a:lnTo>
                  <a:lnTo>
                    <a:pt x="574548" y="560832"/>
                  </a:lnTo>
                  <a:lnTo>
                    <a:pt x="593344" y="560832"/>
                  </a:lnTo>
                  <a:lnTo>
                    <a:pt x="591312" y="563880"/>
                  </a:lnTo>
                  <a:lnTo>
                    <a:pt x="582777" y="574548"/>
                  </a:lnTo>
                  <a:close/>
                </a:path>
                <a:path w="611504" h="611505">
                  <a:moveTo>
                    <a:pt x="556260" y="595884"/>
                  </a:moveTo>
                  <a:lnTo>
                    <a:pt x="548639" y="582168"/>
                  </a:lnTo>
                  <a:lnTo>
                    <a:pt x="554736" y="579120"/>
                  </a:lnTo>
                  <a:lnTo>
                    <a:pt x="562356" y="573024"/>
                  </a:lnTo>
                  <a:lnTo>
                    <a:pt x="560832" y="574548"/>
                  </a:lnTo>
                  <a:lnTo>
                    <a:pt x="582777" y="574548"/>
                  </a:lnTo>
                  <a:lnTo>
                    <a:pt x="579120" y="579120"/>
                  </a:lnTo>
                  <a:lnTo>
                    <a:pt x="571500" y="586740"/>
                  </a:lnTo>
                  <a:lnTo>
                    <a:pt x="563880" y="592836"/>
                  </a:lnTo>
                  <a:lnTo>
                    <a:pt x="556260" y="595884"/>
                  </a:lnTo>
                  <a:close/>
                </a:path>
                <a:path w="611504" h="611505">
                  <a:moveTo>
                    <a:pt x="502920" y="611124"/>
                  </a:moveTo>
                  <a:lnTo>
                    <a:pt x="445008" y="611124"/>
                  </a:lnTo>
                  <a:lnTo>
                    <a:pt x="445008" y="594360"/>
                  </a:lnTo>
                  <a:lnTo>
                    <a:pt x="507492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11504" h="611505">
                  <a:moveTo>
                    <a:pt x="397763" y="611124"/>
                  </a:moveTo>
                  <a:lnTo>
                    <a:pt x="335280" y="611124"/>
                  </a:lnTo>
                  <a:lnTo>
                    <a:pt x="335280" y="594360"/>
                  </a:lnTo>
                  <a:lnTo>
                    <a:pt x="397763" y="594360"/>
                  </a:lnTo>
                  <a:lnTo>
                    <a:pt x="397763" y="611124"/>
                  </a:lnTo>
                  <a:close/>
                </a:path>
                <a:path w="611504" h="611505">
                  <a:moveTo>
                    <a:pt x="288036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8036" y="594360"/>
                  </a:lnTo>
                  <a:lnTo>
                    <a:pt x="288036" y="611124"/>
                  </a:lnTo>
                  <a:close/>
                </a:path>
                <a:path w="611504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11504" h="611505">
                  <a:moveTo>
                    <a:pt x="65532" y="601980"/>
                  </a:moveTo>
                  <a:lnTo>
                    <a:pt x="24384" y="571500"/>
                  </a:lnTo>
                  <a:lnTo>
                    <a:pt x="15240" y="557784"/>
                  </a:lnTo>
                  <a:lnTo>
                    <a:pt x="28956" y="550164"/>
                  </a:lnTo>
                  <a:lnTo>
                    <a:pt x="32004" y="554736"/>
                  </a:lnTo>
                  <a:lnTo>
                    <a:pt x="36880" y="560832"/>
                  </a:lnTo>
                  <a:lnTo>
                    <a:pt x="36576" y="560832"/>
                  </a:lnTo>
                  <a:lnTo>
                    <a:pt x="42672" y="568452"/>
                  </a:lnTo>
                  <a:lnTo>
                    <a:pt x="50292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64008" y="583692"/>
                  </a:lnTo>
                  <a:lnTo>
                    <a:pt x="71628" y="586740"/>
                  </a:lnTo>
                  <a:lnTo>
                    <a:pt x="65532" y="601980"/>
                  </a:lnTo>
                  <a:close/>
                </a:path>
                <a:path w="611504" h="611505">
                  <a:moveTo>
                    <a:pt x="38100" y="562356"/>
                  </a:moveTo>
                  <a:lnTo>
                    <a:pt x="36576" y="560832"/>
                  </a:lnTo>
                  <a:lnTo>
                    <a:pt x="36880" y="560832"/>
                  </a:lnTo>
                  <a:lnTo>
                    <a:pt x="38100" y="562356"/>
                  </a:lnTo>
                  <a:close/>
                </a:path>
                <a:path w="611504" h="611505">
                  <a:moveTo>
                    <a:pt x="50673" y="574548"/>
                  </a:moveTo>
                  <a:lnTo>
                    <a:pt x="50292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26058" y="2650998"/>
          <a:ext cx="7787005" cy="3586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060"/>
                <a:gridCol w="1943100"/>
                <a:gridCol w="2077085"/>
                <a:gridCol w="1098550"/>
                <a:gridCol w="1790700"/>
              </a:tblGrid>
              <a:tr h="553211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Climate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3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Category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 and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3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Specific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Expected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Correlation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Outputs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Physical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Flood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(GDP)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Positive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Loan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(LG)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Negative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ECL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(ECL)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Unemployment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(UR)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Negative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Loan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(LG)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Positive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ECL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(ECL)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4610">
                        <a:lnSpc>
                          <a:spcPts val="1530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Transition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Export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Shocks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(GDP)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Positive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Loan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(LG)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Negative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ECL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(ECL)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Unemployment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(UR)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Negative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Loan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(LG)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Positive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ECL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(ECL)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39"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610">
                        <a:lnSpc>
                          <a:spcPts val="1520"/>
                        </a:lnSpc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Transition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Carbon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Overnight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Policy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(OPR)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Positive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Loan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 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(LG)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Positive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ECL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Growth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(ECL)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271">
                <a:tc gridSpan="5">
                  <a:txBody>
                    <a:bodyPr/>
                    <a:lstStyle/>
                    <a:p>
                      <a:pPr marL="55880">
                        <a:lnSpc>
                          <a:spcPts val="1530"/>
                        </a:lnSpc>
                      </a:pPr>
                      <a:r>
                        <a:rPr dirty="0" sz="1300" b="1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see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Section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3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3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details.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860" y="1744411"/>
            <a:ext cx="238569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Empirical</a:t>
            </a:r>
            <a:r>
              <a:rPr dirty="0" spc="-55"/>
              <a:t> </a:t>
            </a:r>
            <a:r>
              <a:rPr dirty="0" spc="-15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2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142564" y="1534667"/>
            <a:ext cx="1680210" cy="611505"/>
            <a:chOff x="8142564" y="1534667"/>
            <a:chExt cx="1680210" cy="6115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12580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074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5884" y="554736"/>
                  </a:lnTo>
                  <a:lnTo>
                    <a:pt x="592074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074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457962" y="2594609"/>
            <a:ext cx="4599940" cy="3249295"/>
            <a:chOff x="457962" y="2594609"/>
            <a:chExt cx="4599940" cy="324929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021" y="2630127"/>
              <a:ext cx="3516146" cy="20270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962" y="2594609"/>
              <a:ext cx="3555491" cy="2093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1772" y="2598419"/>
              <a:ext cx="3548379" cy="2086610"/>
            </a:xfrm>
            <a:custGeom>
              <a:avLst/>
              <a:gdLst/>
              <a:ahLst/>
              <a:cxnLst/>
              <a:rect l="l" t="t" r="r" b="b"/>
              <a:pathLst>
                <a:path w="3548379" h="2086610">
                  <a:moveTo>
                    <a:pt x="0" y="0"/>
                  </a:moveTo>
                  <a:lnTo>
                    <a:pt x="3547871" y="0"/>
                  </a:lnTo>
                  <a:lnTo>
                    <a:pt x="3547871" y="2086356"/>
                  </a:lnTo>
                  <a:lnTo>
                    <a:pt x="0" y="2086356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960" y="2974848"/>
              <a:ext cx="3508247" cy="20909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0673" y="2974086"/>
              <a:ext cx="3514344" cy="20939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4484" y="2977896"/>
              <a:ext cx="3507104" cy="2086610"/>
            </a:xfrm>
            <a:custGeom>
              <a:avLst/>
              <a:gdLst/>
              <a:ahLst/>
              <a:cxnLst/>
              <a:rect l="l" t="t" r="r" b="b"/>
              <a:pathLst>
                <a:path w="3507104" h="2086610">
                  <a:moveTo>
                    <a:pt x="0" y="0"/>
                  </a:moveTo>
                  <a:lnTo>
                    <a:pt x="3506724" y="0"/>
                  </a:lnTo>
                  <a:lnTo>
                    <a:pt x="3506724" y="2086355"/>
                  </a:lnTo>
                  <a:lnTo>
                    <a:pt x="0" y="2086355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8720" y="3364992"/>
              <a:ext cx="3505199" cy="20863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7958" y="3361181"/>
              <a:ext cx="3509771" cy="20954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91768" y="3364991"/>
              <a:ext cx="3502660" cy="2087880"/>
            </a:xfrm>
            <a:custGeom>
              <a:avLst/>
              <a:gdLst/>
              <a:ahLst/>
              <a:cxnLst/>
              <a:rect l="l" t="t" r="r" b="b"/>
              <a:pathLst>
                <a:path w="3502660" h="2087879">
                  <a:moveTo>
                    <a:pt x="0" y="0"/>
                  </a:moveTo>
                  <a:lnTo>
                    <a:pt x="3502151" y="0"/>
                  </a:lnTo>
                  <a:lnTo>
                    <a:pt x="3502151" y="2087879"/>
                  </a:lnTo>
                  <a:lnTo>
                    <a:pt x="0" y="2087879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6859" y="3752088"/>
              <a:ext cx="3508247" cy="20863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6098" y="3749801"/>
              <a:ext cx="3511295" cy="20939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49908" y="3753611"/>
              <a:ext cx="3503929" cy="2086610"/>
            </a:xfrm>
            <a:custGeom>
              <a:avLst/>
              <a:gdLst/>
              <a:ahLst/>
              <a:cxnLst/>
              <a:rect l="l" t="t" r="r" b="b"/>
              <a:pathLst>
                <a:path w="3503929" h="2086610">
                  <a:moveTo>
                    <a:pt x="0" y="0"/>
                  </a:moveTo>
                  <a:lnTo>
                    <a:pt x="3503675" y="0"/>
                  </a:lnTo>
                  <a:lnTo>
                    <a:pt x="3503675" y="2086356"/>
                  </a:lnTo>
                  <a:lnTo>
                    <a:pt x="0" y="2086356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337810" y="3653790"/>
            <a:ext cx="265430" cy="494030"/>
            <a:chOff x="5337810" y="3653790"/>
            <a:chExt cx="265430" cy="494030"/>
          </a:xfrm>
        </p:grpSpPr>
        <p:sp>
          <p:nvSpPr>
            <p:cNvPr id="25" name="object 25"/>
            <p:cNvSpPr/>
            <p:nvPr/>
          </p:nvSpPr>
          <p:spPr>
            <a:xfrm>
              <a:off x="5343144" y="3659124"/>
              <a:ext cx="254635" cy="483234"/>
            </a:xfrm>
            <a:custGeom>
              <a:avLst/>
              <a:gdLst/>
              <a:ahLst/>
              <a:cxnLst/>
              <a:rect l="l" t="t" r="r" b="b"/>
              <a:pathLst>
                <a:path w="254635" h="483235">
                  <a:moveTo>
                    <a:pt x="126491" y="483108"/>
                  </a:moveTo>
                  <a:lnTo>
                    <a:pt x="126491" y="361187"/>
                  </a:lnTo>
                  <a:lnTo>
                    <a:pt x="0" y="361187"/>
                  </a:lnTo>
                  <a:lnTo>
                    <a:pt x="0" y="120395"/>
                  </a:lnTo>
                  <a:lnTo>
                    <a:pt x="126491" y="120395"/>
                  </a:lnTo>
                  <a:lnTo>
                    <a:pt x="126491" y="0"/>
                  </a:lnTo>
                  <a:lnTo>
                    <a:pt x="254507" y="240791"/>
                  </a:lnTo>
                  <a:lnTo>
                    <a:pt x="126491" y="483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343144" y="3659124"/>
              <a:ext cx="254635" cy="483234"/>
            </a:xfrm>
            <a:custGeom>
              <a:avLst/>
              <a:gdLst/>
              <a:ahLst/>
              <a:cxnLst/>
              <a:rect l="l" t="t" r="r" b="b"/>
              <a:pathLst>
                <a:path w="254635" h="483235">
                  <a:moveTo>
                    <a:pt x="0" y="120395"/>
                  </a:moveTo>
                  <a:lnTo>
                    <a:pt x="126491" y="120395"/>
                  </a:lnTo>
                  <a:lnTo>
                    <a:pt x="126491" y="0"/>
                  </a:lnTo>
                  <a:lnTo>
                    <a:pt x="254507" y="240791"/>
                  </a:lnTo>
                  <a:lnTo>
                    <a:pt x="126491" y="483108"/>
                  </a:lnTo>
                  <a:lnTo>
                    <a:pt x="126491" y="361187"/>
                  </a:lnTo>
                  <a:lnTo>
                    <a:pt x="0" y="361187"/>
                  </a:lnTo>
                  <a:lnTo>
                    <a:pt x="0" y="120395"/>
                  </a:lnTo>
                  <a:close/>
                </a:path>
              </a:pathLst>
            </a:custGeom>
            <a:ln w="10668">
              <a:solidFill>
                <a:srgbClr val="162B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28715" y="2243055"/>
            <a:ext cx="3890494" cy="414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118808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30"/>
              <a:t>A</a:t>
            </a:r>
            <a:r>
              <a:rPr dirty="0" spc="-5"/>
              <a:t>b</a:t>
            </a:r>
            <a:r>
              <a:rPr dirty="0" spc="-30"/>
              <a:t>s</a:t>
            </a:r>
            <a:r>
              <a:rPr dirty="0" spc="-25"/>
              <a:t>t</a:t>
            </a:r>
            <a:r>
              <a:rPr dirty="0" spc="-75"/>
              <a:t>r</a:t>
            </a:r>
            <a:r>
              <a:rPr dirty="0" spc="10"/>
              <a:t>a</a:t>
            </a:r>
            <a:r>
              <a:rPr dirty="0" spc="-5"/>
              <a:t>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2527" y="2517109"/>
            <a:ext cx="8256270" cy="405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" b="1">
                <a:latin typeface="Calibri"/>
                <a:cs typeface="Calibri"/>
              </a:rPr>
              <a:t>Research</a:t>
            </a:r>
            <a:r>
              <a:rPr dirty="0" sz="1650" spc="-3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Motivations:</a:t>
            </a:r>
            <a:endParaRPr sz="165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 spc="-5">
                <a:latin typeface="Calibri"/>
                <a:cs typeface="Calibri"/>
              </a:rPr>
              <a:t>Net </a:t>
            </a:r>
            <a:r>
              <a:rPr dirty="0" sz="1650" spc="-10">
                <a:latin typeface="Calibri"/>
                <a:cs typeface="Calibri"/>
              </a:rPr>
              <a:t>Zero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Emissions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(NZE)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mandate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</a:t>
            </a:r>
            <a:r>
              <a:rPr dirty="0" sz="1650" spc="-5">
                <a:latin typeface="Calibri"/>
                <a:cs typeface="Calibri"/>
              </a:rPr>
              <a:t> Network</a:t>
            </a:r>
            <a:r>
              <a:rPr dirty="0" sz="1650" spc="-15">
                <a:latin typeface="Calibri"/>
                <a:cs typeface="Calibri"/>
              </a:rPr>
              <a:t> for</a:t>
            </a:r>
            <a:r>
              <a:rPr dirty="0" sz="1650" spc="-5">
                <a:latin typeface="Calibri"/>
                <a:cs typeface="Calibri"/>
              </a:rPr>
              <a:t> Greening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Financial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System</a:t>
            </a:r>
            <a:r>
              <a:rPr dirty="0" sz="1650" spc="-5">
                <a:latin typeface="Calibri"/>
                <a:cs typeface="Calibri"/>
              </a:rPr>
              <a:t> (NGFS)</a:t>
            </a:r>
            <a:endParaRPr sz="1650">
              <a:latin typeface="Calibri"/>
              <a:cs typeface="Calibri"/>
            </a:endParaRPr>
          </a:p>
          <a:p>
            <a:pPr marL="248920" marR="144145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2024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Climate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Risk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Stress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Testing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(CRST)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Consultative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Paper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(Hot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House</a:t>
            </a:r>
            <a:r>
              <a:rPr dirty="0" sz="1650" spc="-15">
                <a:latin typeface="Calibri"/>
                <a:cs typeface="Calibri"/>
              </a:rPr>
              <a:t> World)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Bank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Negara </a:t>
            </a:r>
            <a:r>
              <a:rPr dirty="0" sz="1650" spc="-35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Malaysia</a:t>
            </a:r>
            <a:endParaRPr sz="165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 spc="-5">
                <a:latin typeface="Calibri"/>
                <a:cs typeface="Calibri"/>
              </a:rPr>
              <a:t>Climate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related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financial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risks </a:t>
            </a:r>
            <a:r>
              <a:rPr dirty="0" sz="1650">
                <a:latin typeface="Calibri"/>
                <a:cs typeface="Calibri"/>
              </a:rPr>
              <a:t>–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Basel Committee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Bank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Supervision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(BCBS)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50" b="1">
                <a:latin typeface="Calibri"/>
                <a:cs typeface="Calibri"/>
              </a:rPr>
              <a:t>Aim:</a:t>
            </a:r>
            <a:endParaRPr sz="1650">
              <a:latin typeface="Calibri"/>
              <a:cs typeface="Calibri"/>
            </a:endParaRPr>
          </a:p>
          <a:p>
            <a:pPr marL="248920" marR="13335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 spc="-70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assess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>
                <a:latin typeface="Calibri"/>
                <a:cs typeface="Calibri"/>
              </a:rPr>
              <a:t>financial impacts posed </a:t>
            </a:r>
            <a:r>
              <a:rPr dirty="0" sz="1650" spc="-5">
                <a:latin typeface="Calibri"/>
                <a:cs typeface="Calibri"/>
              </a:rPr>
              <a:t>by </a:t>
            </a:r>
            <a:r>
              <a:rPr dirty="0" sz="1650">
                <a:latin typeface="Calibri"/>
                <a:cs typeface="Calibri"/>
              </a:rPr>
              <a:t>the </a:t>
            </a:r>
            <a:r>
              <a:rPr dirty="0" sz="1650" spc="-10">
                <a:latin typeface="Calibri"/>
                <a:cs typeface="Calibri"/>
              </a:rPr>
              <a:t>physical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5">
                <a:latin typeface="Calibri"/>
                <a:cs typeface="Calibri"/>
              </a:rPr>
              <a:t>transition climate risks </a:t>
            </a:r>
            <a:r>
              <a:rPr dirty="0" sz="1650">
                <a:latin typeface="Calibri"/>
                <a:cs typeface="Calibri"/>
              </a:rPr>
              <a:t>on </a:t>
            </a:r>
            <a:r>
              <a:rPr dirty="0" sz="1650" spc="-15">
                <a:latin typeface="Calibri"/>
                <a:cs typeface="Calibri"/>
              </a:rPr>
              <a:t>Malaysia’s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banking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system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50" b="1">
                <a:latin typeface="Calibri"/>
                <a:cs typeface="Calibri"/>
              </a:rPr>
              <a:t>Findings:</a:t>
            </a:r>
            <a:endParaRPr sz="165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Flooding</a:t>
            </a:r>
            <a:r>
              <a:rPr dirty="0" sz="1650" spc="-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(Physical)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Loans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portfolio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to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contract</a:t>
            </a:r>
            <a:r>
              <a:rPr dirty="0" sz="1650" spc="-5">
                <a:latin typeface="Calibri"/>
                <a:cs typeface="Calibri"/>
              </a:rPr>
              <a:t> by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0.4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to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2%</a:t>
            </a:r>
            <a:r>
              <a:rPr dirty="0" sz="1650">
                <a:latin typeface="Calibri"/>
                <a:cs typeface="Calibri"/>
              </a:rPr>
              <a:t> &amp;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ECL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to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expand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by</a:t>
            </a:r>
            <a:r>
              <a:rPr dirty="0" sz="1650">
                <a:latin typeface="Calibri"/>
                <a:cs typeface="Calibri"/>
              </a:rPr>
              <a:t> 6.3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22.5%</a:t>
            </a:r>
            <a:endParaRPr sz="1650">
              <a:latin typeface="Calibri"/>
              <a:cs typeface="Calibri"/>
            </a:endParaRPr>
          </a:p>
          <a:p>
            <a:pPr marL="248920" marR="16383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Export </a:t>
            </a:r>
            <a:r>
              <a:rPr dirty="0" sz="1650" spc="-5">
                <a:latin typeface="Calibri"/>
                <a:cs typeface="Calibri"/>
              </a:rPr>
              <a:t>Shock </a:t>
            </a:r>
            <a:r>
              <a:rPr dirty="0" sz="1650" spc="-15">
                <a:latin typeface="Calibri"/>
                <a:cs typeface="Calibri"/>
              </a:rPr>
              <a:t>(Transition) </a:t>
            </a:r>
            <a:r>
              <a:rPr dirty="0" sz="1650">
                <a:latin typeface="Calibri"/>
                <a:cs typeface="Calibri"/>
              </a:rPr>
              <a:t>– Loans </a:t>
            </a:r>
            <a:r>
              <a:rPr dirty="0" sz="1650" spc="-5">
                <a:latin typeface="Calibri"/>
                <a:cs typeface="Calibri"/>
              </a:rPr>
              <a:t>portfolio to </a:t>
            </a:r>
            <a:r>
              <a:rPr dirty="0" sz="1650" spc="-10">
                <a:latin typeface="Calibri"/>
                <a:cs typeface="Calibri"/>
              </a:rPr>
              <a:t>contract </a:t>
            </a:r>
            <a:r>
              <a:rPr dirty="0" sz="1650" spc="-5">
                <a:latin typeface="Calibri"/>
                <a:cs typeface="Calibri"/>
              </a:rPr>
              <a:t>by </a:t>
            </a:r>
            <a:r>
              <a:rPr dirty="0" sz="1650">
                <a:latin typeface="Calibri"/>
                <a:cs typeface="Calibri"/>
              </a:rPr>
              <a:t>2 </a:t>
            </a:r>
            <a:r>
              <a:rPr dirty="0" sz="1650" spc="-10">
                <a:latin typeface="Calibri"/>
                <a:cs typeface="Calibri"/>
              </a:rPr>
              <a:t>to </a:t>
            </a:r>
            <a:r>
              <a:rPr dirty="0" sz="1650" spc="5">
                <a:latin typeface="Calibri"/>
                <a:cs typeface="Calibri"/>
              </a:rPr>
              <a:t>3% </a:t>
            </a:r>
            <a:r>
              <a:rPr dirty="0" sz="1650">
                <a:latin typeface="Calibri"/>
                <a:cs typeface="Calibri"/>
              </a:rPr>
              <a:t>&amp; </a:t>
            </a:r>
            <a:r>
              <a:rPr dirty="0" sz="1650" spc="-10">
                <a:latin typeface="Calibri"/>
                <a:cs typeface="Calibri"/>
              </a:rPr>
              <a:t>ECL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expand </a:t>
            </a:r>
            <a:r>
              <a:rPr dirty="0" sz="1650" spc="5">
                <a:latin typeface="Calibri"/>
                <a:cs typeface="Calibri"/>
              </a:rPr>
              <a:t>by </a:t>
            </a:r>
            <a:r>
              <a:rPr dirty="0" sz="1650">
                <a:latin typeface="Calibri"/>
                <a:cs typeface="Calibri"/>
              </a:rPr>
              <a:t>25.4 </a:t>
            </a:r>
            <a:r>
              <a:rPr dirty="0" sz="1650" spc="-10">
                <a:latin typeface="Calibri"/>
                <a:cs typeface="Calibri"/>
              </a:rPr>
              <a:t>to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135%</a:t>
            </a:r>
            <a:endParaRPr sz="1650">
              <a:latin typeface="Calibri"/>
              <a:cs typeface="Calibri"/>
            </a:endParaRPr>
          </a:p>
          <a:p>
            <a:pPr marL="248920" marR="508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Carbon </a:t>
            </a:r>
            <a:r>
              <a:rPr dirty="0" sz="1650" spc="-5">
                <a:latin typeface="Calibri"/>
                <a:cs typeface="Calibri"/>
              </a:rPr>
              <a:t>Premium </a:t>
            </a:r>
            <a:r>
              <a:rPr dirty="0" sz="1650" spc="-10">
                <a:latin typeface="Calibri"/>
                <a:cs typeface="Calibri"/>
              </a:rPr>
              <a:t>(Transition) </a:t>
            </a:r>
            <a:r>
              <a:rPr dirty="0" sz="1650">
                <a:latin typeface="Calibri"/>
                <a:cs typeface="Calibri"/>
              </a:rPr>
              <a:t>– Loans </a:t>
            </a:r>
            <a:r>
              <a:rPr dirty="0" sz="1650" spc="-5">
                <a:latin typeface="Calibri"/>
                <a:cs typeface="Calibri"/>
              </a:rPr>
              <a:t>portfolio </a:t>
            </a:r>
            <a:r>
              <a:rPr dirty="0" sz="1650" spc="-10">
                <a:latin typeface="Calibri"/>
                <a:cs typeface="Calibri"/>
              </a:rPr>
              <a:t>to contract </a:t>
            </a:r>
            <a:r>
              <a:rPr dirty="0" sz="1650" spc="-5">
                <a:latin typeface="Calibri"/>
                <a:cs typeface="Calibri"/>
              </a:rPr>
              <a:t>by </a:t>
            </a:r>
            <a:r>
              <a:rPr dirty="0" sz="1650" spc="-10">
                <a:latin typeface="Calibri"/>
                <a:cs typeface="Calibri"/>
              </a:rPr>
              <a:t>approx. </a:t>
            </a:r>
            <a:r>
              <a:rPr dirty="0" sz="1650" spc="-5">
                <a:latin typeface="Calibri"/>
                <a:cs typeface="Calibri"/>
              </a:rPr>
              <a:t>6.4% </a:t>
            </a:r>
            <a:r>
              <a:rPr dirty="0" sz="1650">
                <a:latin typeface="Calibri"/>
                <a:cs typeface="Calibri"/>
              </a:rPr>
              <a:t>&amp; </a:t>
            </a:r>
            <a:r>
              <a:rPr dirty="0" sz="1650" spc="-10">
                <a:latin typeface="Calibri"/>
                <a:cs typeface="Calibri"/>
              </a:rPr>
              <a:t>ECL to </a:t>
            </a:r>
            <a:r>
              <a:rPr dirty="0" sz="1650" spc="-5">
                <a:latin typeface="Calibri"/>
                <a:cs typeface="Calibri"/>
              </a:rPr>
              <a:t>expand by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approx.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19.2%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410972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Empirical</a:t>
            </a:r>
            <a:r>
              <a:rPr dirty="0" spc="-30"/>
              <a:t> </a:t>
            </a:r>
            <a:r>
              <a:rPr dirty="0" spc="-15"/>
              <a:t>Results</a:t>
            </a:r>
            <a:r>
              <a:rPr dirty="0" spc="-4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641350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20" b="1">
                <a:latin typeface="Calibri"/>
                <a:cs typeface="Calibri"/>
              </a:rPr>
              <a:t>Key</a:t>
            </a:r>
            <a:r>
              <a:rPr dirty="0" sz="1650" spc="5" b="1">
                <a:latin typeface="Calibri"/>
                <a:cs typeface="Calibri"/>
              </a:rPr>
              <a:t> </a:t>
            </a:r>
            <a:r>
              <a:rPr dirty="0" sz="1650" spc="-30" b="1">
                <a:latin typeface="Calibri"/>
                <a:cs typeface="Calibri"/>
              </a:rPr>
              <a:t>Takeaways</a:t>
            </a:r>
            <a:r>
              <a:rPr dirty="0" sz="1650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from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spc="5" b="1">
                <a:latin typeface="Calibri"/>
                <a:cs typeface="Calibri"/>
              </a:rPr>
              <a:t>the</a:t>
            </a:r>
            <a:r>
              <a:rPr dirty="0" sz="1650" spc="-5" b="1">
                <a:latin typeface="Calibri"/>
                <a:cs typeface="Calibri"/>
              </a:rPr>
              <a:t> Macroeconomic</a:t>
            </a:r>
            <a:r>
              <a:rPr dirty="0" sz="1650" spc="-20" b="1">
                <a:latin typeface="Calibri"/>
                <a:cs typeface="Calibri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Variables</a:t>
            </a:r>
            <a:r>
              <a:rPr dirty="0" sz="1650" spc="-1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Sensitivity Analyses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680210" cy="611505"/>
            <a:chOff x="8142564" y="1534667"/>
            <a:chExt cx="1680210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12580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328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2328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328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56766" y="2989325"/>
          <a:ext cx="6761480" cy="253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250"/>
                <a:gridCol w="2613660"/>
                <a:gridCol w="2385060"/>
              </a:tblGrid>
              <a:tr h="251459">
                <a:tc row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 b="1">
                          <a:latin typeface="Calibri"/>
                          <a:cs typeface="Calibri"/>
                        </a:rPr>
                        <a:t>Macroeconomy</a:t>
                      </a:r>
                      <a:r>
                        <a:rPr dirty="0" sz="11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 b="1">
                          <a:latin typeface="Calibri"/>
                          <a:cs typeface="Calibri"/>
                        </a:rPr>
                        <a:t>variables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 b="1">
                          <a:latin typeface="Calibri"/>
                          <a:cs typeface="Calibri"/>
                        </a:rPr>
                        <a:t>Influence</a:t>
                      </a:r>
                      <a:r>
                        <a:rPr dirty="0" sz="11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1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 b="1">
                          <a:latin typeface="Calibri"/>
                          <a:cs typeface="Calibri"/>
                        </a:rPr>
                        <a:t>LG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 b="1">
                          <a:latin typeface="Calibri"/>
                          <a:cs typeface="Calibri"/>
                        </a:rPr>
                        <a:t>Influence</a:t>
                      </a:r>
                      <a:r>
                        <a:rPr dirty="0" sz="11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5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1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 b="1">
                          <a:latin typeface="Calibri"/>
                          <a:cs typeface="Calibri"/>
                        </a:rPr>
                        <a:t>ECL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>
                          <a:latin typeface="Calibri"/>
                          <a:cs typeface="Calibri"/>
                        </a:rPr>
                        <a:t>Sample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>
                          <a:latin typeface="Calibri"/>
                          <a:cs typeface="Calibri"/>
                        </a:rPr>
                        <a:t>Sample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GDP*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HPI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INF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>
                          <a:latin typeface="Calibri"/>
                          <a:cs typeface="Calibri"/>
                        </a:rPr>
                        <a:t>Lagged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INF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OPR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Effect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>
                          <a:latin typeface="Calibri"/>
                          <a:cs typeface="Calibri"/>
                        </a:rPr>
                        <a:t>ECL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lagged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>
                          <a:latin typeface="Calibri"/>
                          <a:cs typeface="Calibri"/>
                        </a:rPr>
                        <a:t>Lagged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OPR*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UR*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5">
                          <a:latin typeface="Calibri"/>
                          <a:cs typeface="Calibri"/>
                        </a:rPr>
                        <a:t>Lagged</a:t>
                      </a:r>
                      <a:r>
                        <a:rPr dirty="0" sz="11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UR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 spc="-30">
                          <a:latin typeface="Calibri"/>
                          <a:cs typeface="Calibri"/>
                        </a:rPr>
                        <a:t>Yes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1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latin typeface="Calibri"/>
                          <a:cs typeface="Calibri"/>
                        </a:rPr>
                        <a:t>Robust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558567" y="5594081"/>
            <a:ext cx="49853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>
                <a:latin typeface="Calibri"/>
                <a:cs typeface="Calibri"/>
              </a:rPr>
              <a:t>Note: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Macroeconomy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variables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tagged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with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*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selected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climate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risk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transmitters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410972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Empirical</a:t>
            </a:r>
            <a:r>
              <a:rPr dirty="0" spc="-30"/>
              <a:t> </a:t>
            </a:r>
            <a:r>
              <a:rPr dirty="0" spc="-15"/>
              <a:t>Results</a:t>
            </a:r>
            <a:r>
              <a:rPr dirty="0" spc="-4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784796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Extrapolation </a:t>
            </a:r>
            <a:r>
              <a:rPr dirty="0" sz="1650" b="1">
                <a:latin typeface="Calibri"/>
                <a:cs typeface="Calibri"/>
              </a:rPr>
              <a:t>– financial impacts </a:t>
            </a:r>
            <a:r>
              <a:rPr dirty="0" sz="1650" spc="-5" b="1">
                <a:latin typeface="Calibri"/>
                <a:cs typeface="Calibri"/>
              </a:rPr>
              <a:t>posed </a:t>
            </a:r>
            <a:r>
              <a:rPr dirty="0" sz="1650" spc="-10" b="1">
                <a:latin typeface="Calibri"/>
                <a:cs typeface="Calibri"/>
              </a:rPr>
              <a:t>physical </a:t>
            </a:r>
            <a:r>
              <a:rPr dirty="0" sz="1650" b="1">
                <a:latin typeface="Calibri"/>
                <a:cs typeface="Calibri"/>
              </a:rPr>
              <a:t>&amp; </a:t>
            </a:r>
            <a:r>
              <a:rPr dirty="0" sz="1650" spc="-5" b="1">
                <a:latin typeface="Calibri"/>
                <a:cs typeface="Calibri"/>
              </a:rPr>
              <a:t>transition </a:t>
            </a:r>
            <a:r>
              <a:rPr dirty="0" sz="1650" spc="-10" b="1">
                <a:latin typeface="Calibri"/>
                <a:cs typeface="Calibri"/>
              </a:rPr>
              <a:t>climate </a:t>
            </a:r>
            <a:r>
              <a:rPr dirty="0" sz="1650" spc="-5" b="1">
                <a:latin typeface="Calibri"/>
                <a:cs typeface="Calibri"/>
              </a:rPr>
              <a:t>risks on </a:t>
            </a:r>
            <a:r>
              <a:rPr dirty="0" sz="1650" spc="-15" b="1">
                <a:latin typeface="Calibri"/>
                <a:cs typeface="Calibri"/>
              </a:rPr>
              <a:t>Malaysia’s </a:t>
            </a:r>
            <a:r>
              <a:rPr dirty="0" sz="1650" spc="-360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banking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spc="-15" b="1">
                <a:latin typeface="Calibri"/>
                <a:cs typeface="Calibri"/>
              </a:rPr>
              <a:t>system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680210" cy="611505"/>
            <a:chOff x="8142564" y="1534667"/>
            <a:chExt cx="1680210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12580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328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2328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328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46938" y="4563617"/>
          <a:ext cx="4114165" cy="128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/>
                <a:gridCol w="1024255"/>
                <a:gridCol w="1025525"/>
                <a:gridCol w="1024255"/>
              </a:tblGrid>
              <a:tr h="211836">
                <a:tc gridSpan="4"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1: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Flooding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1835">
                <a:tc>
                  <a:txBody>
                    <a:bodyPr/>
                    <a:lstStyle/>
                    <a:p>
                      <a:pPr algn="ctr" marR="61594">
                        <a:lnSpc>
                          <a:spcPts val="153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-0.5%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+0.5%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algn="ctr" marR="59055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Multiplier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+0.7%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-4.0%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algn="ctr" marR="99695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-0.35%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10" b="1">
                          <a:latin typeface="Calibri"/>
                          <a:cs typeface="Calibri"/>
                        </a:rPr>
                        <a:t>-2%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767">
                <a:tc gridSpan="4">
                  <a:txBody>
                    <a:bodyPr/>
                    <a:lstStyle/>
                    <a:p>
                      <a:pPr marL="54610">
                        <a:lnSpc>
                          <a:spcPts val="1010"/>
                        </a:lnSpc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UR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54610" marR="48895">
                        <a:lnSpc>
                          <a:spcPts val="1120"/>
                        </a:lnSpc>
                        <a:spcBef>
                          <a:spcPts val="35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7,17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lagged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9.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63717" y="4563617"/>
          <a:ext cx="4114165" cy="128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/>
                <a:gridCol w="1024255"/>
                <a:gridCol w="1025525"/>
                <a:gridCol w="1024255"/>
              </a:tblGrid>
              <a:tr h="211836">
                <a:tc gridSpan="4"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</a:t>
                      </a:r>
                      <a:r>
                        <a:rPr dirty="0" sz="1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1: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Flooding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1835">
                <a:tc>
                  <a:txBody>
                    <a:bodyPr/>
                    <a:lstStyle/>
                    <a:p>
                      <a:pPr algn="ctr" marR="61594">
                        <a:lnSpc>
                          <a:spcPts val="153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-0.5%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+0.5%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algn="ctr" marR="59055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Multiplier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-12.7%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+45.0%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algn="ctr" marR="99695">
                        <a:lnSpc>
                          <a:spcPts val="153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+6.35%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+22.5%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9767">
                <a:tc gridSpan="4">
                  <a:txBody>
                    <a:bodyPr/>
                    <a:lstStyle/>
                    <a:p>
                      <a:pPr marL="54610">
                        <a:lnSpc>
                          <a:spcPts val="1010"/>
                        </a:lnSpc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11,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54610" marR="52069">
                        <a:lnSpc>
                          <a:spcPts val="1120"/>
                        </a:lnSpc>
                        <a:spcBef>
                          <a:spcPts val="35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7,17,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Table11,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Models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16,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36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52272" y="3890772"/>
            <a:ext cx="4098290" cy="594360"/>
          </a:xfrm>
          <a:custGeom>
            <a:avLst/>
            <a:gdLst/>
            <a:ahLst/>
            <a:cxnLst/>
            <a:rect l="l" t="t" r="r" b="b"/>
            <a:pathLst>
              <a:path w="4098290" h="594360">
                <a:moveTo>
                  <a:pt x="0" y="297179"/>
                </a:moveTo>
                <a:lnTo>
                  <a:pt x="0" y="0"/>
                </a:lnTo>
                <a:lnTo>
                  <a:pt x="4098035" y="0"/>
                </a:lnTo>
                <a:lnTo>
                  <a:pt x="4098035" y="297179"/>
                </a:lnTo>
                <a:lnTo>
                  <a:pt x="2048255" y="594359"/>
                </a:lnTo>
                <a:lnTo>
                  <a:pt x="0" y="297179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06511" y="3900901"/>
            <a:ext cx="29870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14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Banks’</a:t>
            </a:r>
            <a:r>
              <a:rPr dirty="0" u="sng" sz="14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Loans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Advances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69052" y="3890772"/>
            <a:ext cx="4098290" cy="594360"/>
          </a:xfrm>
          <a:custGeom>
            <a:avLst/>
            <a:gdLst/>
            <a:ahLst/>
            <a:cxnLst/>
            <a:rect l="l" t="t" r="r" b="b"/>
            <a:pathLst>
              <a:path w="4098290" h="594360">
                <a:moveTo>
                  <a:pt x="0" y="297179"/>
                </a:moveTo>
                <a:lnTo>
                  <a:pt x="0" y="0"/>
                </a:lnTo>
                <a:lnTo>
                  <a:pt x="4098035" y="0"/>
                </a:lnTo>
                <a:lnTo>
                  <a:pt x="4098035" y="297179"/>
                </a:lnTo>
                <a:lnTo>
                  <a:pt x="2048255" y="594359"/>
                </a:lnTo>
                <a:lnTo>
                  <a:pt x="0" y="297179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33129" y="3900901"/>
            <a:ext cx="376999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14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Banks’</a:t>
            </a:r>
            <a:r>
              <a:rPr dirty="0" u="sng" sz="14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Expected</a:t>
            </a:r>
            <a:r>
              <a:rPr dirty="0" u="sng" sz="14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Credit</a:t>
            </a:r>
            <a:r>
              <a:rPr dirty="0" u="sng" sz="145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Loss</a:t>
            </a:r>
            <a:r>
              <a:rPr dirty="0" u="sng" sz="1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Exposure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70048" y="3126485"/>
            <a:ext cx="4779645" cy="902335"/>
            <a:chOff x="2670048" y="3126485"/>
            <a:chExt cx="4779645" cy="90233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6612" y="3162299"/>
              <a:ext cx="1523" cy="1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5732" y="3419856"/>
              <a:ext cx="1523" cy="15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3164" y="3608832"/>
              <a:ext cx="1523" cy="1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6676" y="3745991"/>
              <a:ext cx="6096" cy="121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4672" y="3131819"/>
              <a:ext cx="890015" cy="8915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14672" y="3131819"/>
              <a:ext cx="890269" cy="891540"/>
            </a:xfrm>
            <a:custGeom>
              <a:avLst/>
              <a:gdLst/>
              <a:ahLst/>
              <a:cxnLst/>
              <a:rect l="l" t="t" r="r" b="b"/>
              <a:pathLst>
                <a:path w="890270" h="891539">
                  <a:moveTo>
                    <a:pt x="0" y="446532"/>
                  </a:moveTo>
                  <a:lnTo>
                    <a:pt x="2616" y="397829"/>
                  </a:lnTo>
                  <a:lnTo>
                    <a:pt x="10282" y="350657"/>
                  </a:lnTo>
                  <a:lnTo>
                    <a:pt x="22725" y="305287"/>
                  </a:lnTo>
                  <a:lnTo>
                    <a:pt x="39671" y="261990"/>
                  </a:lnTo>
                  <a:lnTo>
                    <a:pt x="60847" y="221036"/>
                  </a:lnTo>
                  <a:lnTo>
                    <a:pt x="85977" y="182697"/>
                  </a:lnTo>
                  <a:lnTo>
                    <a:pt x="114790" y="147243"/>
                  </a:lnTo>
                  <a:lnTo>
                    <a:pt x="147012" y="114945"/>
                  </a:lnTo>
                  <a:lnTo>
                    <a:pt x="182367" y="86075"/>
                  </a:lnTo>
                  <a:lnTo>
                    <a:pt x="220584" y="60903"/>
                  </a:lnTo>
                  <a:lnTo>
                    <a:pt x="261389" y="39700"/>
                  </a:lnTo>
                  <a:lnTo>
                    <a:pt x="304507" y="22738"/>
                  </a:lnTo>
                  <a:lnTo>
                    <a:pt x="349665" y="10286"/>
                  </a:lnTo>
                  <a:lnTo>
                    <a:pt x="396590" y="2616"/>
                  </a:lnTo>
                  <a:lnTo>
                    <a:pt x="445008" y="0"/>
                  </a:lnTo>
                  <a:lnTo>
                    <a:pt x="493425" y="2616"/>
                  </a:lnTo>
                  <a:lnTo>
                    <a:pt x="540350" y="10286"/>
                  </a:lnTo>
                  <a:lnTo>
                    <a:pt x="585508" y="22738"/>
                  </a:lnTo>
                  <a:lnTo>
                    <a:pt x="628626" y="39700"/>
                  </a:lnTo>
                  <a:lnTo>
                    <a:pt x="669431" y="60903"/>
                  </a:lnTo>
                  <a:lnTo>
                    <a:pt x="707648" y="86075"/>
                  </a:lnTo>
                  <a:lnTo>
                    <a:pt x="743003" y="114945"/>
                  </a:lnTo>
                  <a:lnTo>
                    <a:pt x="775225" y="147243"/>
                  </a:lnTo>
                  <a:lnTo>
                    <a:pt x="804038" y="182697"/>
                  </a:lnTo>
                  <a:lnTo>
                    <a:pt x="829168" y="221036"/>
                  </a:lnTo>
                  <a:lnTo>
                    <a:pt x="850344" y="261990"/>
                  </a:lnTo>
                  <a:lnTo>
                    <a:pt x="867290" y="305287"/>
                  </a:lnTo>
                  <a:lnTo>
                    <a:pt x="879733" y="350657"/>
                  </a:lnTo>
                  <a:lnTo>
                    <a:pt x="887399" y="397829"/>
                  </a:lnTo>
                  <a:lnTo>
                    <a:pt x="890016" y="446532"/>
                  </a:lnTo>
                  <a:lnTo>
                    <a:pt x="887399" y="494949"/>
                  </a:lnTo>
                  <a:lnTo>
                    <a:pt x="879733" y="541874"/>
                  </a:lnTo>
                  <a:lnTo>
                    <a:pt x="867290" y="587032"/>
                  </a:lnTo>
                  <a:lnTo>
                    <a:pt x="850344" y="630150"/>
                  </a:lnTo>
                  <a:lnTo>
                    <a:pt x="829168" y="670955"/>
                  </a:lnTo>
                  <a:lnTo>
                    <a:pt x="804038" y="709172"/>
                  </a:lnTo>
                  <a:lnTo>
                    <a:pt x="775225" y="744527"/>
                  </a:lnTo>
                  <a:lnTo>
                    <a:pt x="743003" y="776749"/>
                  </a:lnTo>
                  <a:lnTo>
                    <a:pt x="707648" y="805562"/>
                  </a:lnTo>
                  <a:lnTo>
                    <a:pt x="669431" y="830692"/>
                  </a:lnTo>
                  <a:lnTo>
                    <a:pt x="628626" y="851868"/>
                  </a:lnTo>
                  <a:lnTo>
                    <a:pt x="585508" y="868814"/>
                  </a:lnTo>
                  <a:lnTo>
                    <a:pt x="540350" y="881257"/>
                  </a:lnTo>
                  <a:lnTo>
                    <a:pt x="493425" y="888923"/>
                  </a:lnTo>
                  <a:lnTo>
                    <a:pt x="445008" y="891540"/>
                  </a:lnTo>
                  <a:lnTo>
                    <a:pt x="396590" y="888923"/>
                  </a:lnTo>
                  <a:lnTo>
                    <a:pt x="349665" y="881257"/>
                  </a:lnTo>
                  <a:lnTo>
                    <a:pt x="304507" y="868814"/>
                  </a:lnTo>
                  <a:lnTo>
                    <a:pt x="261389" y="851868"/>
                  </a:lnTo>
                  <a:lnTo>
                    <a:pt x="220584" y="830692"/>
                  </a:lnTo>
                  <a:lnTo>
                    <a:pt x="182367" y="805562"/>
                  </a:lnTo>
                  <a:lnTo>
                    <a:pt x="147012" y="776749"/>
                  </a:lnTo>
                  <a:lnTo>
                    <a:pt x="114790" y="744527"/>
                  </a:lnTo>
                  <a:lnTo>
                    <a:pt x="85977" y="709172"/>
                  </a:lnTo>
                  <a:lnTo>
                    <a:pt x="60847" y="670955"/>
                  </a:lnTo>
                  <a:lnTo>
                    <a:pt x="39671" y="630150"/>
                  </a:lnTo>
                  <a:lnTo>
                    <a:pt x="22725" y="587032"/>
                  </a:lnTo>
                  <a:lnTo>
                    <a:pt x="10282" y="541874"/>
                  </a:lnTo>
                  <a:lnTo>
                    <a:pt x="2616" y="494949"/>
                  </a:lnTo>
                  <a:lnTo>
                    <a:pt x="0" y="446532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670048" y="3569220"/>
              <a:ext cx="4779645" cy="321945"/>
            </a:xfrm>
            <a:custGeom>
              <a:avLst/>
              <a:gdLst/>
              <a:ahLst/>
              <a:cxnLst/>
              <a:rect l="l" t="t" r="r" b="b"/>
              <a:pathLst>
                <a:path w="4779645" h="321945">
                  <a:moveTo>
                    <a:pt x="1944624" y="0"/>
                  </a:moveTo>
                  <a:lnTo>
                    <a:pt x="22860" y="0"/>
                  </a:lnTo>
                  <a:lnTo>
                    <a:pt x="22860" y="259080"/>
                  </a:lnTo>
                  <a:lnTo>
                    <a:pt x="0" y="259080"/>
                  </a:lnTo>
                  <a:lnTo>
                    <a:pt x="30467" y="321564"/>
                  </a:lnTo>
                  <a:lnTo>
                    <a:pt x="57010" y="269748"/>
                  </a:lnTo>
                  <a:lnTo>
                    <a:pt x="62471" y="259080"/>
                  </a:lnTo>
                  <a:lnTo>
                    <a:pt x="39624" y="259080"/>
                  </a:lnTo>
                  <a:lnTo>
                    <a:pt x="39624" y="16764"/>
                  </a:lnTo>
                  <a:lnTo>
                    <a:pt x="1944624" y="16764"/>
                  </a:lnTo>
                  <a:lnTo>
                    <a:pt x="1944624" y="9144"/>
                  </a:lnTo>
                  <a:lnTo>
                    <a:pt x="1944624" y="0"/>
                  </a:lnTo>
                  <a:close/>
                </a:path>
                <a:path w="4779645" h="321945">
                  <a:moveTo>
                    <a:pt x="4779251" y="259080"/>
                  </a:moveTo>
                  <a:lnTo>
                    <a:pt x="4756391" y="259080"/>
                  </a:lnTo>
                  <a:lnTo>
                    <a:pt x="4756391" y="16764"/>
                  </a:lnTo>
                  <a:lnTo>
                    <a:pt x="4756391" y="9144"/>
                  </a:lnTo>
                  <a:lnTo>
                    <a:pt x="4756391" y="0"/>
                  </a:lnTo>
                  <a:lnTo>
                    <a:pt x="2834627" y="0"/>
                  </a:lnTo>
                  <a:lnTo>
                    <a:pt x="2834627" y="16764"/>
                  </a:lnTo>
                  <a:lnTo>
                    <a:pt x="4739627" y="16764"/>
                  </a:lnTo>
                  <a:lnTo>
                    <a:pt x="4739627" y="259080"/>
                  </a:lnTo>
                  <a:lnTo>
                    <a:pt x="4716767" y="259080"/>
                  </a:lnTo>
                  <a:lnTo>
                    <a:pt x="4747247" y="321564"/>
                  </a:lnTo>
                  <a:lnTo>
                    <a:pt x="4774577" y="268224"/>
                  </a:lnTo>
                  <a:lnTo>
                    <a:pt x="4779251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410972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Empirical</a:t>
            </a:r>
            <a:r>
              <a:rPr dirty="0" spc="-30"/>
              <a:t> </a:t>
            </a:r>
            <a:r>
              <a:rPr dirty="0" spc="-15"/>
              <a:t>Results</a:t>
            </a:r>
            <a:r>
              <a:rPr dirty="0" spc="-4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784796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Extrapolation </a:t>
            </a:r>
            <a:r>
              <a:rPr dirty="0" sz="1650" b="1">
                <a:latin typeface="Calibri"/>
                <a:cs typeface="Calibri"/>
              </a:rPr>
              <a:t>– financial impacts </a:t>
            </a:r>
            <a:r>
              <a:rPr dirty="0" sz="1650" spc="-5" b="1">
                <a:latin typeface="Calibri"/>
                <a:cs typeface="Calibri"/>
              </a:rPr>
              <a:t>posed </a:t>
            </a:r>
            <a:r>
              <a:rPr dirty="0" sz="1650" spc="-10" b="1">
                <a:latin typeface="Calibri"/>
                <a:cs typeface="Calibri"/>
              </a:rPr>
              <a:t>physical </a:t>
            </a:r>
            <a:r>
              <a:rPr dirty="0" sz="1650" b="1">
                <a:latin typeface="Calibri"/>
                <a:cs typeface="Calibri"/>
              </a:rPr>
              <a:t>&amp; </a:t>
            </a:r>
            <a:r>
              <a:rPr dirty="0" sz="1650" spc="-5" b="1">
                <a:latin typeface="Calibri"/>
                <a:cs typeface="Calibri"/>
              </a:rPr>
              <a:t>transition </a:t>
            </a:r>
            <a:r>
              <a:rPr dirty="0" sz="1650" spc="-10" b="1">
                <a:latin typeface="Calibri"/>
                <a:cs typeface="Calibri"/>
              </a:rPr>
              <a:t>climate </a:t>
            </a:r>
            <a:r>
              <a:rPr dirty="0" sz="1650" spc="-5" b="1">
                <a:latin typeface="Calibri"/>
                <a:cs typeface="Calibri"/>
              </a:rPr>
              <a:t>risks on </a:t>
            </a:r>
            <a:r>
              <a:rPr dirty="0" sz="1650" spc="-15" b="1">
                <a:latin typeface="Calibri"/>
                <a:cs typeface="Calibri"/>
              </a:rPr>
              <a:t>Malaysia’s </a:t>
            </a:r>
            <a:r>
              <a:rPr dirty="0" sz="1650" spc="-360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banking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spc="-15" b="1">
                <a:latin typeface="Calibri"/>
                <a:cs typeface="Calibri"/>
              </a:rPr>
              <a:t>system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680210" cy="611505"/>
            <a:chOff x="8142564" y="1534667"/>
            <a:chExt cx="1680210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12580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328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2328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328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31697" y="4560569"/>
          <a:ext cx="4114165" cy="1290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/>
                <a:gridCol w="1025525"/>
                <a:gridCol w="1024255"/>
                <a:gridCol w="1024255"/>
              </a:tblGrid>
              <a:tr h="205740">
                <a:tc gridSpan="4">
                  <a:txBody>
                    <a:bodyPr/>
                    <a:lstStyle/>
                    <a:p>
                      <a:pPr marL="1193165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2: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Export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Shock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algn="ctr" marR="58419">
                        <a:lnSpc>
                          <a:spcPts val="152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-2%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+3%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marR="56515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Multiplier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+0.7%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-4.0%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ctr" marR="9652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-1.4%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-12%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628">
                <a:tc gridSpan="4">
                  <a:txBody>
                    <a:bodyPr/>
                    <a:lstStyle/>
                    <a:p>
                      <a:pPr marL="55880">
                        <a:lnSpc>
                          <a:spcPts val="1010"/>
                        </a:lnSpc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UR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55880" marR="46990">
                        <a:lnSpc>
                          <a:spcPts val="1120"/>
                        </a:lnSpc>
                        <a:spcBef>
                          <a:spcPts val="35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7,17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lagged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9.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48478" y="4560569"/>
          <a:ext cx="4114165" cy="1297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/>
                <a:gridCol w="1025525"/>
                <a:gridCol w="1024255"/>
                <a:gridCol w="1024255"/>
              </a:tblGrid>
              <a:tr h="205740">
                <a:tc gridSpan="4">
                  <a:txBody>
                    <a:bodyPr/>
                    <a:lstStyle/>
                    <a:p>
                      <a:pPr marL="1193165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2: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Export</a:t>
                      </a:r>
                      <a:r>
                        <a:rPr dirty="0" sz="13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Shock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algn="ctr" marR="58419">
                        <a:lnSpc>
                          <a:spcPts val="152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-2%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+3%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marR="56515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Multiplier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-12.7%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+45.0%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marR="9652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+25.4%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 b="1">
                          <a:latin typeface="Calibri"/>
                          <a:cs typeface="Calibri"/>
                        </a:rPr>
                        <a:t>+135%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8056">
                <a:tc gridSpan="4">
                  <a:txBody>
                    <a:bodyPr/>
                    <a:lstStyle/>
                    <a:p>
                      <a:pPr marL="55880">
                        <a:lnSpc>
                          <a:spcPts val="1000"/>
                        </a:lnSpc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11,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55880" marR="50165">
                        <a:lnSpc>
                          <a:spcPts val="1120"/>
                        </a:lnSpc>
                        <a:spcBef>
                          <a:spcPts val="35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7,17,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Table11,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Models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16,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36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37031" y="3887723"/>
            <a:ext cx="4098290" cy="594360"/>
          </a:xfrm>
          <a:custGeom>
            <a:avLst/>
            <a:gdLst/>
            <a:ahLst/>
            <a:cxnLst/>
            <a:rect l="l" t="t" r="r" b="b"/>
            <a:pathLst>
              <a:path w="4098290" h="594360">
                <a:moveTo>
                  <a:pt x="0" y="297179"/>
                </a:moveTo>
                <a:lnTo>
                  <a:pt x="0" y="0"/>
                </a:lnTo>
                <a:lnTo>
                  <a:pt x="4098035" y="0"/>
                </a:lnTo>
                <a:lnTo>
                  <a:pt x="4098035" y="297179"/>
                </a:lnTo>
                <a:lnTo>
                  <a:pt x="2049779" y="594359"/>
                </a:lnTo>
                <a:lnTo>
                  <a:pt x="0" y="297179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91286" y="3897856"/>
            <a:ext cx="29870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14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Banks’</a:t>
            </a:r>
            <a:r>
              <a:rPr dirty="0" u="sng" sz="14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Loans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Advances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3811" y="3887723"/>
            <a:ext cx="4098290" cy="593090"/>
          </a:xfrm>
          <a:custGeom>
            <a:avLst/>
            <a:gdLst/>
            <a:ahLst/>
            <a:cxnLst/>
            <a:rect l="l" t="t" r="r" b="b"/>
            <a:pathLst>
              <a:path w="4098290" h="593089">
                <a:moveTo>
                  <a:pt x="0" y="297179"/>
                </a:moveTo>
                <a:lnTo>
                  <a:pt x="0" y="0"/>
                </a:lnTo>
                <a:lnTo>
                  <a:pt x="4098035" y="0"/>
                </a:lnTo>
                <a:lnTo>
                  <a:pt x="4098035" y="297179"/>
                </a:lnTo>
                <a:lnTo>
                  <a:pt x="2049780" y="592835"/>
                </a:lnTo>
                <a:lnTo>
                  <a:pt x="0" y="297179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17904" y="3896379"/>
            <a:ext cx="376999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14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Banks’</a:t>
            </a:r>
            <a:r>
              <a:rPr dirty="0" u="sng" sz="14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Expected</a:t>
            </a:r>
            <a:r>
              <a:rPr dirty="0" u="sng" sz="14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Credit</a:t>
            </a:r>
            <a:r>
              <a:rPr dirty="0" u="sng" sz="145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Loss</a:t>
            </a:r>
            <a:r>
              <a:rPr dirty="0" u="sng" sz="1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Exposure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4807" y="3138677"/>
            <a:ext cx="4779645" cy="901065"/>
            <a:chOff x="2654807" y="3138677"/>
            <a:chExt cx="4779645" cy="90106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7655" y="3179064"/>
              <a:ext cx="1524" cy="1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8112" y="3685031"/>
              <a:ext cx="12191" cy="411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1435" y="3756659"/>
              <a:ext cx="1524" cy="1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9432" y="3145027"/>
              <a:ext cx="890016" cy="8890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99432" y="3144011"/>
              <a:ext cx="890269" cy="890269"/>
            </a:xfrm>
            <a:custGeom>
              <a:avLst/>
              <a:gdLst/>
              <a:ahLst/>
              <a:cxnLst/>
              <a:rect l="l" t="t" r="r" b="b"/>
              <a:pathLst>
                <a:path w="890270" h="890270">
                  <a:moveTo>
                    <a:pt x="0" y="445008"/>
                  </a:moveTo>
                  <a:lnTo>
                    <a:pt x="2616" y="396590"/>
                  </a:lnTo>
                  <a:lnTo>
                    <a:pt x="10282" y="349665"/>
                  </a:lnTo>
                  <a:lnTo>
                    <a:pt x="22725" y="304507"/>
                  </a:lnTo>
                  <a:lnTo>
                    <a:pt x="39671" y="261389"/>
                  </a:lnTo>
                  <a:lnTo>
                    <a:pt x="60847" y="220584"/>
                  </a:lnTo>
                  <a:lnTo>
                    <a:pt x="85977" y="182367"/>
                  </a:lnTo>
                  <a:lnTo>
                    <a:pt x="114790" y="147012"/>
                  </a:lnTo>
                  <a:lnTo>
                    <a:pt x="147012" y="114790"/>
                  </a:lnTo>
                  <a:lnTo>
                    <a:pt x="182367" y="85977"/>
                  </a:lnTo>
                  <a:lnTo>
                    <a:pt x="220584" y="60847"/>
                  </a:lnTo>
                  <a:lnTo>
                    <a:pt x="261389" y="39671"/>
                  </a:lnTo>
                  <a:lnTo>
                    <a:pt x="304507" y="22725"/>
                  </a:lnTo>
                  <a:lnTo>
                    <a:pt x="349665" y="10282"/>
                  </a:lnTo>
                  <a:lnTo>
                    <a:pt x="396590" y="2616"/>
                  </a:lnTo>
                  <a:lnTo>
                    <a:pt x="445008" y="0"/>
                  </a:lnTo>
                  <a:lnTo>
                    <a:pt x="493691" y="2616"/>
                  </a:lnTo>
                  <a:lnTo>
                    <a:pt x="540808" y="10282"/>
                  </a:lnTo>
                  <a:lnTo>
                    <a:pt x="586093" y="22725"/>
                  </a:lnTo>
                  <a:lnTo>
                    <a:pt x="629282" y="39671"/>
                  </a:lnTo>
                  <a:lnTo>
                    <a:pt x="670108" y="60847"/>
                  </a:lnTo>
                  <a:lnTo>
                    <a:pt x="708306" y="85977"/>
                  </a:lnTo>
                  <a:lnTo>
                    <a:pt x="743610" y="114790"/>
                  </a:lnTo>
                  <a:lnTo>
                    <a:pt x="775756" y="147012"/>
                  </a:lnTo>
                  <a:lnTo>
                    <a:pt x="804476" y="182367"/>
                  </a:lnTo>
                  <a:lnTo>
                    <a:pt x="829507" y="220584"/>
                  </a:lnTo>
                  <a:lnTo>
                    <a:pt x="850582" y="261389"/>
                  </a:lnTo>
                  <a:lnTo>
                    <a:pt x="867436" y="304507"/>
                  </a:lnTo>
                  <a:lnTo>
                    <a:pt x="879803" y="349665"/>
                  </a:lnTo>
                  <a:lnTo>
                    <a:pt x="887418" y="396590"/>
                  </a:lnTo>
                  <a:lnTo>
                    <a:pt x="890016" y="445008"/>
                  </a:lnTo>
                  <a:lnTo>
                    <a:pt x="887418" y="493425"/>
                  </a:lnTo>
                  <a:lnTo>
                    <a:pt x="879803" y="540350"/>
                  </a:lnTo>
                  <a:lnTo>
                    <a:pt x="867436" y="585508"/>
                  </a:lnTo>
                  <a:lnTo>
                    <a:pt x="850582" y="628626"/>
                  </a:lnTo>
                  <a:lnTo>
                    <a:pt x="829507" y="669431"/>
                  </a:lnTo>
                  <a:lnTo>
                    <a:pt x="804476" y="707648"/>
                  </a:lnTo>
                  <a:lnTo>
                    <a:pt x="775756" y="743003"/>
                  </a:lnTo>
                  <a:lnTo>
                    <a:pt x="743610" y="775225"/>
                  </a:lnTo>
                  <a:lnTo>
                    <a:pt x="708306" y="804038"/>
                  </a:lnTo>
                  <a:lnTo>
                    <a:pt x="670108" y="829168"/>
                  </a:lnTo>
                  <a:lnTo>
                    <a:pt x="629282" y="850344"/>
                  </a:lnTo>
                  <a:lnTo>
                    <a:pt x="586093" y="867290"/>
                  </a:lnTo>
                  <a:lnTo>
                    <a:pt x="540808" y="879733"/>
                  </a:lnTo>
                  <a:lnTo>
                    <a:pt x="493691" y="887399"/>
                  </a:lnTo>
                  <a:lnTo>
                    <a:pt x="445008" y="890016"/>
                  </a:lnTo>
                  <a:lnTo>
                    <a:pt x="396590" y="887399"/>
                  </a:lnTo>
                  <a:lnTo>
                    <a:pt x="349665" y="879733"/>
                  </a:lnTo>
                  <a:lnTo>
                    <a:pt x="304507" y="867290"/>
                  </a:lnTo>
                  <a:lnTo>
                    <a:pt x="261389" y="850344"/>
                  </a:lnTo>
                  <a:lnTo>
                    <a:pt x="220584" y="829168"/>
                  </a:lnTo>
                  <a:lnTo>
                    <a:pt x="182367" y="804038"/>
                  </a:lnTo>
                  <a:lnTo>
                    <a:pt x="147012" y="775225"/>
                  </a:lnTo>
                  <a:lnTo>
                    <a:pt x="114790" y="743003"/>
                  </a:lnTo>
                  <a:lnTo>
                    <a:pt x="85977" y="707648"/>
                  </a:lnTo>
                  <a:lnTo>
                    <a:pt x="60847" y="669431"/>
                  </a:lnTo>
                  <a:lnTo>
                    <a:pt x="39671" y="628626"/>
                  </a:lnTo>
                  <a:lnTo>
                    <a:pt x="22725" y="585508"/>
                  </a:lnTo>
                  <a:lnTo>
                    <a:pt x="10282" y="540350"/>
                  </a:lnTo>
                  <a:lnTo>
                    <a:pt x="2616" y="493425"/>
                  </a:lnTo>
                  <a:lnTo>
                    <a:pt x="0" y="44500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654795" y="3581399"/>
              <a:ext cx="4779645" cy="306705"/>
            </a:xfrm>
            <a:custGeom>
              <a:avLst/>
              <a:gdLst/>
              <a:ahLst/>
              <a:cxnLst/>
              <a:rect l="l" t="t" r="r" b="b"/>
              <a:pathLst>
                <a:path w="4779645" h="306704">
                  <a:moveTo>
                    <a:pt x="1944636" y="0"/>
                  </a:moveTo>
                  <a:lnTo>
                    <a:pt x="22872" y="0"/>
                  </a:lnTo>
                  <a:lnTo>
                    <a:pt x="22872" y="243852"/>
                  </a:lnTo>
                  <a:lnTo>
                    <a:pt x="0" y="243852"/>
                  </a:lnTo>
                  <a:lnTo>
                    <a:pt x="32004" y="306336"/>
                  </a:lnTo>
                  <a:lnTo>
                    <a:pt x="57289" y="254508"/>
                  </a:lnTo>
                  <a:lnTo>
                    <a:pt x="62484" y="243852"/>
                  </a:lnTo>
                  <a:lnTo>
                    <a:pt x="39624" y="243852"/>
                  </a:lnTo>
                  <a:lnTo>
                    <a:pt x="39624" y="15252"/>
                  </a:lnTo>
                  <a:lnTo>
                    <a:pt x="1944636" y="15252"/>
                  </a:lnTo>
                  <a:lnTo>
                    <a:pt x="1944636" y="7632"/>
                  </a:lnTo>
                  <a:lnTo>
                    <a:pt x="1944636" y="0"/>
                  </a:lnTo>
                  <a:close/>
                </a:path>
                <a:path w="4779645" h="306704">
                  <a:moveTo>
                    <a:pt x="4779276" y="242328"/>
                  </a:moveTo>
                  <a:lnTo>
                    <a:pt x="4756416" y="242328"/>
                  </a:lnTo>
                  <a:lnTo>
                    <a:pt x="4756416" y="15252"/>
                  </a:lnTo>
                  <a:lnTo>
                    <a:pt x="4756416" y="7632"/>
                  </a:lnTo>
                  <a:lnTo>
                    <a:pt x="4756416" y="0"/>
                  </a:lnTo>
                  <a:lnTo>
                    <a:pt x="2834652" y="0"/>
                  </a:lnTo>
                  <a:lnTo>
                    <a:pt x="2834652" y="15252"/>
                  </a:lnTo>
                  <a:lnTo>
                    <a:pt x="4739652" y="15252"/>
                  </a:lnTo>
                  <a:lnTo>
                    <a:pt x="4739652" y="242328"/>
                  </a:lnTo>
                  <a:lnTo>
                    <a:pt x="4716792" y="242328"/>
                  </a:lnTo>
                  <a:lnTo>
                    <a:pt x="4748796" y="306336"/>
                  </a:lnTo>
                  <a:lnTo>
                    <a:pt x="4774196" y="252984"/>
                  </a:lnTo>
                  <a:lnTo>
                    <a:pt x="4779276" y="242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410972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Empirical</a:t>
            </a:r>
            <a:r>
              <a:rPr dirty="0" spc="-30"/>
              <a:t> </a:t>
            </a:r>
            <a:r>
              <a:rPr dirty="0" spc="-15"/>
              <a:t>Results</a:t>
            </a:r>
            <a:r>
              <a:rPr dirty="0" spc="-4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784796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 b="1">
                <a:latin typeface="Calibri"/>
                <a:cs typeface="Calibri"/>
              </a:rPr>
              <a:t>Extrapolation </a:t>
            </a:r>
            <a:r>
              <a:rPr dirty="0" sz="1650" b="1">
                <a:latin typeface="Calibri"/>
                <a:cs typeface="Calibri"/>
              </a:rPr>
              <a:t>– financial impacts </a:t>
            </a:r>
            <a:r>
              <a:rPr dirty="0" sz="1650" spc="-5" b="1">
                <a:latin typeface="Calibri"/>
                <a:cs typeface="Calibri"/>
              </a:rPr>
              <a:t>posed </a:t>
            </a:r>
            <a:r>
              <a:rPr dirty="0" sz="1650" spc="-10" b="1">
                <a:latin typeface="Calibri"/>
                <a:cs typeface="Calibri"/>
              </a:rPr>
              <a:t>physical </a:t>
            </a:r>
            <a:r>
              <a:rPr dirty="0" sz="1650" b="1">
                <a:latin typeface="Calibri"/>
                <a:cs typeface="Calibri"/>
              </a:rPr>
              <a:t>&amp; </a:t>
            </a:r>
            <a:r>
              <a:rPr dirty="0" sz="1650" spc="-5" b="1">
                <a:latin typeface="Calibri"/>
                <a:cs typeface="Calibri"/>
              </a:rPr>
              <a:t>transition </a:t>
            </a:r>
            <a:r>
              <a:rPr dirty="0" sz="1650" spc="-10" b="1">
                <a:latin typeface="Calibri"/>
                <a:cs typeface="Calibri"/>
              </a:rPr>
              <a:t>climate </a:t>
            </a:r>
            <a:r>
              <a:rPr dirty="0" sz="1650" spc="-5" b="1">
                <a:latin typeface="Calibri"/>
                <a:cs typeface="Calibri"/>
              </a:rPr>
              <a:t>risks on </a:t>
            </a:r>
            <a:r>
              <a:rPr dirty="0" sz="1650" spc="-15" b="1">
                <a:latin typeface="Calibri"/>
                <a:cs typeface="Calibri"/>
              </a:rPr>
              <a:t>Malaysia’s </a:t>
            </a:r>
            <a:r>
              <a:rPr dirty="0" sz="1650" spc="-360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banking</a:t>
            </a:r>
            <a:r>
              <a:rPr dirty="0" sz="1650" spc="-25" b="1">
                <a:latin typeface="Calibri"/>
                <a:cs typeface="Calibri"/>
              </a:rPr>
              <a:t> </a:t>
            </a:r>
            <a:r>
              <a:rPr dirty="0" sz="1650" spc="-15" b="1">
                <a:latin typeface="Calibri"/>
                <a:cs typeface="Calibri"/>
              </a:rPr>
              <a:t>system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2564" y="1534667"/>
            <a:ext cx="1680210" cy="611505"/>
            <a:chOff x="8142564" y="1534667"/>
            <a:chExt cx="1680210" cy="6115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12580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5240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5240" y="440436"/>
                  </a:lnTo>
                  <a:lnTo>
                    <a:pt x="15240" y="502920"/>
                  </a:lnTo>
                  <a:close/>
                </a:path>
                <a:path w="609600" h="611505">
                  <a:moveTo>
                    <a:pt x="15240" y="509016"/>
                  </a:moveTo>
                  <a:lnTo>
                    <a:pt x="0" y="509016"/>
                  </a:lnTo>
                  <a:lnTo>
                    <a:pt x="0" y="504444"/>
                  </a:lnTo>
                  <a:lnTo>
                    <a:pt x="15240" y="502920"/>
                  </a:lnTo>
                  <a:lnTo>
                    <a:pt x="15240" y="509016"/>
                  </a:lnTo>
                  <a:close/>
                </a:path>
                <a:path w="609600" h="611505">
                  <a:moveTo>
                    <a:pt x="15240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5240" y="330708"/>
                  </a:lnTo>
                  <a:lnTo>
                    <a:pt x="15240" y="393192"/>
                  </a:lnTo>
                  <a:close/>
                </a:path>
                <a:path w="609600" h="611505">
                  <a:moveTo>
                    <a:pt x="15240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5240" y="220979"/>
                  </a:lnTo>
                  <a:lnTo>
                    <a:pt x="15240" y="283463"/>
                  </a:lnTo>
                  <a:close/>
                </a:path>
                <a:path w="609600" h="611505">
                  <a:moveTo>
                    <a:pt x="15240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5240" y="111252"/>
                  </a:lnTo>
                  <a:lnTo>
                    <a:pt x="15240" y="173735"/>
                  </a:lnTo>
                  <a:close/>
                </a:path>
                <a:path w="609600" h="611505">
                  <a:moveTo>
                    <a:pt x="24384" y="68580"/>
                  </a:moveTo>
                  <a:lnTo>
                    <a:pt x="10668" y="60959"/>
                  </a:lnTo>
                  <a:lnTo>
                    <a:pt x="12192" y="56387"/>
                  </a:lnTo>
                  <a:lnTo>
                    <a:pt x="18288" y="47243"/>
                  </a:lnTo>
                  <a:lnTo>
                    <a:pt x="30480" y="32004"/>
                  </a:lnTo>
                  <a:lnTo>
                    <a:pt x="38100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64008" y="27432"/>
                  </a:lnTo>
                  <a:lnTo>
                    <a:pt x="54864" y="32004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48768" y="36576"/>
                  </a:lnTo>
                  <a:lnTo>
                    <a:pt x="42672" y="42671"/>
                  </a:lnTo>
                  <a:lnTo>
                    <a:pt x="37795" y="48767"/>
                  </a:lnTo>
                  <a:lnTo>
                    <a:pt x="36576" y="48767"/>
                  </a:lnTo>
                  <a:lnTo>
                    <a:pt x="30480" y="56387"/>
                  </a:lnTo>
                  <a:lnTo>
                    <a:pt x="32004" y="56387"/>
                  </a:lnTo>
                  <a:lnTo>
                    <a:pt x="25908" y="64007"/>
                  </a:lnTo>
                  <a:lnTo>
                    <a:pt x="27432" y="64007"/>
                  </a:lnTo>
                  <a:lnTo>
                    <a:pt x="24384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48768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576" y="50291"/>
                  </a:moveTo>
                  <a:lnTo>
                    <a:pt x="36576" y="48767"/>
                  </a:lnTo>
                  <a:lnTo>
                    <a:pt x="37795" y="48767"/>
                  </a:lnTo>
                  <a:lnTo>
                    <a:pt x="36576" y="50291"/>
                  </a:lnTo>
                  <a:close/>
                </a:path>
                <a:path w="609600" h="611505">
                  <a:moveTo>
                    <a:pt x="167640" y="16763"/>
                  </a:moveTo>
                  <a:lnTo>
                    <a:pt x="105156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7640" y="0"/>
                  </a:lnTo>
                  <a:lnTo>
                    <a:pt x="167640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4883" y="16763"/>
                  </a:lnTo>
                  <a:lnTo>
                    <a:pt x="214883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0832" y="38100"/>
                  </a:moveTo>
                  <a:lnTo>
                    <a:pt x="553212" y="32004"/>
                  </a:lnTo>
                  <a:lnTo>
                    <a:pt x="545592" y="27432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7116" y="10667"/>
                  </a:lnTo>
                  <a:lnTo>
                    <a:pt x="562356" y="18287"/>
                  </a:lnTo>
                  <a:lnTo>
                    <a:pt x="569976" y="24383"/>
                  </a:lnTo>
                  <a:lnTo>
                    <a:pt x="582168" y="36576"/>
                  </a:lnTo>
                  <a:lnTo>
                    <a:pt x="560832" y="36576"/>
                  </a:lnTo>
                  <a:lnTo>
                    <a:pt x="560832" y="38100"/>
                  </a:lnTo>
                  <a:close/>
                </a:path>
                <a:path w="609600" h="611505">
                  <a:moveTo>
                    <a:pt x="573024" y="50291"/>
                  </a:moveTo>
                  <a:lnTo>
                    <a:pt x="566928" y="42671"/>
                  </a:lnTo>
                  <a:lnTo>
                    <a:pt x="560832" y="36576"/>
                  </a:lnTo>
                  <a:lnTo>
                    <a:pt x="582168" y="36576"/>
                  </a:lnTo>
                  <a:lnTo>
                    <a:pt x="585216" y="39624"/>
                  </a:lnTo>
                  <a:lnTo>
                    <a:pt x="591312" y="47243"/>
                  </a:lnTo>
                  <a:lnTo>
                    <a:pt x="592074" y="48767"/>
                  </a:lnTo>
                  <a:lnTo>
                    <a:pt x="573024" y="48767"/>
                  </a:lnTo>
                  <a:lnTo>
                    <a:pt x="573024" y="50291"/>
                  </a:lnTo>
                  <a:close/>
                </a:path>
                <a:path w="609600" h="611505">
                  <a:moveTo>
                    <a:pt x="582168" y="64007"/>
                  </a:moveTo>
                  <a:lnTo>
                    <a:pt x="577596" y="56387"/>
                  </a:lnTo>
                  <a:lnTo>
                    <a:pt x="579120" y="56387"/>
                  </a:lnTo>
                  <a:lnTo>
                    <a:pt x="573024" y="48767"/>
                  </a:lnTo>
                  <a:lnTo>
                    <a:pt x="592074" y="48767"/>
                  </a:lnTo>
                  <a:lnTo>
                    <a:pt x="595884" y="56387"/>
                  </a:lnTo>
                  <a:lnTo>
                    <a:pt x="582168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92328" y="562356"/>
                  </a:moveTo>
                  <a:lnTo>
                    <a:pt x="573024" y="562356"/>
                  </a:lnTo>
                  <a:lnTo>
                    <a:pt x="579120" y="554736"/>
                  </a:lnTo>
                  <a:lnTo>
                    <a:pt x="577596" y="554736"/>
                  </a:lnTo>
                  <a:lnTo>
                    <a:pt x="583692" y="547116"/>
                  </a:lnTo>
                  <a:lnTo>
                    <a:pt x="582168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2328" y="562356"/>
                  </a:lnTo>
                  <a:close/>
                </a:path>
                <a:path w="609600" h="611505">
                  <a:moveTo>
                    <a:pt x="582168" y="574548"/>
                  </a:moveTo>
                  <a:lnTo>
                    <a:pt x="560832" y="574548"/>
                  </a:lnTo>
                  <a:lnTo>
                    <a:pt x="566928" y="568452"/>
                  </a:lnTo>
                  <a:lnTo>
                    <a:pt x="573024" y="560832"/>
                  </a:lnTo>
                  <a:lnTo>
                    <a:pt x="573024" y="562356"/>
                  </a:lnTo>
                  <a:lnTo>
                    <a:pt x="592328" y="562356"/>
                  </a:lnTo>
                  <a:lnTo>
                    <a:pt x="591312" y="563880"/>
                  </a:lnTo>
                  <a:lnTo>
                    <a:pt x="585216" y="571500"/>
                  </a:lnTo>
                  <a:lnTo>
                    <a:pt x="582168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7116" y="582168"/>
                  </a:lnTo>
                  <a:lnTo>
                    <a:pt x="553212" y="579120"/>
                  </a:lnTo>
                  <a:lnTo>
                    <a:pt x="560832" y="573024"/>
                  </a:lnTo>
                  <a:lnTo>
                    <a:pt x="560832" y="574548"/>
                  </a:lnTo>
                  <a:lnTo>
                    <a:pt x="582168" y="574548"/>
                  </a:lnTo>
                  <a:lnTo>
                    <a:pt x="569976" y="586740"/>
                  </a:lnTo>
                  <a:lnTo>
                    <a:pt x="562356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3484" y="611124"/>
                  </a:lnTo>
                  <a:lnTo>
                    <a:pt x="443484" y="594360"/>
                  </a:lnTo>
                  <a:lnTo>
                    <a:pt x="505968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6239" y="611124"/>
                  </a:moveTo>
                  <a:lnTo>
                    <a:pt x="333756" y="611124"/>
                  </a:lnTo>
                  <a:lnTo>
                    <a:pt x="333756" y="594360"/>
                  </a:lnTo>
                  <a:lnTo>
                    <a:pt x="396239" y="594360"/>
                  </a:lnTo>
                  <a:lnTo>
                    <a:pt x="396239" y="611124"/>
                  </a:lnTo>
                  <a:close/>
                </a:path>
                <a:path w="609600" h="611505">
                  <a:moveTo>
                    <a:pt x="286512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6512" y="594360"/>
                  </a:lnTo>
                  <a:lnTo>
                    <a:pt x="286512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4008" y="601980"/>
                  </a:moveTo>
                  <a:lnTo>
                    <a:pt x="56388" y="597408"/>
                  </a:lnTo>
                  <a:lnTo>
                    <a:pt x="47244" y="592836"/>
                  </a:lnTo>
                  <a:lnTo>
                    <a:pt x="38100" y="586740"/>
                  </a:lnTo>
                  <a:lnTo>
                    <a:pt x="30480" y="579120"/>
                  </a:lnTo>
                  <a:lnTo>
                    <a:pt x="18288" y="563880"/>
                  </a:lnTo>
                  <a:lnTo>
                    <a:pt x="15240" y="557784"/>
                  </a:lnTo>
                  <a:lnTo>
                    <a:pt x="27432" y="550164"/>
                  </a:lnTo>
                  <a:lnTo>
                    <a:pt x="32004" y="554736"/>
                  </a:lnTo>
                  <a:lnTo>
                    <a:pt x="30480" y="554736"/>
                  </a:lnTo>
                  <a:lnTo>
                    <a:pt x="36576" y="562356"/>
                  </a:lnTo>
                  <a:lnTo>
                    <a:pt x="37795" y="562356"/>
                  </a:lnTo>
                  <a:lnTo>
                    <a:pt x="42672" y="568452"/>
                  </a:lnTo>
                  <a:lnTo>
                    <a:pt x="48768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54864" y="579120"/>
                  </a:lnTo>
                  <a:lnTo>
                    <a:pt x="64008" y="583692"/>
                  </a:lnTo>
                  <a:lnTo>
                    <a:pt x="62484" y="583692"/>
                  </a:lnTo>
                  <a:lnTo>
                    <a:pt x="71628" y="586740"/>
                  </a:lnTo>
                  <a:lnTo>
                    <a:pt x="64008" y="601980"/>
                  </a:lnTo>
                  <a:close/>
                </a:path>
                <a:path w="609600" h="611505">
                  <a:moveTo>
                    <a:pt x="37795" y="562356"/>
                  </a:moveTo>
                  <a:lnTo>
                    <a:pt x="36576" y="562356"/>
                  </a:lnTo>
                  <a:lnTo>
                    <a:pt x="36576" y="560832"/>
                  </a:lnTo>
                  <a:lnTo>
                    <a:pt x="37795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48768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31697" y="4583429"/>
          <a:ext cx="4114165" cy="128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/>
                <a:gridCol w="1025525"/>
                <a:gridCol w="859155"/>
                <a:gridCol w="1188085"/>
              </a:tblGrid>
              <a:tr h="205739">
                <a:tc gridSpan="4">
                  <a:txBody>
                    <a:bodyPr/>
                    <a:lstStyle/>
                    <a:p>
                      <a:pPr marL="1058545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 3: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Carbon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algn="ctr" marR="58419">
                        <a:lnSpc>
                          <a:spcPts val="152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+0.4%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marR="56515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Multiplier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+16%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marR="9652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6.4%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152">
                <a:tc gridSpan="4">
                  <a:txBody>
                    <a:bodyPr/>
                    <a:lstStyle/>
                    <a:p>
                      <a:pPr marL="55880">
                        <a:lnSpc>
                          <a:spcPts val="1000"/>
                        </a:lnSpc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UR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55880" marR="46990">
                        <a:lnSpc>
                          <a:spcPts val="1120"/>
                        </a:lnSpc>
                        <a:spcBef>
                          <a:spcPts val="35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7,17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lagged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9.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48478" y="4583429"/>
          <a:ext cx="4114165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255"/>
                <a:gridCol w="1025525"/>
                <a:gridCol w="871855"/>
                <a:gridCol w="1176655"/>
              </a:tblGrid>
              <a:tr h="205739">
                <a:tc gridSpan="4">
                  <a:txBody>
                    <a:bodyPr/>
                    <a:lstStyle/>
                    <a:p>
                      <a:pPr marL="1058545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Scenario 3: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Carbon</a:t>
                      </a:r>
                      <a:r>
                        <a:rPr dirty="0" sz="13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 b="1"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40">
                <a:tc>
                  <a:txBody>
                    <a:bodyPr/>
                    <a:lstStyle/>
                    <a:p>
                      <a:pPr algn="ctr" marR="58419">
                        <a:lnSpc>
                          <a:spcPts val="1520"/>
                        </a:lnSpc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Transmitters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N/A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+0.4%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39">
                <a:tc>
                  <a:txBody>
                    <a:bodyPr/>
                    <a:lstStyle/>
                    <a:p>
                      <a:pPr algn="ctr" marR="56515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Multiplier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10">
                          <a:latin typeface="Calibri"/>
                          <a:cs typeface="Calibri"/>
                        </a:rPr>
                        <a:t>+48%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455">
                <a:tc>
                  <a:txBody>
                    <a:bodyPr/>
                    <a:lstStyle/>
                    <a:p>
                      <a:pPr algn="ctr" marR="96520">
                        <a:lnSpc>
                          <a:spcPts val="1520"/>
                        </a:lnSpc>
                      </a:pPr>
                      <a:r>
                        <a:rPr dirty="0" sz="1300" spc="5"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dirty="0" sz="1300" spc="5" b="1">
                          <a:latin typeface="Calibri"/>
                          <a:cs typeface="Calibri"/>
                        </a:rPr>
                        <a:t>+19.2%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8056">
                <a:tc gridSpan="4">
                  <a:txBody>
                    <a:bodyPr/>
                    <a:lstStyle/>
                    <a:p>
                      <a:pPr marL="55880">
                        <a:lnSpc>
                          <a:spcPts val="1010"/>
                        </a:lnSpc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Note: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GDP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21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11,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marL="55880" marR="50165">
                        <a:lnSpc>
                          <a:spcPts val="1120"/>
                        </a:lnSpc>
                        <a:spcBef>
                          <a:spcPts val="35"/>
                        </a:spcBef>
                      </a:pP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8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Models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7,17,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8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Table11,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OPR 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multiplier</a:t>
                      </a:r>
                      <a:r>
                        <a:rPr dirty="0" sz="8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average</a:t>
                      </a:r>
                      <a:r>
                        <a:rPr dirty="0" sz="8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derived</a:t>
                      </a:r>
                      <a:r>
                        <a:rPr dirty="0" sz="8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 Models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16,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36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8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5">
                          <a:latin typeface="Calibri"/>
                          <a:cs typeface="Calibri"/>
                        </a:rPr>
                        <a:t>Table</a:t>
                      </a:r>
                      <a:r>
                        <a:rPr dirty="0" sz="8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">
                          <a:latin typeface="Calibri"/>
                          <a:cs typeface="Calibri"/>
                        </a:rPr>
                        <a:t>11.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37031" y="3909059"/>
            <a:ext cx="4069079" cy="594360"/>
          </a:xfrm>
          <a:custGeom>
            <a:avLst/>
            <a:gdLst/>
            <a:ahLst/>
            <a:cxnLst/>
            <a:rect l="l" t="t" r="r" b="b"/>
            <a:pathLst>
              <a:path w="4069079" h="594360">
                <a:moveTo>
                  <a:pt x="0" y="297180"/>
                </a:moveTo>
                <a:lnTo>
                  <a:pt x="0" y="0"/>
                </a:lnTo>
                <a:lnTo>
                  <a:pt x="4069079" y="0"/>
                </a:lnTo>
                <a:lnTo>
                  <a:pt x="4069079" y="297180"/>
                </a:lnTo>
                <a:lnTo>
                  <a:pt x="2034540" y="594359"/>
                </a:lnTo>
                <a:lnTo>
                  <a:pt x="0" y="297180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76061" y="3919263"/>
            <a:ext cx="29870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14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Banks’</a:t>
            </a:r>
            <a:r>
              <a:rPr dirty="0" u="sng" sz="14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Loans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4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Advances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3811" y="3909059"/>
            <a:ext cx="4069079" cy="594360"/>
          </a:xfrm>
          <a:custGeom>
            <a:avLst/>
            <a:gdLst/>
            <a:ahLst/>
            <a:cxnLst/>
            <a:rect l="l" t="t" r="r" b="b"/>
            <a:pathLst>
              <a:path w="4069079" h="594360">
                <a:moveTo>
                  <a:pt x="0" y="297180"/>
                </a:moveTo>
                <a:lnTo>
                  <a:pt x="0" y="0"/>
                </a:lnTo>
                <a:lnTo>
                  <a:pt x="4069080" y="0"/>
                </a:lnTo>
                <a:lnTo>
                  <a:pt x="4069080" y="297180"/>
                </a:lnTo>
                <a:lnTo>
                  <a:pt x="2034539" y="594359"/>
                </a:lnTo>
                <a:lnTo>
                  <a:pt x="0" y="297180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02678" y="3919263"/>
            <a:ext cx="376999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dirty="0" u="sng" sz="14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Banks’</a:t>
            </a:r>
            <a:r>
              <a:rPr dirty="0" u="sng" sz="14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Expected</a:t>
            </a:r>
            <a:r>
              <a:rPr dirty="0" u="sng" sz="14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Credit</a:t>
            </a:r>
            <a:r>
              <a:rPr dirty="0" u="sng" sz="145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Loss</a:t>
            </a:r>
            <a:r>
              <a:rPr dirty="0" u="sng" sz="1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5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Exposure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39567" y="3131819"/>
            <a:ext cx="4780915" cy="891540"/>
            <a:chOff x="2639567" y="3131819"/>
            <a:chExt cx="4780915" cy="89154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4192" y="3131819"/>
              <a:ext cx="891539" cy="8915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39555" y="3569220"/>
              <a:ext cx="4780915" cy="340360"/>
            </a:xfrm>
            <a:custGeom>
              <a:avLst/>
              <a:gdLst/>
              <a:ahLst/>
              <a:cxnLst/>
              <a:rect l="l" t="t" r="r" b="b"/>
              <a:pathLst>
                <a:path w="4780915" h="340360">
                  <a:moveTo>
                    <a:pt x="1944624" y="0"/>
                  </a:moveTo>
                  <a:lnTo>
                    <a:pt x="24384" y="0"/>
                  </a:lnTo>
                  <a:lnTo>
                    <a:pt x="24384" y="277368"/>
                  </a:lnTo>
                  <a:lnTo>
                    <a:pt x="0" y="277368"/>
                  </a:lnTo>
                  <a:lnTo>
                    <a:pt x="32004" y="339852"/>
                  </a:lnTo>
                  <a:lnTo>
                    <a:pt x="57289" y="288036"/>
                  </a:lnTo>
                  <a:lnTo>
                    <a:pt x="62484" y="277368"/>
                  </a:lnTo>
                  <a:lnTo>
                    <a:pt x="39624" y="277368"/>
                  </a:lnTo>
                  <a:lnTo>
                    <a:pt x="39624" y="16764"/>
                  </a:lnTo>
                  <a:lnTo>
                    <a:pt x="1944624" y="16764"/>
                  </a:lnTo>
                  <a:lnTo>
                    <a:pt x="1944624" y="9144"/>
                  </a:lnTo>
                  <a:lnTo>
                    <a:pt x="1944624" y="0"/>
                  </a:lnTo>
                  <a:close/>
                </a:path>
                <a:path w="4780915" h="340360">
                  <a:moveTo>
                    <a:pt x="4780800" y="277368"/>
                  </a:moveTo>
                  <a:lnTo>
                    <a:pt x="4756416" y="277368"/>
                  </a:lnTo>
                  <a:lnTo>
                    <a:pt x="4756416" y="16764"/>
                  </a:lnTo>
                  <a:lnTo>
                    <a:pt x="4756416" y="9144"/>
                  </a:lnTo>
                  <a:lnTo>
                    <a:pt x="4756416" y="0"/>
                  </a:lnTo>
                  <a:lnTo>
                    <a:pt x="2836176" y="0"/>
                  </a:lnTo>
                  <a:lnTo>
                    <a:pt x="2836176" y="16764"/>
                  </a:lnTo>
                  <a:lnTo>
                    <a:pt x="4741176" y="16764"/>
                  </a:lnTo>
                  <a:lnTo>
                    <a:pt x="4741176" y="277368"/>
                  </a:lnTo>
                  <a:lnTo>
                    <a:pt x="4716792" y="277368"/>
                  </a:lnTo>
                  <a:lnTo>
                    <a:pt x="4748796" y="339852"/>
                  </a:lnTo>
                  <a:lnTo>
                    <a:pt x="4775327" y="288036"/>
                  </a:lnTo>
                  <a:lnTo>
                    <a:pt x="4780800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2895" y="3710940"/>
            <a:ext cx="6343015" cy="909955"/>
            <a:chOff x="1072895" y="3710940"/>
            <a:chExt cx="6343015" cy="909955"/>
          </a:xfrm>
        </p:grpSpPr>
        <p:sp>
          <p:nvSpPr>
            <p:cNvPr id="3" name="object 3"/>
            <p:cNvSpPr/>
            <p:nvPr/>
          </p:nvSpPr>
          <p:spPr>
            <a:xfrm>
              <a:off x="1072895" y="4017264"/>
              <a:ext cx="6343015" cy="309880"/>
            </a:xfrm>
            <a:custGeom>
              <a:avLst/>
              <a:gdLst/>
              <a:ahLst/>
              <a:cxnLst/>
              <a:rect l="l" t="t" r="r" b="b"/>
              <a:pathLst>
                <a:path w="6343015" h="309879">
                  <a:moveTo>
                    <a:pt x="6291071" y="309372"/>
                  </a:moveTo>
                  <a:lnTo>
                    <a:pt x="51816" y="309372"/>
                  </a:lnTo>
                  <a:lnTo>
                    <a:pt x="32146" y="305371"/>
                  </a:lnTo>
                  <a:lnTo>
                    <a:pt x="15621" y="294513"/>
                  </a:lnTo>
                  <a:lnTo>
                    <a:pt x="4238" y="278510"/>
                  </a:lnTo>
                  <a:lnTo>
                    <a:pt x="0" y="259079"/>
                  </a:lnTo>
                  <a:lnTo>
                    <a:pt x="0" y="51815"/>
                  </a:lnTo>
                  <a:lnTo>
                    <a:pt x="4238" y="31503"/>
                  </a:lnTo>
                  <a:lnTo>
                    <a:pt x="15621" y="15049"/>
                  </a:lnTo>
                  <a:lnTo>
                    <a:pt x="32146" y="4024"/>
                  </a:lnTo>
                  <a:lnTo>
                    <a:pt x="51816" y="0"/>
                  </a:lnTo>
                  <a:lnTo>
                    <a:pt x="6291071" y="0"/>
                  </a:lnTo>
                  <a:lnTo>
                    <a:pt x="6310740" y="4024"/>
                  </a:lnTo>
                  <a:lnTo>
                    <a:pt x="6327266" y="15049"/>
                  </a:lnTo>
                  <a:lnTo>
                    <a:pt x="6338649" y="31503"/>
                  </a:lnTo>
                  <a:lnTo>
                    <a:pt x="6342887" y="51815"/>
                  </a:lnTo>
                  <a:lnTo>
                    <a:pt x="6342887" y="259079"/>
                  </a:lnTo>
                  <a:lnTo>
                    <a:pt x="6338649" y="278510"/>
                  </a:lnTo>
                  <a:lnTo>
                    <a:pt x="6327266" y="294513"/>
                  </a:lnTo>
                  <a:lnTo>
                    <a:pt x="6310740" y="305371"/>
                  </a:lnTo>
                  <a:lnTo>
                    <a:pt x="6291071" y="309372"/>
                  </a:lnTo>
                  <a:close/>
                </a:path>
              </a:pathLst>
            </a:custGeom>
            <a:solidFill>
              <a:srgbClr val="DAE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744" y="3716527"/>
              <a:ext cx="891539" cy="88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8748" y="3729227"/>
              <a:ext cx="890016" cy="8915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0967" y="3710940"/>
              <a:ext cx="891539" cy="8915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1403" y="4114799"/>
              <a:ext cx="197929" cy="1234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1119" y="4058412"/>
              <a:ext cx="177545" cy="1783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153987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C</a:t>
            </a:r>
            <a:r>
              <a:rPr dirty="0" spc="-35"/>
              <a:t>o</a:t>
            </a:r>
            <a:r>
              <a:rPr dirty="0" spc="-5"/>
              <a:t>n</a:t>
            </a:r>
            <a:r>
              <a:rPr dirty="0" spc="-5"/>
              <a:t>c</a:t>
            </a:r>
            <a:r>
              <a:rPr dirty="0" spc="-20"/>
              <a:t>l</a:t>
            </a:r>
            <a:r>
              <a:rPr dirty="0" spc="-5"/>
              <a:t>u</a:t>
            </a:r>
            <a:r>
              <a:rPr dirty="0" spc="-5"/>
              <a:t>s</a:t>
            </a:r>
            <a:r>
              <a:rPr dirty="0" spc="5"/>
              <a:t>i</a:t>
            </a:r>
            <a:r>
              <a:rPr dirty="0" spc="-35"/>
              <a:t>o</a:t>
            </a:r>
            <a:r>
              <a:rPr dirty="0" spc="-10"/>
              <a:t>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8285" marR="551180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/>
              <a:t>While </a:t>
            </a:r>
            <a:r>
              <a:rPr dirty="0" spc="-5"/>
              <a:t>Malaysia </a:t>
            </a:r>
            <a:r>
              <a:rPr dirty="0" spc="-15"/>
              <a:t>may </a:t>
            </a:r>
            <a:r>
              <a:rPr dirty="0" spc="5"/>
              <a:t>be </a:t>
            </a:r>
            <a:r>
              <a:rPr dirty="0"/>
              <a:t>in the </a:t>
            </a:r>
            <a:r>
              <a:rPr dirty="0" spc="-5"/>
              <a:t>non-disaster-prone-country </a:t>
            </a:r>
            <a:r>
              <a:rPr dirty="0" spc="-20"/>
              <a:t>category, </a:t>
            </a:r>
            <a:r>
              <a:rPr dirty="0" spc="5"/>
              <a:t>the </a:t>
            </a:r>
            <a:r>
              <a:rPr dirty="0"/>
              <a:t>impacts posed </a:t>
            </a:r>
            <a:r>
              <a:rPr dirty="0" spc="-5"/>
              <a:t>by </a:t>
            </a:r>
            <a:r>
              <a:rPr dirty="0" spc="-360"/>
              <a:t> </a:t>
            </a:r>
            <a:r>
              <a:rPr dirty="0" spc="-10"/>
              <a:t>physical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5"/>
              <a:t>transition climate</a:t>
            </a:r>
            <a:r>
              <a:rPr dirty="0" spc="-25"/>
              <a:t> </a:t>
            </a:r>
            <a:r>
              <a:rPr dirty="0" spc="-5"/>
              <a:t>risks</a:t>
            </a:r>
            <a:r>
              <a:rPr dirty="0" spc="5"/>
              <a:t> </a:t>
            </a:r>
            <a:r>
              <a:rPr dirty="0" spc="-10"/>
              <a:t>are</a:t>
            </a:r>
            <a:r>
              <a:rPr dirty="0" spc="10"/>
              <a:t> </a:t>
            </a:r>
            <a:r>
              <a:rPr dirty="0"/>
              <a:t>significance.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/>
          </a:p>
          <a:p>
            <a:pPr marL="248285" indent="-236220">
              <a:lnSpc>
                <a:spcPct val="100000"/>
              </a:lnSpc>
              <a:buFont typeface="Wingdings"/>
              <a:buChar char=""/>
              <a:tabLst>
                <a:tab pos="248920" algn="l"/>
              </a:tabLst>
            </a:pPr>
            <a:r>
              <a:rPr dirty="0" spc="-5"/>
              <a:t>Amongst</a:t>
            </a:r>
            <a:r>
              <a:rPr dirty="0" spc="-25"/>
              <a:t> </a:t>
            </a:r>
            <a:r>
              <a:rPr dirty="0" spc="5"/>
              <a:t>the</a:t>
            </a:r>
            <a:r>
              <a:rPr dirty="0" spc="-25"/>
              <a:t> </a:t>
            </a:r>
            <a:r>
              <a:rPr dirty="0" spc="-5"/>
              <a:t>three examined</a:t>
            </a:r>
            <a:r>
              <a:rPr dirty="0" spc="-35"/>
              <a:t> </a:t>
            </a:r>
            <a:r>
              <a:rPr dirty="0" spc="-5"/>
              <a:t>climate </a:t>
            </a:r>
            <a:r>
              <a:rPr dirty="0"/>
              <a:t>risk scenarios: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/>
          </a:p>
          <a:p>
            <a:pPr marL="7001509" marR="5080">
              <a:lnSpc>
                <a:spcPct val="102400"/>
              </a:lnSpc>
              <a:spcBef>
                <a:spcPts val="5"/>
              </a:spcBef>
            </a:pPr>
            <a:r>
              <a:rPr dirty="0" sz="1450" spc="10"/>
              <a:t>Financial</a:t>
            </a:r>
            <a:r>
              <a:rPr dirty="0" sz="1450" spc="20"/>
              <a:t> </a:t>
            </a:r>
            <a:r>
              <a:rPr dirty="0" sz="1450" spc="10"/>
              <a:t>impact </a:t>
            </a:r>
            <a:r>
              <a:rPr dirty="0" sz="1450" spc="15"/>
              <a:t> posed </a:t>
            </a:r>
            <a:r>
              <a:rPr dirty="0" sz="1450" spc="10"/>
              <a:t>by “Export </a:t>
            </a:r>
            <a:r>
              <a:rPr dirty="0" sz="1450" spc="15"/>
              <a:t> </a:t>
            </a:r>
            <a:r>
              <a:rPr dirty="0" sz="1450" spc="10"/>
              <a:t>Shock”</a:t>
            </a:r>
            <a:r>
              <a:rPr dirty="0" sz="1450" spc="-5"/>
              <a:t> </a:t>
            </a:r>
            <a:r>
              <a:rPr dirty="0" sz="1450" spc="10"/>
              <a:t>scenario</a:t>
            </a:r>
            <a:r>
              <a:rPr dirty="0" sz="1450" spc="-5"/>
              <a:t> </a:t>
            </a:r>
            <a:r>
              <a:rPr dirty="0" sz="1450"/>
              <a:t>is</a:t>
            </a:r>
            <a:endParaRPr sz="1450"/>
          </a:p>
        </p:txBody>
      </p:sp>
      <p:sp>
        <p:nvSpPr>
          <p:cNvPr id="16" name="object 16"/>
          <p:cNvSpPr txBox="1"/>
          <p:nvPr/>
        </p:nvSpPr>
        <p:spPr>
          <a:xfrm>
            <a:off x="7887768" y="4518119"/>
            <a:ext cx="1592580" cy="479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90"/>
              </a:spcBef>
            </a:pPr>
            <a:r>
              <a:rPr dirty="0" sz="1450" spc="5">
                <a:latin typeface="Calibri"/>
                <a:cs typeface="Calibri"/>
              </a:rPr>
              <a:t>severe </a:t>
            </a:r>
            <a:r>
              <a:rPr dirty="0" sz="1450" spc="10">
                <a:latin typeface="Calibri"/>
                <a:cs typeface="Calibri"/>
              </a:rPr>
              <a:t>on </a:t>
            </a:r>
            <a:r>
              <a:rPr dirty="0" sz="1450" spc="-5">
                <a:latin typeface="Calibri"/>
                <a:cs typeface="Calibri"/>
              </a:rPr>
              <a:t>Malaysia’s </a:t>
            </a:r>
            <a:r>
              <a:rPr dirty="0" sz="1450" spc="-3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banking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system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7534" y="4716259"/>
            <a:ext cx="1435100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spc="5">
                <a:latin typeface="Calibri"/>
                <a:cs typeface="Calibri"/>
              </a:rPr>
              <a:t>Recurrence </a:t>
            </a:r>
            <a:r>
              <a:rPr dirty="0" sz="1300">
                <a:latin typeface="Calibri"/>
                <a:cs typeface="Calibri"/>
              </a:rPr>
              <a:t>of </a:t>
            </a:r>
            <a:r>
              <a:rPr dirty="0" sz="1300" spc="10">
                <a:latin typeface="Calibri"/>
                <a:cs typeface="Calibri"/>
              </a:rPr>
              <a:t>2021 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flooding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is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simulated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through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GDP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and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UR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3298" y="4719288"/>
            <a:ext cx="132651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1600"/>
              </a:lnSpc>
              <a:spcBef>
                <a:spcPts val="95"/>
              </a:spcBef>
            </a:pPr>
            <a:r>
              <a:rPr dirty="0" sz="1300" spc="5">
                <a:latin typeface="Calibri"/>
                <a:cs typeface="Calibri"/>
              </a:rPr>
              <a:t>USD5/mtCO</a:t>
            </a:r>
            <a:r>
              <a:rPr dirty="0" baseline="-19607" sz="1275" spc="7">
                <a:latin typeface="Calibri"/>
                <a:cs typeface="Calibri"/>
              </a:rPr>
              <a:t>2</a:t>
            </a:r>
            <a:r>
              <a:rPr dirty="0" sz="1300" spc="5">
                <a:latin typeface="Calibri"/>
                <a:cs typeface="Calibri"/>
              </a:rPr>
              <a:t>e is 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</a:t>
            </a:r>
            <a:r>
              <a:rPr dirty="0" sz="1300" spc="10">
                <a:latin typeface="Calibri"/>
                <a:cs typeface="Calibri"/>
              </a:rPr>
              <a:t>im</a:t>
            </a:r>
            <a:r>
              <a:rPr dirty="0" sz="1300" spc="15">
                <a:latin typeface="Calibri"/>
                <a:cs typeface="Calibri"/>
              </a:rPr>
              <a:t>u</a:t>
            </a:r>
            <a:r>
              <a:rPr dirty="0" sz="1300" spc="-15">
                <a:latin typeface="Calibri"/>
                <a:cs typeface="Calibri"/>
              </a:rPr>
              <a:t>l</a:t>
            </a:r>
            <a:r>
              <a:rPr dirty="0" sz="1300" spc="5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h</a:t>
            </a:r>
            <a:r>
              <a:rPr dirty="0" sz="1300" spc="-20">
                <a:latin typeface="Calibri"/>
                <a:cs typeface="Calibri"/>
              </a:rPr>
              <a:t>r</a:t>
            </a:r>
            <a:r>
              <a:rPr dirty="0" sz="1300" spc="10">
                <a:latin typeface="Calibri"/>
                <a:cs typeface="Calibri"/>
              </a:rPr>
              <a:t>o</a:t>
            </a:r>
            <a:r>
              <a:rPr dirty="0" sz="1300">
                <a:latin typeface="Calibri"/>
                <a:cs typeface="Calibri"/>
              </a:rPr>
              <a:t>u</a:t>
            </a:r>
            <a:r>
              <a:rPr dirty="0" sz="1300" spc="15">
                <a:latin typeface="Calibri"/>
                <a:cs typeface="Calibri"/>
              </a:rPr>
              <a:t>g</a:t>
            </a:r>
            <a:r>
              <a:rPr dirty="0" sz="1300" spc="5">
                <a:latin typeface="Calibri"/>
                <a:cs typeface="Calibri"/>
              </a:rPr>
              <a:t>h  </a:t>
            </a:r>
            <a:r>
              <a:rPr dirty="0" sz="1300" spc="5">
                <a:latin typeface="Calibri"/>
                <a:cs typeface="Calibri"/>
              </a:rPr>
              <a:t>carbon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premium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1926" y="4661416"/>
            <a:ext cx="1518285" cy="830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spc="10">
                <a:latin typeface="Calibri"/>
                <a:cs typeface="Calibri"/>
              </a:rPr>
              <a:t>10%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impact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export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 </a:t>
            </a:r>
            <a:r>
              <a:rPr dirty="0" sz="1300" spc="10">
                <a:latin typeface="Calibri"/>
                <a:cs typeface="Calibri"/>
              </a:rPr>
              <a:t>the </a:t>
            </a:r>
            <a:r>
              <a:rPr dirty="0" sz="1300" spc="15">
                <a:latin typeface="Calibri"/>
                <a:cs typeface="Calibri"/>
              </a:rPr>
              <a:t>US </a:t>
            </a:r>
            <a:r>
              <a:rPr dirty="0" sz="1300" spc="10">
                <a:latin typeface="Calibri"/>
                <a:cs typeface="Calibri"/>
              </a:rPr>
              <a:t>and </a:t>
            </a:r>
            <a:r>
              <a:rPr dirty="0" sz="1300">
                <a:latin typeface="Calibri"/>
                <a:cs typeface="Calibri"/>
              </a:rPr>
              <a:t>Europe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is </a:t>
            </a:r>
            <a:r>
              <a:rPr dirty="0" sz="1300">
                <a:latin typeface="Calibri"/>
                <a:cs typeface="Calibri"/>
              </a:rPr>
              <a:t>simulated </a:t>
            </a:r>
            <a:r>
              <a:rPr dirty="0" sz="1300" spc="5">
                <a:latin typeface="Calibri"/>
                <a:cs typeface="Calibri"/>
              </a:rPr>
              <a:t>through </a:t>
            </a:r>
            <a:r>
              <a:rPr dirty="0" sz="1300" spc="10">
                <a:latin typeface="Calibri"/>
                <a:cs typeface="Calibri"/>
              </a:rPr>
              <a:t> GDP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and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UR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176272"/>
            <a:ext cx="4512564" cy="4381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4860" y="1744411"/>
            <a:ext cx="326834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Conclusion</a:t>
            </a:r>
            <a:r>
              <a:rPr dirty="0" spc="-5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1773682"/>
              <a:ext cx="524256" cy="524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451" y="1540763"/>
              <a:ext cx="262127" cy="2621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00229" y="2533951"/>
            <a:ext cx="233489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>
                <a:latin typeface="Calibri"/>
                <a:cs typeface="Calibri"/>
              </a:rPr>
              <a:t>Policy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recommendation: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50422" y="2785046"/>
            <a:ext cx="901065" cy="902335"/>
            <a:chOff x="4650422" y="2785046"/>
            <a:chExt cx="901065" cy="90233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5651" y="2877311"/>
              <a:ext cx="1524" cy="15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9451" y="2948940"/>
              <a:ext cx="1524" cy="15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3728" y="2951988"/>
              <a:ext cx="1523" cy="15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3351" y="3008375"/>
              <a:ext cx="1524" cy="15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1451" y="3090672"/>
              <a:ext cx="1524" cy="15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3919" y="3418332"/>
              <a:ext cx="1524" cy="15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58339" y="2790443"/>
              <a:ext cx="887730" cy="853440"/>
            </a:xfrm>
            <a:custGeom>
              <a:avLst/>
              <a:gdLst/>
              <a:ahLst/>
              <a:cxnLst/>
              <a:rect l="l" t="t" r="r" b="b"/>
              <a:pathLst>
                <a:path w="887729" h="853439">
                  <a:moveTo>
                    <a:pt x="0" y="399622"/>
                  </a:moveTo>
                  <a:lnTo>
                    <a:pt x="96" y="397829"/>
                  </a:lnTo>
                  <a:lnTo>
                    <a:pt x="550" y="395035"/>
                  </a:lnTo>
                </a:path>
                <a:path w="887729" h="853439">
                  <a:moveTo>
                    <a:pt x="4647" y="369823"/>
                  </a:moveTo>
                  <a:lnTo>
                    <a:pt x="6375" y="359196"/>
                  </a:lnTo>
                </a:path>
                <a:path w="887729" h="853439">
                  <a:moveTo>
                    <a:pt x="6896" y="355986"/>
                  </a:moveTo>
                  <a:lnTo>
                    <a:pt x="7762" y="350657"/>
                  </a:lnTo>
                  <a:lnTo>
                    <a:pt x="11067" y="338606"/>
                  </a:lnTo>
                </a:path>
                <a:path w="887729" h="853439">
                  <a:moveTo>
                    <a:pt x="12955" y="331723"/>
                  </a:moveTo>
                  <a:lnTo>
                    <a:pt x="15245" y="323372"/>
                  </a:lnTo>
                </a:path>
                <a:path w="887729" h="853439">
                  <a:moveTo>
                    <a:pt x="24770" y="293623"/>
                  </a:moveTo>
                  <a:lnTo>
                    <a:pt x="29369" y="281873"/>
                  </a:lnTo>
                </a:path>
                <a:path w="887729" h="853439">
                  <a:moveTo>
                    <a:pt x="29741" y="280923"/>
                  </a:moveTo>
                  <a:lnTo>
                    <a:pt x="37151" y="261990"/>
                  </a:lnTo>
                  <a:lnTo>
                    <a:pt x="58327" y="221036"/>
                  </a:lnTo>
                  <a:lnTo>
                    <a:pt x="67262" y="207405"/>
                  </a:lnTo>
                </a:path>
                <a:path w="887729" h="853439">
                  <a:moveTo>
                    <a:pt x="69019" y="204723"/>
                  </a:moveTo>
                  <a:lnTo>
                    <a:pt x="76589" y="193175"/>
                  </a:lnTo>
                </a:path>
                <a:path w="887729" h="853439">
                  <a:moveTo>
                    <a:pt x="77344" y="192023"/>
                  </a:moveTo>
                  <a:lnTo>
                    <a:pt x="83457" y="182697"/>
                  </a:lnTo>
                  <a:lnTo>
                    <a:pt x="94755" y="168796"/>
                  </a:lnTo>
                </a:path>
                <a:path w="887729" h="853439">
                  <a:moveTo>
                    <a:pt x="96520" y="166623"/>
                  </a:moveTo>
                  <a:lnTo>
                    <a:pt x="144492" y="114945"/>
                  </a:lnTo>
                  <a:lnTo>
                    <a:pt x="179847" y="86075"/>
                  </a:lnTo>
                  <a:lnTo>
                    <a:pt x="218064" y="60903"/>
                  </a:lnTo>
                  <a:lnTo>
                    <a:pt x="258869" y="39700"/>
                  </a:lnTo>
                  <a:lnTo>
                    <a:pt x="301987" y="22738"/>
                  </a:lnTo>
                  <a:lnTo>
                    <a:pt x="331056" y="14722"/>
                  </a:lnTo>
                </a:path>
                <a:path w="887729" h="853439">
                  <a:moveTo>
                    <a:pt x="332866" y="14223"/>
                  </a:moveTo>
                  <a:lnTo>
                    <a:pt x="347145" y="10286"/>
                  </a:lnTo>
                  <a:lnTo>
                    <a:pt x="394070" y="2616"/>
                  </a:lnTo>
                  <a:lnTo>
                    <a:pt x="402155" y="2179"/>
                  </a:lnTo>
                </a:path>
                <a:path w="887729" h="853439">
                  <a:moveTo>
                    <a:pt x="414294" y="1523"/>
                  </a:moveTo>
                  <a:lnTo>
                    <a:pt x="442488" y="0"/>
                  </a:lnTo>
                  <a:lnTo>
                    <a:pt x="470836" y="1523"/>
                  </a:lnTo>
                </a:path>
                <a:path w="887729" h="853439">
                  <a:moveTo>
                    <a:pt x="175975" y="802406"/>
                  </a:moveTo>
                  <a:lnTo>
                    <a:pt x="175015" y="801623"/>
                  </a:lnTo>
                </a:path>
                <a:path w="887729" h="853439">
                  <a:moveTo>
                    <a:pt x="53867" y="662362"/>
                  </a:moveTo>
                  <a:lnTo>
                    <a:pt x="53640" y="661923"/>
                  </a:lnTo>
                </a:path>
                <a:path w="887729" h="853439">
                  <a:moveTo>
                    <a:pt x="20339" y="587373"/>
                  </a:moveTo>
                  <a:lnTo>
                    <a:pt x="20205" y="587032"/>
                  </a:lnTo>
                  <a:lnTo>
                    <a:pt x="19845" y="585723"/>
                  </a:lnTo>
                </a:path>
                <a:path w="887729" h="853439">
                  <a:moveTo>
                    <a:pt x="9671" y="548802"/>
                  </a:moveTo>
                  <a:lnTo>
                    <a:pt x="9347" y="547623"/>
                  </a:lnTo>
                </a:path>
                <a:path w="887729" h="853439">
                  <a:moveTo>
                    <a:pt x="527" y="497590"/>
                  </a:moveTo>
                  <a:lnTo>
                    <a:pt x="402" y="496823"/>
                  </a:lnTo>
                </a:path>
                <a:path w="887729" h="853439">
                  <a:moveTo>
                    <a:pt x="482806" y="2167"/>
                  </a:moveTo>
                  <a:lnTo>
                    <a:pt x="538288" y="10286"/>
                  </a:lnTo>
                  <a:lnTo>
                    <a:pt x="583573" y="22738"/>
                  </a:lnTo>
                  <a:lnTo>
                    <a:pt x="626762" y="39700"/>
                  </a:lnTo>
                  <a:lnTo>
                    <a:pt x="667588" y="60903"/>
                  </a:lnTo>
                  <a:lnTo>
                    <a:pt x="693112" y="77723"/>
                  </a:lnTo>
                </a:path>
                <a:path w="887729" h="853439">
                  <a:moveTo>
                    <a:pt x="694104" y="78377"/>
                  </a:moveTo>
                  <a:lnTo>
                    <a:pt x="705786" y="86075"/>
                  </a:lnTo>
                  <a:lnTo>
                    <a:pt x="726634" y="103123"/>
                  </a:lnTo>
                </a:path>
                <a:path w="887729" h="853439">
                  <a:moveTo>
                    <a:pt x="728286" y="104475"/>
                  </a:moveTo>
                  <a:lnTo>
                    <a:pt x="741090" y="114945"/>
                  </a:lnTo>
                  <a:lnTo>
                    <a:pt x="773236" y="147243"/>
                  </a:lnTo>
                  <a:lnTo>
                    <a:pt x="801956" y="182697"/>
                  </a:lnTo>
                  <a:lnTo>
                    <a:pt x="816337" y="204723"/>
                  </a:lnTo>
                </a:path>
                <a:path w="887729" h="853439">
                  <a:moveTo>
                    <a:pt x="817629" y="206702"/>
                  </a:moveTo>
                  <a:lnTo>
                    <a:pt x="824628" y="217423"/>
                  </a:lnTo>
                </a:path>
                <a:path w="887729" h="853439">
                  <a:moveTo>
                    <a:pt x="825011" y="218010"/>
                  </a:moveTo>
                  <a:lnTo>
                    <a:pt x="826987" y="221036"/>
                  </a:lnTo>
                  <a:lnTo>
                    <a:pt x="831663" y="230123"/>
                  </a:lnTo>
                </a:path>
                <a:path w="887729" h="853439">
                  <a:moveTo>
                    <a:pt x="832631" y="232004"/>
                  </a:moveTo>
                  <a:lnTo>
                    <a:pt x="838199" y="242823"/>
                  </a:lnTo>
                </a:path>
                <a:path w="887729" h="853439">
                  <a:moveTo>
                    <a:pt x="838727" y="243850"/>
                  </a:moveTo>
                  <a:lnTo>
                    <a:pt x="844734" y="255523"/>
                  </a:lnTo>
                </a:path>
                <a:path w="887729" h="853439">
                  <a:moveTo>
                    <a:pt x="844823" y="255696"/>
                  </a:moveTo>
                  <a:lnTo>
                    <a:pt x="848062" y="261990"/>
                  </a:lnTo>
                  <a:lnTo>
                    <a:pt x="850488" y="268223"/>
                  </a:lnTo>
                </a:path>
                <a:path w="887729" h="853439">
                  <a:moveTo>
                    <a:pt x="850919" y="269330"/>
                  </a:moveTo>
                  <a:lnTo>
                    <a:pt x="855432" y="280923"/>
                  </a:lnTo>
                </a:path>
                <a:path w="887729" h="853439">
                  <a:moveTo>
                    <a:pt x="857015" y="284991"/>
                  </a:moveTo>
                  <a:lnTo>
                    <a:pt x="860376" y="293623"/>
                  </a:lnTo>
                </a:path>
                <a:path w="887729" h="853439">
                  <a:moveTo>
                    <a:pt x="861587" y="296736"/>
                  </a:moveTo>
                  <a:lnTo>
                    <a:pt x="864916" y="305287"/>
                  </a:lnTo>
                  <a:lnTo>
                    <a:pt x="865198" y="306323"/>
                  </a:lnTo>
                </a:path>
                <a:path w="887729" h="853439">
                  <a:moveTo>
                    <a:pt x="866159" y="309849"/>
                  </a:moveTo>
                  <a:lnTo>
                    <a:pt x="868660" y="319023"/>
                  </a:lnTo>
                </a:path>
                <a:path w="887729" h="853439">
                  <a:moveTo>
                    <a:pt x="869207" y="321030"/>
                  </a:moveTo>
                  <a:lnTo>
                    <a:pt x="872122" y="331723"/>
                  </a:lnTo>
                </a:path>
                <a:path w="887729" h="853439">
                  <a:moveTo>
                    <a:pt x="873779" y="337803"/>
                  </a:moveTo>
                  <a:lnTo>
                    <a:pt x="875584" y="344423"/>
                  </a:lnTo>
                </a:path>
                <a:path w="887729" h="853439">
                  <a:moveTo>
                    <a:pt x="876827" y="348985"/>
                  </a:moveTo>
                  <a:lnTo>
                    <a:pt x="877283" y="350657"/>
                  </a:lnTo>
                  <a:lnTo>
                    <a:pt x="878327" y="357123"/>
                  </a:lnTo>
                </a:path>
                <a:path w="887729" h="853439">
                  <a:moveTo>
                    <a:pt x="879875" y="366715"/>
                  </a:moveTo>
                  <a:lnTo>
                    <a:pt x="880377" y="369823"/>
                  </a:lnTo>
                </a:path>
                <a:path w="887729" h="853439">
                  <a:moveTo>
                    <a:pt x="881399" y="376155"/>
                  </a:moveTo>
                  <a:lnTo>
                    <a:pt x="882427" y="382523"/>
                  </a:lnTo>
                </a:path>
                <a:path w="887729" h="853439">
                  <a:moveTo>
                    <a:pt x="882923" y="385596"/>
                  </a:moveTo>
                  <a:lnTo>
                    <a:pt x="884478" y="395223"/>
                  </a:lnTo>
                </a:path>
                <a:path w="887729" h="853439">
                  <a:moveTo>
                    <a:pt x="885971" y="417952"/>
                  </a:moveTo>
                  <a:lnTo>
                    <a:pt x="886114" y="420623"/>
                  </a:lnTo>
                </a:path>
                <a:path w="887729" h="853439">
                  <a:moveTo>
                    <a:pt x="887067" y="438489"/>
                  </a:moveTo>
                  <a:lnTo>
                    <a:pt x="887496" y="446532"/>
                  </a:lnTo>
                  <a:lnTo>
                    <a:pt x="886370" y="467512"/>
                  </a:lnTo>
                </a:path>
                <a:path w="887729" h="853439">
                  <a:moveTo>
                    <a:pt x="848850" y="628134"/>
                  </a:moveTo>
                  <a:lnTo>
                    <a:pt x="848062" y="630150"/>
                  </a:lnTo>
                  <a:lnTo>
                    <a:pt x="845519" y="635075"/>
                  </a:lnTo>
                </a:path>
                <a:path w="887729" h="853439">
                  <a:moveTo>
                    <a:pt x="692468" y="814323"/>
                  </a:moveTo>
                  <a:lnTo>
                    <a:pt x="692419" y="814355"/>
                  </a:lnTo>
                </a:path>
                <a:path w="887729" h="853439">
                  <a:moveTo>
                    <a:pt x="625346" y="852423"/>
                  </a:moveTo>
                  <a:lnTo>
                    <a:pt x="623252" y="853245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55819" y="2790444"/>
              <a:ext cx="890016" cy="8915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55819" y="2790443"/>
              <a:ext cx="890269" cy="891540"/>
            </a:xfrm>
            <a:custGeom>
              <a:avLst/>
              <a:gdLst/>
              <a:ahLst/>
              <a:cxnLst/>
              <a:rect l="l" t="t" r="r" b="b"/>
              <a:pathLst>
                <a:path w="890270" h="891539">
                  <a:moveTo>
                    <a:pt x="0" y="446532"/>
                  </a:moveTo>
                  <a:lnTo>
                    <a:pt x="2616" y="397829"/>
                  </a:lnTo>
                  <a:lnTo>
                    <a:pt x="10282" y="350657"/>
                  </a:lnTo>
                  <a:lnTo>
                    <a:pt x="22725" y="305287"/>
                  </a:lnTo>
                  <a:lnTo>
                    <a:pt x="39671" y="261990"/>
                  </a:lnTo>
                  <a:lnTo>
                    <a:pt x="60847" y="221036"/>
                  </a:lnTo>
                  <a:lnTo>
                    <a:pt x="85977" y="182697"/>
                  </a:lnTo>
                  <a:lnTo>
                    <a:pt x="114790" y="147243"/>
                  </a:lnTo>
                  <a:lnTo>
                    <a:pt x="147012" y="114945"/>
                  </a:lnTo>
                  <a:lnTo>
                    <a:pt x="182367" y="86075"/>
                  </a:lnTo>
                  <a:lnTo>
                    <a:pt x="220584" y="60903"/>
                  </a:lnTo>
                  <a:lnTo>
                    <a:pt x="261389" y="39700"/>
                  </a:lnTo>
                  <a:lnTo>
                    <a:pt x="304507" y="22738"/>
                  </a:lnTo>
                  <a:lnTo>
                    <a:pt x="349665" y="10286"/>
                  </a:lnTo>
                  <a:lnTo>
                    <a:pt x="396590" y="2616"/>
                  </a:lnTo>
                  <a:lnTo>
                    <a:pt x="445008" y="0"/>
                  </a:lnTo>
                  <a:lnTo>
                    <a:pt x="493691" y="2616"/>
                  </a:lnTo>
                  <a:lnTo>
                    <a:pt x="540808" y="10286"/>
                  </a:lnTo>
                  <a:lnTo>
                    <a:pt x="586093" y="22738"/>
                  </a:lnTo>
                  <a:lnTo>
                    <a:pt x="629282" y="39700"/>
                  </a:lnTo>
                  <a:lnTo>
                    <a:pt x="670108" y="60903"/>
                  </a:lnTo>
                  <a:lnTo>
                    <a:pt x="708306" y="86075"/>
                  </a:lnTo>
                  <a:lnTo>
                    <a:pt x="743610" y="114945"/>
                  </a:lnTo>
                  <a:lnTo>
                    <a:pt x="775756" y="147243"/>
                  </a:lnTo>
                  <a:lnTo>
                    <a:pt x="804476" y="182697"/>
                  </a:lnTo>
                  <a:lnTo>
                    <a:pt x="829507" y="221036"/>
                  </a:lnTo>
                  <a:lnTo>
                    <a:pt x="850582" y="261990"/>
                  </a:lnTo>
                  <a:lnTo>
                    <a:pt x="867436" y="305287"/>
                  </a:lnTo>
                  <a:lnTo>
                    <a:pt x="879803" y="350657"/>
                  </a:lnTo>
                  <a:lnTo>
                    <a:pt x="887418" y="397829"/>
                  </a:lnTo>
                  <a:lnTo>
                    <a:pt x="890016" y="446532"/>
                  </a:lnTo>
                  <a:lnTo>
                    <a:pt x="887418" y="494949"/>
                  </a:lnTo>
                  <a:lnTo>
                    <a:pt x="879803" y="541874"/>
                  </a:lnTo>
                  <a:lnTo>
                    <a:pt x="867436" y="587032"/>
                  </a:lnTo>
                  <a:lnTo>
                    <a:pt x="850582" y="630150"/>
                  </a:lnTo>
                  <a:lnTo>
                    <a:pt x="829507" y="670955"/>
                  </a:lnTo>
                  <a:lnTo>
                    <a:pt x="804476" y="709172"/>
                  </a:lnTo>
                  <a:lnTo>
                    <a:pt x="775756" y="744527"/>
                  </a:lnTo>
                  <a:lnTo>
                    <a:pt x="743610" y="776749"/>
                  </a:lnTo>
                  <a:lnTo>
                    <a:pt x="708306" y="805562"/>
                  </a:lnTo>
                  <a:lnTo>
                    <a:pt x="670108" y="830692"/>
                  </a:lnTo>
                  <a:lnTo>
                    <a:pt x="629282" y="851868"/>
                  </a:lnTo>
                  <a:lnTo>
                    <a:pt x="586093" y="868814"/>
                  </a:lnTo>
                  <a:lnTo>
                    <a:pt x="540808" y="881257"/>
                  </a:lnTo>
                  <a:lnTo>
                    <a:pt x="493691" y="888923"/>
                  </a:lnTo>
                  <a:lnTo>
                    <a:pt x="445008" y="891540"/>
                  </a:lnTo>
                  <a:lnTo>
                    <a:pt x="396590" y="888923"/>
                  </a:lnTo>
                  <a:lnTo>
                    <a:pt x="349665" y="881257"/>
                  </a:lnTo>
                  <a:lnTo>
                    <a:pt x="304507" y="868814"/>
                  </a:lnTo>
                  <a:lnTo>
                    <a:pt x="261389" y="851868"/>
                  </a:lnTo>
                  <a:lnTo>
                    <a:pt x="220584" y="830692"/>
                  </a:lnTo>
                  <a:lnTo>
                    <a:pt x="182367" y="805562"/>
                  </a:lnTo>
                  <a:lnTo>
                    <a:pt x="147012" y="776749"/>
                  </a:lnTo>
                  <a:lnTo>
                    <a:pt x="114790" y="744527"/>
                  </a:lnTo>
                  <a:lnTo>
                    <a:pt x="85977" y="709172"/>
                  </a:lnTo>
                  <a:lnTo>
                    <a:pt x="60847" y="670955"/>
                  </a:lnTo>
                  <a:lnTo>
                    <a:pt x="39671" y="630150"/>
                  </a:lnTo>
                  <a:lnTo>
                    <a:pt x="22725" y="587032"/>
                  </a:lnTo>
                  <a:lnTo>
                    <a:pt x="10282" y="541874"/>
                  </a:lnTo>
                  <a:lnTo>
                    <a:pt x="2616" y="494949"/>
                  </a:lnTo>
                  <a:lnTo>
                    <a:pt x="0" y="446532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646462" y="2933200"/>
            <a:ext cx="132651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1499"/>
              </a:lnSpc>
              <a:spcBef>
                <a:spcPts val="95"/>
              </a:spcBef>
            </a:pPr>
            <a:r>
              <a:rPr dirty="0" sz="1300" spc="5">
                <a:latin typeface="Calibri"/>
                <a:cs typeface="Calibri"/>
              </a:rPr>
              <a:t>USD5/mtCO</a:t>
            </a:r>
            <a:r>
              <a:rPr dirty="0" baseline="-19607" sz="1275" spc="7">
                <a:latin typeface="Calibri"/>
                <a:cs typeface="Calibri"/>
              </a:rPr>
              <a:t>2</a:t>
            </a:r>
            <a:r>
              <a:rPr dirty="0" sz="1300" spc="5">
                <a:latin typeface="Calibri"/>
                <a:cs typeface="Calibri"/>
              </a:rPr>
              <a:t>e is 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</a:t>
            </a:r>
            <a:r>
              <a:rPr dirty="0" sz="1300" spc="10">
                <a:latin typeface="Calibri"/>
                <a:cs typeface="Calibri"/>
              </a:rPr>
              <a:t>im</a:t>
            </a:r>
            <a:r>
              <a:rPr dirty="0" sz="1300" spc="15">
                <a:latin typeface="Calibri"/>
                <a:cs typeface="Calibri"/>
              </a:rPr>
              <a:t>u</a:t>
            </a:r>
            <a:r>
              <a:rPr dirty="0" sz="1300" spc="-15">
                <a:latin typeface="Calibri"/>
                <a:cs typeface="Calibri"/>
              </a:rPr>
              <a:t>l</a:t>
            </a:r>
            <a:r>
              <a:rPr dirty="0" sz="1300" spc="5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t</a:t>
            </a:r>
            <a:r>
              <a:rPr dirty="0" sz="1300" spc="10">
                <a:latin typeface="Calibri"/>
                <a:cs typeface="Calibri"/>
              </a:rPr>
              <a:t>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t</a:t>
            </a:r>
            <a:r>
              <a:rPr dirty="0" sz="1300">
                <a:latin typeface="Calibri"/>
                <a:cs typeface="Calibri"/>
              </a:rPr>
              <a:t>h</a:t>
            </a:r>
            <a:r>
              <a:rPr dirty="0" sz="1300" spc="-20">
                <a:latin typeface="Calibri"/>
                <a:cs typeface="Calibri"/>
              </a:rPr>
              <a:t>r</a:t>
            </a:r>
            <a:r>
              <a:rPr dirty="0" sz="1300" spc="10">
                <a:latin typeface="Calibri"/>
                <a:cs typeface="Calibri"/>
              </a:rPr>
              <a:t>o</a:t>
            </a:r>
            <a:r>
              <a:rPr dirty="0" sz="1300">
                <a:latin typeface="Calibri"/>
                <a:cs typeface="Calibri"/>
              </a:rPr>
              <a:t>u</a:t>
            </a:r>
            <a:r>
              <a:rPr dirty="0" sz="1300" spc="15">
                <a:latin typeface="Calibri"/>
                <a:cs typeface="Calibri"/>
              </a:rPr>
              <a:t>g</a:t>
            </a:r>
            <a:r>
              <a:rPr dirty="0" sz="1300" spc="5">
                <a:latin typeface="Calibri"/>
                <a:cs typeface="Calibri"/>
              </a:rPr>
              <a:t>h  </a:t>
            </a:r>
            <a:r>
              <a:rPr dirty="0" sz="1300" spc="5">
                <a:latin typeface="Calibri"/>
                <a:cs typeface="Calibri"/>
              </a:rPr>
              <a:t>carbon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premium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88945" y="3996961"/>
            <a:ext cx="1798320" cy="142176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865"/>
              </a:spcBef>
            </a:pPr>
            <a:r>
              <a:rPr dirty="0" sz="1300" spc="5" b="1">
                <a:latin typeface="Calibri"/>
                <a:cs typeface="Calibri"/>
              </a:rPr>
              <a:t>Carbon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Credit</a:t>
            </a:r>
            <a:endParaRPr sz="1300">
              <a:latin typeface="Calibri"/>
              <a:cs typeface="Calibri"/>
            </a:endParaRPr>
          </a:p>
          <a:p>
            <a:pPr algn="ctr" marL="12700" marR="5080" indent="-635">
              <a:lnSpc>
                <a:spcPct val="101499"/>
              </a:lnSpc>
              <a:spcBef>
                <a:spcPts val="740"/>
              </a:spcBef>
            </a:pPr>
            <a:r>
              <a:rPr dirty="0" sz="1300" spc="5">
                <a:latin typeface="Calibri"/>
                <a:cs typeface="Calibri"/>
              </a:rPr>
              <a:t>ETF </a:t>
            </a:r>
            <a:r>
              <a:rPr dirty="0" sz="1300" spc="10">
                <a:latin typeface="Calibri"/>
                <a:cs typeface="Calibri"/>
              </a:rPr>
              <a:t>on </a:t>
            </a:r>
            <a:r>
              <a:rPr dirty="0" sz="1300" spc="5">
                <a:latin typeface="Calibri"/>
                <a:cs typeface="Calibri"/>
              </a:rPr>
              <a:t>Carbon Allowance 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through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Voluntary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Carbon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Market </a:t>
            </a:r>
            <a:r>
              <a:rPr dirty="0" sz="1300" spc="5">
                <a:latin typeface="Calibri"/>
                <a:cs typeface="Calibri"/>
              </a:rPr>
              <a:t>(VCM) </a:t>
            </a:r>
            <a:r>
              <a:rPr dirty="0" sz="1300">
                <a:latin typeface="Calibri"/>
                <a:cs typeface="Calibri"/>
              </a:rPr>
              <a:t>platform 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regulated by </a:t>
            </a:r>
            <a:r>
              <a:rPr dirty="0" sz="1300" spc="5">
                <a:latin typeface="Calibri"/>
                <a:cs typeface="Calibri"/>
              </a:rPr>
              <a:t>Securities 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Commission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(SC)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6267" y="3996961"/>
            <a:ext cx="2135505" cy="16230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R="80010">
              <a:lnSpc>
                <a:spcPct val="100000"/>
              </a:lnSpc>
              <a:spcBef>
                <a:spcPts val="865"/>
              </a:spcBef>
            </a:pPr>
            <a:r>
              <a:rPr dirty="0" sz="1300" spc="5" b="1">
                <a:latin typeface="Calibri"/>
                <a:cs typeface="Calibri"/>
              </a:rPr>
              <a:t>Carbon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-35" b="1">
                <a:latin typeface="Calibri"/>
                <a:cs typeface="Calibri"/>
              </a:rPr>
              <a:t>Tax</a:t>
            </a:r>
            <a:endParaRPr sz="1300">
              <a:latin typeface="Calibri"/>
              <a:cs typeface="Calibri"/>
            </a:endParaRPr>
          </a:p>
          <a:p>
            <a:pPr algn="ctr" marL="12700" marR="5080">
              <a:lnSpc>
                <a:spcPct val="101499"/>
              </a:lnSpc>
              <a:spcBef>
                <a:spcPts val="740"/>
              </a:spcBef>
            </a:pPr>
            <a:r>
              <a:rPr dirty="0" sz="1300" spc="5">
                <a:latin typeface="Calibri"/>
                <a:cs typeface="Calibri"/>
              </a:rPr>
              <a:t>Being mooted </a:t>
            </a:r>
            <a:r>
              <a:rPr dirty="0" sz="1300">
                <a:latin typeface="Calibri"/>
                <a:cs typeface="Calibri"/>
              </a:rPr>
              <a:t>for </a:t>
            </a:r>
            <a:r>
              <a:rPr dirty="0" sz="1300" spc="5">
                <a:latin typeface="Calibri"/>
                <a:cs typeface="Calibri"/>
              </a:rPr>
              <a:t> implementation </a:t>
            </a:r>
            <a:r>
              <a:rPr dirty="0" sz="1300">
                <a:latin typeface="Calibri"/>
                <a:cs typeface="Calibri"/>
              </a:rPr>
              <a:t>potentially </a:t>
            </a:r>
            <a:r>
              <a:rPr dirty="0" sz="1300" spc="5">
                <a:latin typeface="Calibri"/>
                <a:cs typeface="Calibri"/>
              </a:rPr>
              <a:t>a 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joint </a:t>
            </a:r>
            <a:r>
              <a:rPr dirty="0" sz="1300" spc="5">
                <a:latin typeface="Calibri"/>
                <a:cs typeface="Calibri"/>
              </a:rPr>
              <a:t>jurisdictions: Lembaga 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Hasil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Dalam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Negeri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(LHDN)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and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Department of </a:t>
            </a:r>
            <a:r>
              <a:rPr dirty="0" sz="1300">
                <a:latin typeface="Calibri"/>
                <a:cs typeface="Calibri"/>
              </a:rPr>
              <a:t>Environment </a:t>
            </a:r>
            <a:r>
              <a:rPr dirty="0" sz="1300" spc="5">
                <a:latin typeface="Calibri"/>
                <a:cs typeface="Calibri"/>
              </a:rPr>
              <a:t> (DOE)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7561" y="4001463"/>
            <a:ext cx="2255520" cy="1802764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780"/>
              </a:spcBef>
            </a:pPr>
            <a:r>
              <a:rPr dirty="0" sz="1300" spc="5" b="1">
                <a:latin typeface="Calibri"/>
                <a:cs typeface="Calibri"/>
              </a:rPr>
              <a:t>Carbon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5" b="1">
                <a:latin typeface="Calibri"/>
                <a:cs typeface="Calibri"/>
              </a:rPr>
              <a:t>Premium</a:t>
            </a:r>
            <a:endParaRPr sz="1300">
              <a:latin typeface="Calibri"/>
              <a:cs typeface="Calibri"/>
            </a:endParaRPr>
          </a:p>
          <a:p>
            <a:pPr algn="ctr" marL="12065" marR="5080" indent="-3175">
              <a:lnSpc>
                <a:spcPct val="101499"/>
              </a:lnSpc>
              <a:spcBef>
                <a:spcPts val="660"/>
              </a:spcBef>
            </a:pPr>
            <a:r>
              <a:rPr dirty="0" sz="1300" spc="5">
                <a:latin typeface="Calibri"/>
                <a:cs typeface="Calibri"/>
              </a:rPr>
              <a:t>Carbon premium </a:t>
            </a:r>
            <a:r>
              <a:rPr dirty="0" sz="1300" spc="10">
                <a:latin typeface="Calibri"/>
                <a:cs typeface="Calibri"/>
              </a:rPr>
              <a:t>on </a:t>
            </a:r>
            <a:r>
              <a:rPr dirty="0" sz="1300" spc="5">
                <a:latin typeface="Calibri"/>
                <a:cs typeface="Calibri"/>
              </a:rPr>
              <a:t>loans </a:t>
            </a:r>
            <a:r>
              <a:rPr dirty="0" sz="1300" spc="10">
                <a:latin typeface="Calibri"/>
                <a:cs typeface="Calibri"/>
              </a:rPr>
              <a:t>and 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advances </a:t>
            </a:r>
            <a:r>
              <a:rPr dirty="0" sz="1300">
                <a:latin typeface="Calibri"/>
                <a:cs typeface="Calibri"/>
              </a:rPr>
              <a:t>to brown sectors. </a:t>
            </a:r>
            <a:r>
              <a:rPr dirty="0" sz="1300" b="1">
                <a:latin typeface="Calibri"/>
                <a:cs typeface="Calibri"/>
              </a:rPr>
              <a:t>This </a:t>
            </a:r>
            <a:r>
              <a:rPr dirty="0" sz="1300" spc="5" b="1">
                <a:latin typeface="Calibri"/>
                <a:cs typeface="Calibri"/>
              </a:rPr>
              <a:t> is a </a:t>
            </a:r>
            <a:r>
              <a:rPr dirty="0" sz="1300" b="1">
                <a:latin typeface="Calibri"/>
                <a:cs typeface="Calibri"/>
              </a:rPr>
              <a:t>critical climate </a:t>
            </a:r>
            <a:r>
              <a:rPr dirty="0" sz="1300" spc="5" b="1">
                <a:latin typeface="Calibri"/>
                <a:cs typeface="Calibri"/>
              </a:rPr>
              <a:t>risk </a:t>
            </a:r>
            <a:r>
              <a:rPr dirty="0" sz="1300" b="1">
                <a:latin typeface="Calibri"/>
                <a:cs typeface="Calibri"/>
              </a:rPr>
              <a:t>tool </a:t>
            </a:r>
            <a:r>
              <a:rPr dirty="0" sz="1300" spc="-5" b="1">
                <a:latin typeface="Calibri"/>
                <a:cs typeface="Calibri"/>
              </a:rPr>
              <a:t>for </a:t>
            </a:r>
            <a:r>
              <a:rPr dirty="0" sz="1300" b="1">
                <a:latin typeface="Calibri"/>
                <a:cs typeface="Calibri"/>
              </a:rPr>
              <a:t> </a:t>
            </a:r>
            <a:r>
              <a:rPr dirty="0" sz="1300" spc="10" b="1">
                <a:latin typeface="Calibri"/>
                <a:cs typeface="Calibri"/>
              </a:rPr>
              <a:t>BNM </a:t>
            </a:r>
            <a:r>
              <a:rPr dirty="0" sz="1300" spc="5" b="1">
                <a:latin typeface="Calibri"/>
                <a:cs typeface="Calibri"/>
              </a:rPr>
              <a:t>and within </a:t>
            </a:r>
            <a:r>
              <a:rPr dirty="0" sz="1300" b="1">
                <a:latin typeface="Calibri"/>
                <a:cs typeface="Calibri"/>
              </a:rPr>
              <a:t>its jurisdiction </a:t>
            </a:r>
            <a:r>
              <a:rPr dirty="0" sz="1300" spc="5" b="1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charter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pathway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for </a:t>
            </a:r>
            <a:r>
              <a:rPr dirty="0" sz="1300" spc="5">
                <a:latin typeface="Calibri"/>
                <a:cs typeface="Calibri"/>
              </a:rPr>
              <a:t>banks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 </a:t>
            </a:r>
            <a:r>
              <a:rPr dirty="0" sz="1300" spc="5">
                <a:latin typeface="Calibri"/>
                <a:cs typeface="Calibri"/>
              </a:rPr>
              <a:t>meet the </a:t>
            </a:r>
            <a:r>
              <a:rPr dirty="0" sz="1300" spc="10">
                <a:latin typeface="Calibri"/>
                <a:cs typeface="Calibri"/>
              </a:rPr>
              <a:t>NZE </a:t>
            </a:r>
            <a:r>
              <a:rPr dirty="0" sz="1300" spc="5">
                <a:latin typeface="Calibri"/>
                <a:cs typeface="Calibri"/>
              </a:rPr>
              <a:t>mandate </a:t>
            </a:r>
            <a:r>
              <a:rPr dirty="0" sz="1300">
                <a:latin typeface="Calibri"/>
                <a:cs typeface="Calibri"/>
              </a:rPr>
              <a:t>by 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2050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06383" y="3681983"/>
            <a:ext cx="5372735" cy="394970"/>
          </a:xfrm>
          <a:custGeom>
            <a:avLst/>
            <a:gdLst/>
            <a:ahLst/>
            <a:cxnLst/>
            <a:rect l="l" t="t" r="r" b="b"/>
            <a:pathLst>
              <a:path w="5372734" h="394970">
                <a:moveTo>
                  <a:pt x="5372112" y="188976"/>
                </a:moveTo>
                <a:lnTo>
                  <a:pt x="2709672" y="188976"/>
                </a:lnTo>
                <a:lnTo>
                  <a:pt x="2702064" y="188976"/>
                </a:lnTo>
                <a:lnTo>
                  <a:pt x="2702064" y="185928"/>
                </a:lnTo>
                <a:lnTo>
                  <a:pt x="2702064" y="62484"/>
                </a:lnTo>
                <a:lnTo>
                  <a:pt x="2726436" y="62484"/>
                </a:lnTo>
                <a:lnTo>
                  <a:pt x="2720975" y="51816"/>
                </a:lnTo>
                <a:lnTo>
                  <a:pt x="2694444" y="0"/>
                </a:lnTo>
                <a:lnTo>
                  <a:pt x="2662428" y="62484"/>
                </a:lnTo>
                <a:lnTo>
                  <a:pt x="2686812" y="62484"/>
                </a:lnTo>
                <a:lnTo>
                  <a:pt x="2686812" y="185928"/>
                </a:lnTo>
                <a:lnTo>
                  <a:pt x="0" y="185928"/>
                </a:lnTo>
                <a:lnTo>
                  <a:pt x="0" y="388620"/>
                </a:lnTo>
                <a:lnTo>
                  <a:pt x="15240" y="388620"/>
                </a:lnTo>
                <a:lnTo>
                  <a:pt x="15240" y="202692"/>
                </a:lnTo>
                <a:lnTo>
                  <a:pt x="2686812" y="202692"/>
                </a:lnTo>
                <a:lnTo>
                  <a:pt x="2686812" y="205740"/>
                </a:lnTo>
                <a:lnTo>
                  <a:pt x="2694432" y="205740"/>
                </a:lnTo>
                <a:lnTo>
                  <a:pt x="2694432" y="394716"/>
                </a:lnTo>
                <a:lnTo>
                  <a:pt x="2709672" y="394716"/>
                </a:lnTo>
                <a:lnTo>
                  <a:pt x="2709672" y="205740"/>
                </a:lnTo>
                <a:lnTo>
                  <a:pt x="5355348" y="205740"/>
                </a:lnTo>
                <a:lnTo>
                  <a:pt x="5355348" y="394716"/>
                </a:lnTo>
                <a:lnTo>
                  <a:pt x="5372112" y="394716"/>
                </a:lnTo>
                <a:lnTo>
                  <a:pt x="5372112" y="205740"/>
                </a:lnTo>
                <a:lnTo>
                  <a:pt x="5372112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326834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Conclusion</a:t>
            </a:r>
            <a:r>
              <a:rPr dirty="0" spc="-5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8429625" cy="3295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>
                <a:latin typeface="Calibri"/>
                <a:cs typeface="Calibri"/>
              </a:rPr>
              <a:t>Carbon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Premium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Rationales:</a:t>
            </a:r>
            <a:endParaRPr sz="1650">
              <a:latin typeface="Calibri"/>
              <a:cs typeface="Calibri"/>
            </a:endParaRPr>
          </a:p>
          <a:p>
            <a:pPr lvl="1" marL="624840" marR="421005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70">
                <a:latin typeface="Calibri"/>
                <a:cs typeface="Calibri"/>
              </a:rPr>
              <a:t>To </a:t>
            </a:r>
            <a:r>
              <a:rPr dirty="0" sz="1650" spc="-5">
                <a:latin typeface="Calibri"/>
                <a:cs typeface="Calibri"/>
              </a:rPr>
              <a:t>sustain brown sectors </a:t>
            </a:r>
            <a:r>
              <a:rPr dirty="0" sz="1650">
                <a:latin typeface="Calibri"/>
                <a:cs typeface="Calibri"/>
              </a:rPr>
              <a:t>with continue financing –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minimize impact </a:t>
            </a:r>
            <a:r>
              <a:rPr dirty="0" sz="1650" spc="-5">
                <a:latin typeface="Calibri"/>
                <a:cs typeface="Calibri"/>
              </a:rPr>
              <a:t>on employment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market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60%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household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segment</a:t>
            </a:r>
            <a:endParaRPr sz="1650">
              <a:latin typeface="Calibri"/>
              <a:cs typeface="Calibri"/>
            </a:endParaRPr>
          </a:p>
          <a:p>
            <a:pPr lvl="1" marL="62484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>
                <a:latin typeface="Calibri"/>
                <a:cs typeface="Calibri"/>
              </a:rPr>
              <a:t>As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agent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change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</a:t>
            </a:r>
            <a:r>
              <a:rPr dirty="0" sz="1650" spc="-5">
                <a:latin typeface="Calibri"/>
                <a:cs typeface="Calibri"/>
              </a:rPr>
              <a:t> brown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sectors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may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sunset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gradually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due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to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higher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borrowing</a:t>
            </a:r>
            <a:r>
              <a:rPr dirty="0" sz="1650" spc="-6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cost</a:t>
            </a:r>
            <a:endParaRPr sz="1650">
              <a:latin typeface="Calibri"/>
              <a:cs typeface="Calibri"/>
            </a:endParaRPr>
          </a:p>
          <a:p>
            <a:pPr lvl="1" marL="624840" marR="18669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5">
                <a:latin typeface="Calibri"/>
                <a:cs typeface="Calibri"/>
              </a:rPr>
              <a:t>Proceeds from carbon </a:t>
            </a:r>
            <a:r>
              <a:rPr dirty="0" sz="1650">
                <a:latin typeface="Calibri"/>
                <a:cs typeface="Calibri"/>
              </a:rPr>
              <a:t>premiums would </a:t>
            </a:r>
            <a:r>
              <a:rPr dirty="0" sz="1650" spc="-5">
                <a:latin typeface="Calibri"/>
                <a:cs typeface="Calibri"/>
              </a:rPr>
              <a:t>be </a:t>
            </a:r>
            <a:r>
              <a:rPr dirty="0" sz="1650">
                <a:latin typeface="Calibri"/>
                <a:cs typeface="Calibri"/>
              </a:rPr>
              <a:t>a </a:t>
            </a:r>
            <a:r>
              <a:rPr dirty="0" sz="1650" spc="-5">
                <a:latin typeface="Calibri"/>
                <a:cs typeface="Calibri"/>
              </a:rPr>
              <a:t>sizeable </a:t>
            </a:r>
            <a:r>
              <a:rPr dirty="0" sz="1650" spc="-10">
                <a:latin typeface="Calibri"/>
                <a:cs typeface="Calibri"/>
              </a:rPr>
              <a:t>private </a:t>
            </a:r>
            <a:r>
              <a:rPr dirty="0" sz="1650" spc="5">
                <a:latin typeface="Calibri"/>
                <a:cs typeface="Calibri"/>
              </a:rPr>
              <a:t>fund </a:t>
            </a:r>
            <a:r>
              <a:rPr dirty="0" sz="1650" spc="-10">
                <a:latin typeface="Calibri"/>
                <a:cs typeface="Calibri"/>
              </a:rPr>
              <a:t>(approx. </a:t>
            </a:r>
            <a:r>
              <a:rPr dirty="0" sz="1650">
                <a:latin typeface="Calibri"/>
                <a:cs typeface="Calibri"/>
              </a:rPr>
              <a:t>MYR3- 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4billion/year from non-household segment) to </a:t>
            </a:r>
            <a:r>
              <a:rPr dirty="0" sz="1650">
                <a:latin typeface="Calibri"/>
                <a:cs typeface="Calibri"/>
              </a:rPr>
              <a:t>develop the </a:t>
            </a:r>
            <a:r>
              <a:rPr dirty="0" sz="1650" spc="-10">
                <a:latin typeface="Calibri"/>
                <a:cs typeface="Calibri"/>
              </a:rPr>
              <a:t>green </a:t>
            </a:r>
            <a:r>
              <a:rPr dirty="0" sz="1650" spc="-5">
                <a:latin typeface="Calibri"/>
                <a:cs typeface="Calibri"/>
              </a:rPr>
              <a:t>sector </a:t>
            </a:r>
            <a:r>
              <a:rPr dirty="0" sz="1650">
                <a:latin typeface="Calibri"/>
                <a:cs typeface="Calibri"/>
              </a:rPr>
              <a:t>and a </a:t>
            </a:r>
            <a:r>
              <a:rPr dirty="0" sz="1650" spc="5">
                <a:latin typeface="Calibri"/>
                <a:cs typeface="Calibri"/>
              </a:rPr>
              <a:t>plus </a:t>
            </a:r>
            <a:r>
              <a:rPr dirty="0" sz="1650" spc="-5">
                <a:latin typeface="Calibri"/>
                <a:cs typeface="Calibri"/>
              </a:rPr>
              <a:t>to ETF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VCM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platform.</a:t>
            </a:r>
            <a:endParaRPr sz="1650">
              <a:latin typeface="Calibri"/>
              <a:cs typeface="Calibri"/>
            </a:endParaRPr>
          </a:p>
          <a:p>
            <a:pPr lvl="1" marL="624840" marR="8128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5">
                <a:latin typeface="Calibri"/>
                <a:cs typeface="Calibri"/>
              </a:rPr>
              <a:t>Through carbon premium, banks </a:t>
            </a:r>
            <a:r>
              <a:rPr dirty="0" sz="1650" spc="-10">
                <a:latin typeface="Calibri"/>
                <a:cs typeface="Calibri"/>
              </a:rPr>
              <a:t>are </a:t>
            </a:r>
            <a:r>
              <a:rPr dirty="0" sz="1650">
                <a:latin typeface="Calibri"/>
                <a:cs typeface="Calibri"/>
              </a:rPr>
              <a:t>able </a:t>
            </a:r>
            <a:r>
              <a:rPr dirty="0" sz="1650" spc="-10">
                <a:latin typeface="Calibri"/>
                <a:cs typeface="Calibri"/>
              </a:rPr>
              <a:t>to </a:t>
            </a:r>
            <a:r>
              <a:rPr dirty="0" sz="1650" spc="-5">
                <a:latin typeface="Calibri"/>
                <a:cs typeface="Calibri"/>
              </a:rPr>
              <a:t>contribute constructively </a:t>
            </a:r>
            <a:r>
              <a:rPr dirty="0" sz="1650">
                <a:latin typeface="Calibri"/>
                <a:cs typeface="Calibri"/>
              </a:rPr>
              <a:t>in </a:t>
            </a:r>
            <a:r>
              <a:rPr dirty="0" sz="1650" spc="-5">
                <a:latin typeface="Calibri"/>
                <a:cs typeface="Calibri"/>
              </a:rPr>
              <a:t>sustaining existing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economy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developing</a:t>
            </a:r>
            <a:r>
              <a:rPr dirty="0" sz="1650" spc="-6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green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sector,</a:t>
            </a:r>
            <a:endParaRPr sz="1650">
              <a:latin typeface="Calibri"/>
              <a:cs typeface="Calibri"/>
            </a:endParaRPr>
          </a:p>
          <a:p>
            <a:pPr lvl="1" marL="624840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 spc="-5">
                <a:latin typeface="Calibri"/>
                <a:cs typeface="Calibri"/>
              </a:rPr>
              <a:t>Through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carbon premium,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brown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sectors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also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contributing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in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green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sector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development</a:t>
            </a:r>
            <a:endParaRPr sz="1650">
              <a:latin typeface="Calibri"/>
              <a:cs typeface="Calibri"/>
            </a:endParaRPr>
          </a:p>
          <a:p>
            <a:pPr lvl="1" marL="624840" marR="56515" indent="-234950">
              <a:lnSpc>
                <a:spcPct val="100000"/>
              </a:lnSpc>
              <a:buFont typeface="Wingdings"/>
              <a:buChar char=""/>
              <a:tabLst>
                <a:tab pos="625475" algn="l"/>
              </a:tabLst>
            </a:pPr>
            <a:r>
              <a:rPr dirty="0" sz="1650">
                <a:latin typeface="Calibri"/>
                <a:cs typeface="Calibri"/>
              </a:rPr>
              <a:t>Within the </a:t>
            </a:r>
            <a:r>
              <a:rPr dirty="0" sz="1650" spc="-5">
                <a:latin typeface="Calibri"/>
                <a:cs typeface="Calibri"/>
              </a:rPr>
              <a:t>BNM </a:t>
            </a:r>
            <a:r>
              <a:rPr dirty="0" sz="1650">
                <a:latin typeface="Calibri"/>
                <a:cs typeface="Calibri"/>
              </a:rPr>
              <a:t>jurisdiction, BNM </a:t>
            </a:r>
            <a:r>
              <a:rPr dirty="0" sz="1650" spc="-10">
                <a:latin typeface="Calibri"/>
                <a:cs typeface="Calibri"/>
              </a:rPr>
              <a:t>can </a:t>
            </a:r>
            <a:r>
              <a:rPr dirty="0" sz="1650" spc="-5">
                <a:latin typeface="Calibri"/>
                <a:cs typeface="Calibri"/>
              </a:rPr>
              <a:t>determine </a:t>
            </a:r>
            <a:r>
              <a:rPr dirty="0" sz="1650">
                <a:latin typeface="Calibri"/>
                <a:cs typeface="Calibri"/>
              </a:rPr>
              <a:t>the </a:t>
            </a:r>
            <a:r>
              <a:rPr dirty="0" sz="1650" spc="-5">
                <a:latin typeface="Calibri"/>
                <a:cs typeface="Calibri"/>
              </a:rPr>
              <a:t>concerted </a:t>
            </a:r>
            <a:r>
              <a:rPr dirty="0" sz="1650">
                <a:latin typeface="Calibri"/>
                <a:cs typeface="Calibri"/>
              </a:rPr>
              <a:t>premium </a:t>
            </a:r>
            <a:r>
              <a:rPr dirty="0" sz="1650" spc="-15">
                <a:latin typeface="Calibri"/>
                <a:cs typeface="Calibri"/>
              </a:rPr>
              <a:t>rate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10">
                <a:latin typeface="Calibri"/>
                <a:cs typeface="Calibri"/>
              </a:rPr>
              <a:t>target </a:t>
            </a:r>
            <a:r>
              <a:rPr dirty="0" sz="1650" spc="-5">
                <a:latin typeface="Calibri"/>
                <a:cs typeface="Calibri"/>
              </a:rPr>
              <a:t> sector </a:t>
            </a:r>
            <a:r>
              <a:rPr dirty="0" sz="1650">
                <a:latin typeface="Calibri"/>
                <a:cs typeface="Calibri"/>
              </a:rPr>
              <a:t>(e.g., </a:t>
            </a:r>
            <a:r>
              <a:rPr dirty="0" sz="1650" spc="-5">
                <a:latin typeface="Calibri"/>
                <a:cs typeface="Calibri"/>
              </a:rPr>
              <a:t>export </a:t>
            </a:r>
            <a:r>
              <a:rPr dirty="0" sz="1650">
                <a:latin typeface="Calibri"/>
                <a:cs typeface="Calibri"/>
              </a:rPr>
              <a:t>sensitive </a:t>
            </a:r>
            <a:r>
              <a:rPr dirty="0" sz="1650" spc="-10">
                <a:latin typeface="Calibri"/>
                <a:cs typeface="Calibri"/>
              </a:rPr>
              <a:t>sectors) </a:t>
            </a:r>
            <a:r>
              <a:rPr dirty="0" sz="1650">
                <a:latin typeface="Calibri"/>
                <a:cs typeface="Calibri"/>
              </a:rPr>
              <a:t>in achieving the </a:t>
            </a:r>
            <a:r>
              <a:rPr dirty="0" sz="1650" spc="-5">
                <a:latin typeface="Calibri"/>
                <a:cs typeface="Calibri"/>
              </a:rPr>
              <a:t>NZE mandate </a:t>
            </a:r>
            <a:r>
              <a:rPr dirty="0" sz="1650">
                <a:latin typeface="Calibri"/>
                <a:cs typeface="Calibri"/>
              </a:rPr>
              <a:t>while ensuring the </a:t>
            </a:r>
            <a:r>
              <a:rPr dirty="0" sz="1650" spc="-15">
                <a:latin typeface="Calibri"/>
                <a:cs typeface="Calibri"/>
              </a:rPr>
              <a:t>core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mandate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price</a:t>
            </a:r>
            <a:r>
              <a:rPr dirty="0" sz="1650" spc="-5">
                <a:latin typeface="Calibri"/>
                <a:cs typeface="Calibri"/>
              </a:rPr>
              <a:t> stability</a:t>
            </a:r>
            <a:r>
              <a:rPr dirty="0" sz="1650">
                <a:latin typeface="Calibri"/>
                <a:cs typeface="Calibri"/>
              </a:rPr>
              <a:t> being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tact.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6608" y="3442301"/>
            <a:ext cx="2723515" cy="781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950" spc="-5" b="1">
                <a:latin typeface="Calibri"/>
                <a:cs typeface="Calibri"/>
              </a:rPr>
              <a:t>Thank</a:t>
            </a:r>
            <a:r>
              <a:rPr dirty="0" sz="4950" spc="-40" b="1">
                <a:latin typeface="Calibri"/>
                <a:cs typeface="Calibri"/>
              </a:rPr>
              <a:t> </a:t>
            </a:r>
            <a:r>
              <a:rPr dirty="0" sz="4950" spc="-130" b="1">
                <a:latin typeface="Calibri"/>
                <a:cs typeface="Calibri"/>
              </a:rPr>
              <a:t>You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9370" rIns="0" bIns="0" rtlCol="0" vert="horz">
            <a:spAutoFit/>
          </a:bodyPr>
          <a:lstStyle/>
          <a:p>
            <a:pPr marL="1065530">
              <a:lnSpc>
                <a:spcPct val="100000"/>
              </a:lnSpc>
              <a:spcBef>
                <a:spcPts val="310"/>
              </a:spcBef>
            </a:pPr>
            <a:r>
              <a:rPr dirty="0" spc="-5"/>
              <a:t>Climate</a:t>
            </a:r>
            <a:r>
              <a:rPr dirty="0" spc="-10"/>
              <a:t> </a:t>
            </a:r>
            <a:r>
              <a:rPr dirty="0" spc="5"/>
              <a:t>Risk</a:t>
            </a:r>
            <a:r>
              <a:rPr dirty="0" spc="-25"/>
              <a:t> </a:t>
            </a:r>
            <a:r>
              <a:rPr dirty="0"/>
              <a:t>Stress</a:t>
            </a:r>
            <a:r>
              <a:rPr dirty="0" spc="-20"/>
              <a:t> </a:t>
            </a:r>
            <a:r>
              <a:rPr dirty="0" spc="-30"/>
              <a:t>Testing</a:t>
            </a:r>
            <a:r>
              <a:rPr dirty="0" spc="-25"/>
              <a:t> </a:t>
            </a:r>
            <a:r>
              <a:rPr dirty="0" spc="5"/>
              <a:t>|</a:t>
            </a:r>
          </a:p>
          <a:p>
            <a:pPr marL="1065530">
              <a:lnSpc>
                <a:spcPct val="100000"/>
              </a:lnSpc>
              <a:spcBef>
                <a:spcPts val="215"/>
              </a:spcBef>
            </a:pPr>
            <a:r>
              <a:rPr dirty="0" spc="5"/>
              <a:t>A</a:t>
            </a:r>
            <a:r>
              <a:rPr dirty="0" spc="-5"/>
              <a:t> </a:t>
            </a:r>
            <a:r>
              <a:rPr dirty="0" spc="5"/>
              <a:t>Case Study</a:t>
            </a:r>
            <a:r>
              <a:rPr dirty="0" spc="-20"/>
              <a:t> </a:t>
            </a:r>
            <a:r>
              <a:rPr dirty="0" spc="5"/>
              <a:t>of</a:t>
            </a:r>
            <a:r>
              <a:rPr dirty="0"/>
              <a:t> </a:t>
            </a:r>
            <a:r>
              <a:rPr dirty="0" spc="-20"/>
              <a:t>Malaysia’s</a:t>
            </a:r>
            <a:r>
              <a:rPr dirty="0" spc="-10"/>
              <a:t> </a:t>
            </a:r>
            <a:r>
              <a:rPr dirty="0" spc="5"/>
              <a:t>Banking</a:t>
            </a:r>
            <a:r>
              <a:rPr dirty="0" spc="-15"/>
              <a:t> 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291274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Abstract</a:t>
            </a:r>
            <a:r>
              <a:rPr dirty="0" spc="-8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2527" y="2517109"/>
            <a:ext cx="7832725" cy="781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5" b="1">
                <a:latin typeface="Calibri"/>
                <a:cs typeface="Calibri"/>
              </a:rPr>
              <a:t>Policy</a:t>
            </a:r>
            <a:r>
              <a:rPr dirty="0" sz="1650" spc="-4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Recommendation:</a:t>
            </a:r>
            <a:endParaRPr sz="1650">
              <a:latin typeface="Calibri"/>
              <a:cs typeface="Calibri"/>
            </a:endParaRPr>
          </a:p>
          <a:p>
            <a:pPr marL="248920" marR="508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Carbon </a:t>
            </a:r>
            <a:r>
              <a:rPr dirty="0" sz="1650" spc="-5">
                <a:latin typeface="Calibri"/>
                <a:cs typeface="Calibri"/>
              </a:rPr>
              <a:t>premium </a:t>
            </a:r>
            <a:r>
              <a:rPr dirty="0" sz="1650">
                <a:latin typeface="Calibri"/>
                <a:cs typeface="Calibri"/>
              </a:rPr>
              <a:t>on </a:t>
            </a:r>
            <a:r>
              <a:rPr dirty="0" sz="1650" spc="-5">
                <a:latin typeface="Calibri"/>
                <a:cs typeface="Calibri"/>
              </a:rPr>
              <a:t>Loans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5">
                <a:latin typeface="Calibri"/>
                <a:cs typeface="Calibri"/>
              </a:rPr>
              <a:t>Advances </a:t>
            </a:r>
            <a:r>
              <a:rPr dirty="0" sz="1650">
                <a:latin typeface="Calibri"/>
                <a:cs typeface="Calibri"/>
              </a:rPr>
              <a:t>as policy </a:t>
            </a:r>
            <a:r>
              <a:rPr dirty="0" sz="1650" spc="-5">
                <a:latin typeface="Calibri"/>
                <a:cs typeface="Calibri"/>
              </a:rPr>
              <a:t>tool </a:t>
            </a:r>
            <a:r>
              <a:rPr dirty="0" sz="1650" spc="-15">
                <a:latin typeface="Calibri"/>
                <a:cs typeface="Calibri"/>
              </a:rPr>
              <a:t>for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>
                <a:latin typeface="Calibri"/>
                <a:cs typeface="Calibri"/>
              </a:rPr>
              <a:t>BNM </a:t>
            </a:r>
            <a:r>
              <a:rPr dirty="0" sz="1650" spc="-10">
                <a:latin typeface="Calibri"/>
                <a:cs typeface="Calibri"/>
              </a:rPr>
              <a:t>to </a:t>
            </a:r>
            <a:r>
              <a:rPr dirty="0" sz="1650">
                <a:latin typeface="Calibri"/>
                <a:cs typeface="Calibri"/>
              </a:rPr>
              <a:t>champion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>
                <a:latin typeface="Calibri"/>
                <a:cs typeface="Calibri"/>
              </a:rPr>
              <a:t>NZE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mandate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439" y="2212297"/>
            <a:ext cx="107950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Agenda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1624" y="2486151"/>
            <a:ext cx="3121660" cy="3058160"/>
            <a:chOff x="801624" y="2486151"/>
            <a:chExt cx="3121660" cy="3058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0991" y="3417823"/>
              <a:ext cx="2081783" cy="2070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624" y="4504182"/>
              <a:ext cx="1039367" cy="10401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624" y="3353562"/>
              <a:ext cx="1039367" cy="10401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195" y="2486151"/>
              <a:ext cx="1039368" cy="10388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10571" y="2765603"/>
            <a:ext cx="2960370" cy="31946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114"/>
              </a:spcBef>
              <a:buFont typeface="Wingdings"/>
              <a:buChar char=""/>
              <a:tabLst>
                <a:tab pos="391160" algn="l"/>
              </a:tabLst>
            </a:pPr>
            <a:r>
              <a:rPr dirty="0" sz="2300" b="1">
                <a:latin typeface="Calibri"/>
                <a:cs typeface="Calibri"/>
              </a:rPr>
              <a:t>Background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22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buFont typeface="Wingdings"/>
              <a:buChar char=""/>
              <a:tabLst>
                <a:tab pos="391160" algn="l"/>
              </a:tabLst>
            </a:pPr>
            <a:r>
              <a:rPr dirty="0" sz="2300" spc="-10" b="1">
                <a:latin typeface="Calibri"/>
                <a:cs typeface="Calibri"/>
              </a:rPr>
              <a:t>Literature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Review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22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buFont typeface="Wingdings"/>
              <a:buChar char=""/>
              <a:tabLst>
                <a:tab pos="391160" algn="l"/>
              </a:tabLst>
            </a:pPr>
            <a:r>
              <a:rPr dirty="0" sz="2300" spc="-10" b="1">
                <a:latin typeface="Calibri"/>
                <a:cs typeface="Calibri"/>
              </a:rPr>
              <a:t>Data</a:t>
            </a:r>
            <a:r>
              <a:rPr dirty="0" sz="2300" spc="-20" b="1">
                <a:latin typeface="Calibri"/>
                <a:cs typeface="Calibri"/>
              </a:rPr>
              <a:t> </a:t>
            </a:r>
            <a:r>
              <a:rPr dirty="0" sz="2300" spc="10" b="1">
                <a:latin typeface="Calibri"/>
                <a:cs typeface="Calibri"/>
              </a:rPr>
              <a:t>&amp;</a:t>
            </a:r>
            <a:r>
              <a:rPr dirty="0" sz="2300" spc="-2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Methodology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22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buFont typeface="Wingdings"/>
              <a:buChar char=""/>
              <a:tabLst>
                <a:tab pos="391160" algn="l"/>
              </a:tabLst>
            </a:pPr>
            <a:r>
              <a:rPr dirty="0" sz="2300" spc="-5" b="1">
                <a:latin typeface="Calibri"/>
                <a:cs typeface="Calibri"/>
              </a:rPr>
              <a:t>Results</a:t>
            </a:r>
            <a:r>
              <a:rPr dirty="0" sz="2300" spc="-25" b="1">
                <a:latin typeface="Calibri"/>
                <a:cs typeface="Calibri"/>
              </a:rPr>
              <a:t> </a:t>
            </a:r>
            <a:r>
              <a:rPr dirty="0" sz="2300" spc="10" b="1">
                <a:latin typeface="Calibri"/>
                <a:cs typeface="Calibri"/>
              </a:rPr>
              <a:t>&amp;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spc="5" b="1">
                <a:latin typeface="Calibri"/>
                <a:cs typeface="Calibri"/>
              </a:rPr>
              <a:t>Discussion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22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91160" algn="l"/>
              </a:tabLst>
            </a:pPr>
            <a:r>
              <a:rPr dirty="0" sz="2300" spc="5" b="1">
                <a:latin typeface="Calibri"/>
                <a:cs typeface="Calibri"/>
              </a:rPr>
              <a:t>Conclusion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167386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Background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4427" y="2517109"/>
            <a:ext cx="8240395" cy="3044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1650" spc="-10" b="1">
                <a:latin typeface="Calibri"/>
                <a:cs typeface="Calibri"/>
              </a:rPr>
              <a:t>Net </a:t>
            </a:r>
            <a:r>
              <a:rPr dirty="0" sz="1650" spc="-15" b="1">
                <a:latin typeface="Calibri"/>
                <a:cs typeface="Calibri"/>
              </a:rPr>
              <a:t>Zero</a:t>
            </a:r>
            <a:r>
              <a:rPr dirty="0" sz="1650" spc="-10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Emissions</a:t>
            </a:r>
            <a:r>
              <a:rPr dirty="0" sz="1650" spc="-1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(NZE)</a:t>
            </a:r>
            <a:r>
              <a:rPr dirty="0" sz="1650" spc="-30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mandate</a:t>
            </a:r>
            <a:endParaRPr sz="1650">
              <a:latin typeface="Calibri"/>
              <a:cs typeface="Calibri"/>
            </a:endParaRPr>
          </a:p>
          <a:p>
            <a:pPr marL="287020" indent="-236854">
              <a:lnSpc>
                <a:spcPct val="100000"/>
              </a:lnSpc>
              <a:buFont typeface="Wingdings"/>
              <a:buChar char=""/>
              <a:tabLst>
                <a:tab pos="287655" algn="l"/>
              </a:tabLst>
            </a:pPr>
            <a:r>
              <a:rPr dirty="0" sz="1650" spc="-5">
                <a:latin typeface="Calibri"/>
                <a:cs typeface="Calibri"/>
              </a:rPr>
              <a:t>Growing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intensity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for</a:t>
            </a:r>
            <a:r>
              <a:rPr dirty="0" sz="1650" spc="-5">
                <a:latin typeface="Calibri"/>
                <a:cs typeface="Calibri"/>
              </a:rPr>
              <a:t> banks</a:t>
            </a:r>
            <a:r>
              <a:rPr dirty="0" sz="1650" spc="-10">
                <a:latin typeface="Calibri"/>
                <a:cs typeface="Calibri"/>
              </a:rPr>
              <a:t> to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carry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out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concrete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actions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meeting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NZE mandate</a:t>
            </a:r>
            <a:endParaRPr sz="1650">
              <a:latin typeface="Calibri"/>
              <a:cs typeface="Calibri"/>
            </a:endParaRPr>
          </a:p>
          <a:p>
            <a:pPr marL="287020" indent="-236854">
              <a:lnSpc>
                <a:spcPct val="100000"/>
              </a:lnSpc>
              <a:buFont typeface="Wingdings"/>
              <a:buChar char=""/>
              <a:tabLst>
                <a:tab pos="287655" algn="l"/>
              </a:tabLst>
            </a:pPr>
            <a:r>
              <a:rPr dirty="0" sz="1650" spc="-5">
                <a:latin typeface="Calibri"/>
                <a:cs typeface="Calibri"/>
              </a:rPr>
              <a:t>Malaysia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member</a:t>
            </a:r>
            <a:r>
              <a:rPr dirty="0" sz="1650" spc="-5">
                <a:latin typeface="Calibri"/>
                <a:cs typeface="Calibri"/>
              </a:rPr>
              <a:t> Network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for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Greening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Financial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System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(NGFS)</a:t>
            </a:r>
            <a:endParaRPr sz="1650">
              <a:latin typeface="Calibri"/>
              <a:cs typeface="Calibri"/>
            </a:endParaRPr>
          </a:p>
          <a:p>
            <a:pPr marL="287020" indent="-236854">
              <a:lnSpc>
                <a:spcPct val="100000"/>
              </a:lnSpc>
              <a:buFont typeface="Wingdings"/>
              <a:buChar char=""/>
              <a:tabLst>
                <a:tab pos="287655" algn="l"/>
              </a:tabLst>
            </a:pPr>
            <a:r>
              <a:rPr dirty="0" sz="1650">
                <a:latin typeface="Calibri"/>
                <a:cs typeface="Calibri"/>
              </a:rPr>
              <a:t>Clear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initiative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from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BNM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 the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2024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Climate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Risk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Stress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Testing</a:t>
            </a:r>
            <a:r>
              <a:rPr dirty="0" sz="1650" spc="-5">
                <a:latin typeface="Calibri"/>
                <a:cs typeface="Calibri"/>
              </a:rPr>
              <a:t> (CRST)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Consultative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Paper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1650" spc="-10" b="1">
                <a:latin typeface="Calibri"/>
                <a:cs typeface="Calibri"/>
              </a:rPr>
              <a:t>Potential</a:t>
            </a:r>
            <a:r>
              <a:rPr dirty="0" sz="1650" spc="-20" b="1">
                <a:latin typeface="Calibri"/>
                <a:cs typeface="Calibri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Physical</a:t>
            </a:r>
            <a:r>
              <a:rPr dirty="0" sz="1650" spc="-20" b="1">
                <a:latin typeface="Calibri"/>
                <a:cs typeface="Calibri"/>
              </a:rPr>
              <a:t> </a:t>
            </a:r>
            <a:r>
              <a:rPr dirty="0" sz="1650" b="1">
                <a:latin typeface="Calibri"/>
                <a:cs typeface="Calibri"/>
              </a:rPr>
              <a:t>and</a:t>
            </a:r>
            <a:r>
              <a:rPr dirty="0" sz="1650" spc="-5" b="1">
                <a:latin typeface="Calibri"/>
                <a:cs typeface="Calibri"/>
              </a:rPr>
              <a:t> </a:t>
            </a:r>
            <a:r>
              <a:rPr dirty="0" sz="1650" spc="-15" b="1">
                <a:latin typeface="Calibri"/>
                <a:cs typeface="Calibri"/>
              </a:rPr>
              <a:t>Transition</a:t>
            </a:r>
            <a:r>
              <a:rPr dirty="0" sz="1650" spc="-40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Climate</a:t>
            </a:r>
            <a:r>
              <a:rPr dirty="0" sz="1650" spc="-35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Risks</a:t>
            </a:r>
            <a:endParaRPr sz="1650">
              <a:latin typeface="Calibri"/>
              <a:cs typeface="Calibri"/>
            </a:endParaRPr>
          </a:p>
          <a:p>
            <a:pPr marL="287020" marR="227329" indent="-236854">
              <a:lnSpc>
                <a:spcPct val="100000"/>
              </a:lnSpc>
              <a:buFont typeface="Wingdings"/>
              <a:buChar char=""/>
              <a:tabLst>
                <a:tab pos="287655" algn="l"/>
              </a:tabLst>
            </a:pPr>
            <a:r>
              <a:rPr dirty="0" sz="1650">
                <a:latin typeface="Calibri"/>
                <a:cs typeface="Calibri"/>
              </a:rPr>
              <a:t>2021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flooding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event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Malaysia</a:t>
            </a:r>
            <a:r>
              <a:rPr dirty="0" sz="1650" spc="-5">
                <a:latin typeface="Calibri"/>
                <a:cs typeface="Calibri"/>
              </a:rPr>
              <a:t> estimated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to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be</a:t>
            </a:r>
            <a:r>
              <a:rPr dirty="0" sz="1650" spc="-5">
                <a:latin typeface="Calibri"/>
                <a:cs typeface="Calibri"/>
              </a:rPr>
              <a:t> around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MYR6</a:t>
            </a:r>
            <a:r>
              <a:rPr dirty="0" sz="1650">
                <a:latin typeface="Calibri"/>
                <a:cs typeface="Calibri"/>
              </a:rPr>
              <a:t> billion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damages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15x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 spc="-35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average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damage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in</a:t>
            </a:r>
            <a:r>
              <a:rPr dirty="0" sz="1650" spc="-5">
                <a:latin typeface="Calibri"/>
                <a:cs typeface="Calibri"/>
              </a:rPr>
              <a:t> 20 </a:t>
            </a:r>
            <a:r>
              <a:rPr dirty="0" sz="1650" spc="-15">
                <a:latin typeface="Calibri"/>
                <a:cs typeface="Calibri"/>
              </a:rPr>
              <a:t>years</a:t>
            </a:r>
            <a:endParaRPr sz="1650">
              <a:latin typeface="Calibri"/>
              <a:cs typeface="Calibri"/>
            </a:endParaRPr>
          </a:p>
          <a:p>
            <a:pPr marL="287020" marR="43180" indent="-236854">
              <a:lnSpc>
                <a:spcPct val="100000"/>
              </a:lnSpc>
              <a:buFont typeface="Wingdings"/>
              <a:buChar char=""/>
              <a:tabLst>
                <a:tab pos="287655" algn="l"/>
              </a:tabLst>
            </a:pPr>
            <a:r>
              <a:rPr dirty="0" sz="1650" spc="-10">
                <a:latin typeface="Calibri"/>
                <a:cs typeface="Calibri"/>
              </a:rPr>
              <a:t>Pressure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is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growing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for</a:t>
            </a:r>
            <a:r>
              <a:rPr dirty="0" sz="1650" spc="-5">
                <a:latin typeface="Calibri"/>
                <a:cs typeface="Calibri"/>
              </a:rPr>
              <a:t> Malaysia to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impose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 </a:t>
            </a:r>
            <a:r>
              <a:rPr dirty="0" sz="1650" spc="-5">
                <a:latin typeface="Calibri"/>
                <a:cs typeface="Calibri"/>
              </a:rPr>
              <a:t>carbon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taxation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CO</a:t>
            </a:r>
            <a:r>
              <a:rPr dirty="0" baseline="-20202" sz="1650" spc="-7">
                <a:latin typeface="Calibri"/>
                <a:cs typeface="Calibri"/>
              </a:rPr>
              <a:t>2</a:t>
            </a:r>
            <a:r>
              <a:rPr dirty="0" baseline="-20202" sz="1650" spc="179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emissions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– </a:t>
            </a:r>
            <a:r>
              <a:rPr dirty="0" sz="1650" spc="-5">
                <a:latin typeface="Calibri"/>
                <a:cs typeface="Calibri"/>
              </a:rPr>
              <a:t>Singapore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&amp;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Japan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charging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USD5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per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mtCO</a:t>
            </a:r>
            <a:r>
              <a:rPr dirty="0" baseline="-20202" sz="1650" spc="-7">
                <a:latin typeface="Calibri"/>
                <a:cs typeface="Calibri"/>
              </a:rPr>
              <a:t>2</a:t>
            </a:r>
            <a:r>
              <a:rPr dirty="0" sz="1650" spc="-5">
                <a:latin typeface="Calibri"/>
                <a:cs typeface="Calibri"/>
              </a:rPr>
              <a:t>e</a:t>
            </a:r>
            <a:endParaRPr sz="1650">
              <a:latin typeface="Calibri"/>
              <a:cs typeface="Calibri"/>
            </a:endParaRPr>
          </a:p>
          <a:p>
            <a:pPr marL="287020" marR="290195" indent="-236854">
              <a:lnSpc>
                <a:spcPct val="100000"/>
              </a:lnSpc>
              <a:buFont typeface="Wingdings"/>
              <a:buChar char=""/>
              <a:tabLst>
                <a:tab pos="287655" algn="l"/>
              </a:tabLst>
            </a:pPr>
            <a:r>
              <a:rPr dirty="0" sz="1650" spc="-10">
                <a:latin typeface="Calibri"/>
                <a:cs typeface="Calibri"/>
              </a:rPr>
              <a:t>Potential </a:t>
            </a:r>
            <a:r>
              <a:rPr dirty="0" sz="1650">
                <a:latin typeface="Calibri"/>
                <a:cs typeface="Calibri"/>
              </a:rPr>
              <a:t>export ban on </a:t>
            </a:r>
            <a:r>
              <a:rPr dirty="0" sz="1650" spc="-5">
                <a:latin typeface="Calibri"/>
                <a:cs typeface="Calibri"/>
              </a:rPr>
              <a:t>product associated </a:t>
            </a:r>
            <a:r>
              <a:rPr dirty="0" sz="1650">
                <a:latin typeface="Calibri"/>
                <a:cs typeface="Calibri"/>
              </a:rPr>
              <a:t>with high </a:t>
            </a:r>
            <a:r>
              <a:rPr dirty="0" sz="1650" spc="-5">
                <a:latin typeface="Calibri"/>
                <a:cs typeface="Calibri"/>
              </a:rPr>
              <a:t>CO</a:t>
            </a:r>
            <a:r>
              <a:rPr dirty="0" baseline="-20202" sz="1650" spc="-7">
                <a:latin typeface="Calibri"/>
                <a:cs typeface="Calibri"/>
              </a:rPr>
              <a:t>2 </a:t>
            </a:r>
            <a:r>
              <a:rPr dirty="0" sz="1650">
                <a:latin typeface="Calibri"/>
                <a:cs typeface="Calibri"/>
              </a:rPr>
              <a:t>emissions – </a:t>
            </a:r>
            <a:r>
              <a:rPr dirty="0" sz="1650" spc="-5">
                <a:latin typeface="Calibri"/>
                <a:cs typeface="Calibri"/>
              </a:rPr>
              <a:t>Europe ban </a:t>
            </a:r>
            <a:r>
              <a:rPr dirty="0" sz="1650">
                <a:latin typeface="Calibri"/>
                <a:cs typeface="Calibri"/>
              </a:rPr>
              <a:t>palm oil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import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on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the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ground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deforestation.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3399154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Background</a:t>
            </a:r>
            <a:r>
              <a:rPr dirty="0" spc="-50"/>
              <a:t> </a:t>
            </a:r>
            <a:r>
              <a:rPr dirty="0" spc="-10"/>
              <a:t>(Continued)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2527" y="2517109"/>
            <a:ext cx="8108315" cy="1283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" b="1">
                <a:latin typeface="Calibri"/>
                <a:cs typeface="Calibri"/>
              </a:rPr>
              <a:t>Research</a:t>
            </a:r>
            <a:r>
              <a:rPr dirty="0" sz="1650" spc="-30" b="1">
                <a:latin typeface="Calibri"/>
                <a:cs typeface="Calibri"/>
              </a:rPr>
              <a:t> </a:t>
            </a:r>
            <a:r>
              <a:rPr dirty="0" sz="1650" spc="-5" b="1">
                <a:latin typeface="Calibri"/>
                <a:cs typeface="Calibri"/>
              </a:rPr>
              <a:t>Objectives:</a:t>
            </a:r>
            <a:endParaRPr sz="1650">
              <a:latin typeface="Calibri"/>
              <a:cs typeface="Calibri"/>
            </a:endParaRPr>
          </a:p>
          <a:p>
            <a:pPr marL="248920" marR="5080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This paper aims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 spc="-10">
                <a:latin typeface="Calibri"/>
                <a:cs typeface="Calibri"/>
              </a:rPr>
              <a:t>extrapolate </a:t>
            </a:r>
            <a:r>
              <a:rPr dirty="0" sz="1650">
                <a:latin typeface="Calibri"/>
                <a:cs typeface="Calibri"/>
              </a:rPr>
              <a:t>the financial impacts posed </a:t>
            </a:r>
            <a:r>
              <a:rPr dirty="0" sz="1650" spc="-5">
                <a:latin typeface="Calibri"/>
                <a:cs typeface="Calibri"/>
              </a:rPr>
              <a:t>by </a:t>
            </a:r>
            <a:r>
              <a:rPr dirty="0" sz="1650" spc="-10">
                <a:latin typeface="Calibri"/>
                <a:cs typeface="Calibri"/>
              </a:rPr>
              <a:t>physical </a:t>
            </a:r>
            <a:r>
              <a:rPr dirty="0" sz="1650" spc="-5">
                <a:latin typeface="Calibri"/>
                <a:cs typeface="Calibri"/>
              </a:rPr>
              <a:t>and transition climate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risks</a:t>
            </a:r>
            <a:r>
              <a:rPr dirty="0" sz="16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on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Malaysia’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banking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system</a:t>
            </a:r>
            <a:endParaRPr sz="1650">
              <a:latin typeface="Calibri"/>
              <a:cs typeface="Calibri"/>
            </a:endParaRPr>
          </a:p>
          <a:p>
            <a:pPr marL="248920" marR="150495" indent="-236854">
              <a:lnSpc>
                <a:spcPct val="100000"/>
              </a:lnSpc>
              <a:buFont typeface="Wingdings"/>
              <a:buChar char=""/>
              <a:tabLst>
                <a:tab pos="249554" algn="l"/>
              </a:tabLst>
            </a:pPr>
            <a:r>
              <a:rPr dirty="0" sz="1650" spc="-5">
                <a:latin typeface="Calibri"/>
                <a:cs typeface="Calibri"/>
              </a:rPr>
              <a:t>The research approach </a:t>
            </a:r>
            <a:r>
              <a:rPr dirty="0" sz="1650">
                <a:latin typeface="Calibri"/>
                <a:cs typeface="Calibri"/>
              </a:rPr>
              <a:t>and </a:t>
            </a:r>
            <a:r>
              <a:rPr dirty="0" sz="1650" spc="-5">
                <a:latin typeface="Calibri"/>
                <a:cs typeface="Calibri"/>
              </a:rPr>
              <a:t>outcomes </a:t>
            </a:r>
            <a:r>
              <a:rPr dirty="0" sz="1650">
                <a:latin typeface="Calibri"/>
                <a:cs typeface="Calibri"/>
              </a:rPr>
              <a:t>would </a:t>
            </a:r>
            <a:r>
              <a:rPr dirty="0" sz="1650" spc="-5">
                <a:latin typeface="Calibri"/>
                <a:cs typeface="Calibri"/>
              </a:rPr>
              <a:t>contribute </a:t>
            </a:r>
            <a:r>
              <a:rPr dirty="0" sz="1650">
                <a:latin typeface="Calibri"/>
                <a:cs typeface="Calibri"/>
              </a:rPr>
              <a:t>as one of </a:t>
            </a:r>
            <a:r>
              <a:rPr dirty="0" sz="1650" spc="5">
                <a:latin typeface="Calibri"/>
                <a:cs typeface="Calibri"/>
              </a:rPr>
              <a:t>the </a:t>
            </a:r>
            <a:r>
              <a:rPr dirty="0" sz="1650" spc="-5">
                <a:latin typeface="Calibri"/>
                <a:cs typeface="Calibri"/>
              </a:rPr>
              <a:t>earliest </a:t>
            </a:r>
            <a:r>
              <a:rPr dirty="0" sz="1650" spc="-10">
                <a:latin typeface="Calibri"/>
                <a:cs typeface="Calibri"/>
              </a:rPr>
              <a:t>references </a:t>
            </a:r>
            <a:r>
              <a:rPr dirty="0" sz="1650" spc="5">
                <a:latin typeface="Calibri"/>
                <a:cs typeface="Calibri"/>
              </a:rPr>
              <a:t>in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context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 </a:t>
            </a:r>
            <a:r>
              <a:rPr dirty="0" sz="1650" spc="-5">
                <a:latin typeface="Calibri"/>
                <a:cs typeface="Calibri"/>
              </a:rPr>
              <a:t>climate </a:t>
            </a:r>
            <a:r>
              <a:rPr dirty="0" sz="1650">
                <a:latin typeface="Calibri"/>
                <a:cs typeface="Calibri"/>
              </a:rPr>
              <a:t>risk </a:t>
            </a:r>
            <a:r>
              <a:rPr dirty="0" sz="1650" spc="-10">
                <a:latin typeface="Calibri"/>
                <a:cs typeface="Calibri"/>
              </a:rPr>
              <a:t>stress</a:t>
            </a:r>
            <a:r>
              <a:rPr dirty="0" sz="1650" spc="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testing(CRST),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the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emerging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subject.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247142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5"/>
              <a:t>Literature</a:t>
            </a:r>
            <a:r>
              <a:rPr dirty="0" spc="-55"/>
              <a:t> </a:t>
            </a:r>
            <a:r>
              <a:rPr dirty="0" spc="-15"/>
              <a:t>Review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804672" y="5180076"/>
            <a:ext cx="8608060" cy="1120140"/>
          </a:xfrm>
          <a:custGeom>
            <a:avLst/>
            <a:gdLst/>
            <a:ahLst/>
            <a:cxnLst/>
            <a:rect l="l" t="t" r="r" b="b"/>
            <a:pathLst>
              <a:path w="8608060" h="1120139">
                <a:moveTo>
                  <a:pt x="0" y="0"/>
                </a:moveTo>
                <a:lnTo>
                  <a:pt x="8607551" y="0"/>
                </a:lnTo>
                <a:lnTo>
                  <a:pt x="8607551" y="1120139"/>
                </a:lnTo>
                <a:lnTo>
                  <a:pt x="0" y="112013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47038" y="5601700"/>
            <a:ext cx="532130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10">
                <a:latin typeface="Calibri"/>
                <a:cs typeface="Calibri"/>
              </a:rPr>
              <a:t>Research</a:t>
            </a:r>
            <a:r>
              <a:rPr dirty="0" sz="1450" spc="5">
                <a:latin typeface="Calibri"/>
                <a:cs typeface="Calibri"/>
              </a:rPr>
              <a:t> Framework,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Climate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Risk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Scenarios,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Data,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and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Methodology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9274" y="3222434"/>
            <a:ext cx="2827655" cy="2362835"/>
            <a:chOff x="799274" y="3222434"/>
            <a:chExt cx="2827655" cy="2362835"/>
          </a:xfrm>
        </p:grpSpPr>
        <p:sp>
          <p:nvSpPr>
            <p:cNvPr id="11" name="object 11"/>
            <p:cNvSpPr/>
            <p:nvPr/>
          </p:nvSpPr>
          <p:spPr>
            <a:xfrm>
              <a:off x="804672" y="3227832"/>
              <a:ext cx="2816860" cy="2352040"/>
            </a:xfrm>
            <a:custGeom>
              <a:avLst/>
              <a:gdLst/>
              <a:ahLst/>
              <a:cxnLst/>
              <a:rect l="l" t="t" r="r" b="b"/>
              <a:pathLst>
                <a:path w="2816860" h="2352040">
                  <a:moveTo>
                    <a:pt x="1408175" y="2351532"/>
                  </a:move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lnTo>
                    <a:pt x="2816351" y="0"/>
                  </a:lnTo>
                  <a:lnTo>
                    <a:pt x="2816351" y="1885187"/>
                  </a:lnTo>
                  <a:lnTo>
                    <a:pt x="1588008" y="1885187"/>
                  </a:lnTo>
                  <a:lnTo>
                    <a:pt x="1588008" y="2004059"/>
                  </a:lnTo>
                  <a:lnTo>
                    <a:pt x="1743455" y="2004059"/>
                  </a:lnTo>
                  <a:lnTo>
                    <a:pt x="1408175" y="2351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04672" y="3227832"/>
              <a:ext cx="2816860" cy="2352040"/>
            </a:xfrm>
            <a:custGeom>
              <a:avLst/>
              <a:gdLst/>
              <a:ahLst/>
              <a:cxnLst/>
              <a:rect l="l" t="t" r="r" b="b"/>
              <a:pathLst>
                <a:path w="2816860" h="2352040">
                  <a:moveTo>
                    <a:pt x="0" y="0"/>
                  </a:moveTo>
                  <a:lnTo>
                    <a:pt x="2816351" y="0"/>
                  </a:lnTo>
                  <a:lnTo>
                    <a:pt x="2816351" y="1885187"/>
                  </a:lnTo>
                  <a:lnTo>
                    <a:pt x="1588008" y="1885187"/>
                  </a:lnTo>
                  <a:lnTo>
                    <a:pt x="1588008" y="2004059"/>
                  </a:lnTo>
                  <a:lnTo>
                    <a:pt x="1743455" y="2004059"/>
                  </a:lnTo>
                  <a:lnTo>
                    <a:pt x="1408175" y="2351532"/>
                  </a:ln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96798" y="3239484"/>
            <a:ext cx="2230755" cy="16103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81965">
              <a:lnSpc>
                <a:spcPct val="100000"/>
              </a:lnSpc>
              <a:spcBef>
                <a:spcPts val="135"/>
              </a:spcBef>
            </a:pPr>
            <a:r>
              <a:rPr dirty="0" sz="1450" spc="20" b="1">
                <a:latin typeface="Calibri"/>
                <a:cs typeface="Calibri"/>
              </a:rPr>
              <a:t>C</a:t>
            </a:r>
            <a:r>
              <a:rPr dirty="0" sz="1450" spc="-5" b="1">
                <a:latin typeface="Calibri"/>
                <a:cs typeface="Calibri"/>
              </a:rPr>
              <a:t>l</a:t>
            </a:r>
            <a:r>
              <a:rPr dirty="0" sz="1450" spc="10" b="1">
                <a:latin typeface="Calibri"/>
                <a:cs typeface="Calibri"/>
              </a:rPr>
              <a:t>i</a:t>
            </a:r>
            <a:r>
              <a:rPr dirty="0" sz="1450" spc="20" b="1">
                <a:latin typeface="Calibri"/>
                <a:cs typeface="Calibri"/>
              </a:rPr>
              <a:t>m</a:t>
            </a:r>
            <a:r>
              <a:rPr dirty="0" sz="1450" spc="-10" b="1">
                <a:latin typeface="Calibri"/>
                <a:cs typeface="Calibri"/>
              </a:rPr>
              <a:t>a</a:t>
            </a:r>
            <a:r>
              <a:rPr dirty="0" sz="1450" b="1">
                <a:latin typeface="Calibri"/>
                <a:cs typeface="Calibri"/>
              </a:rPr>
              <a:t>t</a:t>
            </a:r>
            <a:r>
              <a:rPr dirty="0" sz="1450" spc="15" b="1">
                <a:latin typeface="Calibri"/>
                <a:cs typeface="Calibri"/>
              </a:rPr>
              <a:t>e</a:t>
            </a:r>
            <a:r>
              <a:rPr dirty="0" sz="1450" spc="-10" b="1">
                <a:latin typeface="Calibri"/>
                <a:cs typeface="Calibri"/>
              </a:rPr>
              <a:t> </a:t>
            </a:r>
            <a:r>
              <a:rPr dirty="0" sz="1450" spc="20" b="1">
                <a:latin typeface="Calibri"/>
                <a:cs typeface="Calibri"/>
              </a:rPr>
              <a:t>C</a:t>
            </a:r>
            <a:r>
              <a:rPr dirty="0" sz="1450" spc="20" b="1">
                <a:latin typeface="Calibri"/>
                <a:cs typeface="Calibri"/>
              </a:rPr>
              <a:t>han</a:t>
            </a:r>
            <a:r>
              <a:rPr dirty="0" sz="1450" spc="-10" b="1">
                <a:latin typeface="Calibri"/>
                <a:cs typeface="Calibri"/>
              </a:rPr>
              <a:t>g</a:t>
            </a:r>
            <a:r>
              <a:rPr dirty="0" sz="1450" spc="5" b="1">
                <a:latin typeface="Calibri"/>
                <a:cs typeface="Calibri"/>
              </a:rPr>
              <a:t>e</a:t>
            </a:r>
            <a:r>
              <a:rPr dirty="0" sz="1450" spc="10" b="1"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471170" marR="461645" indent="481330">
              <a:lnSpc>
                <a:spcPts val="1789"/>
              </a:lnSpc>
              <a:spcBef>
                <a:spcPts val="55"/>
              </a:spcBef>
            </a:pPr>
            <a:r>
              <a:rPr dirty="0" sz="1450" spc="10">
                <a:latin typeface="Calibri"/>
                <a:cs typeface="Calibri"/>
              </a:rPr>
              <a:t>e.g., 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Nordhaus</a:t>
            </a:r>
            <a:r>
              <a:rPr dirty="0" sz="1450" spc="-5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(2017)</a:t>
            </a:r>
            <a:endParaRPr sz="1450">
              <a:latin typeface="Calibri"/>
              <a:cs typeface="Calibri"/>
            </a:endParaRPr>
          </a:p>
          <a:p>
            <a:pPr marL="247015">
              <a:lnSpc>
                <a:spcPts val="1705"/>
              </a:lnSpc>
            </a:pPr>
            <a:r>
              <a:rPr dirty="0" sz="1450" spc="10">
                <a:latin typeface="Calibri"/>
                <a:cs typeface="Calibri"/>
              </a:rPr>
              <a:t>Budolfson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et</a:t>
            </a:r>
            <a:r>
              <a:rPr dirty="0" sz="1450" spc="-3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al.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(2017)</a:t>
            </a:r>
            <a:endParaRPr sz="1450">
              <a:latin typeface="Calibri"/>
              <a:cs typeface="Calibri"/>
            </a:endParaRPr>
          </a:p>
          <a:p>
            <a:pPr marL="437515">
              <a:lnSpc>
                <a:spcPct val="100000"/>
              </a:lnSpc>
              <a:spcBef>
                <a:spcPts val="50"/>
              </a:spcBef>
            </a:pPr>
            <a:r>
              <a:rPr dirty="0" sz="1450" spc="10">
                <a:latin typeface="Calibri"/>
                <a:cs typeface="Calibri"/>
              </a:rPr>
              <a:t>Dietz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et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al.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(2021)</a:t>
            </a:r>
            <a:endParaRPr sz="1450">
              <a:latin typeface="Calibri"/>
              <a:cs typeface="Calibri"/>
            </a:endParaRPr>
          </a:p>
          <a:p>
            <a:pPr marL="865505" marR="5080" indent="-853440">
              <a:lnSpc>
                <a:spcPts val="1789"/>
              </a:lnSpc>
              <a:spcBef>
                <a:spcPts val="55"/>
              </a:spcBef>
            </a:pPr>
            <a:r>
              <a:rPr dirty="0" sz="1450" spc="-10">
                <a:latin typeface="Calibri"/>
                <a:cs typeface="Calibri"/>
              </a:rPr>
              <a:t>Parry, </a:t>
            </a:r>
            <a:r>
              <a:rPr dirty="0" sz="1450" spc="10">
                <a:latin typeface="Calibri"/>
                <a:cs typeface="Calibri"/>
              </a:rPr>
              <a:t>Black, </a:t>
            </a:r>
            <a:r>
              <a:rPr dirty="0" sz="1450" spc="15">
                <a:latin typeface="Calibri"/>
                <a:cs typeface="Calibri"/>
              </a:rPr>
              <a:t>and </a:t>
            </a:r>
            <a:r>
              <a:rPr dirty="0" sz="1450" spc="10">
                <a:latin typeface="Calibri"/>
                <a:cs typeface="Calibri"/>
              </a:rPr>
              <a:t>Zhunussova </a:t>
            </a:r>
            <a:r>
              <a:rPr dirty="0" sz="1450" spc="-31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(2022)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81158" y="3222434"/>
            <a:ext cx="2828925" cy="2362835"/>
            <a:chOff x="3681158" y="3222434"/>
            <a:chExt cx="2828925" cy="2362835"/>
          </a:xfrm>
        </p:grpSpPr>
        <p:sp>
          <p:nvSpPr>
            <p:cNvPr id="15" name="object 15"/>
            <p:cNvSpPr/>
            <p:nvPr/>
          </p:nvSpPr>
          <p:spPr>
            <a:xfrm>
              <a:off x="3686556" y="3227832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1409700" y="2351532"/>
                  </a:moveTo>
                  <a:lnTo>
                    <a:pt x="1074420" y="2004059"/>
                  </a:lnTo>
                  <a:lnTo>
                    <a:pt x="1229867" y="2004059"/>
                  </a:lnTo>
                  <a:lnTo>
                    <a:pt x="1229867" y="1885187"/>
                  </a:lnTo>
                  <a:lnTo>
                    <a:pt x="0" y="1885187"/>
                  </a:lnTo>
                  <a:lnTo>
                    <a:pt x="0" y="0"/>
                  </a:ln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9700" y="2351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86556" y="3227832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0" y="0"/>
                  </a:move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9700" y="2351532"/>
                  </a:lnTo>
                  <a:lnTo>
                    <a:pt x="1074420" y="2004059"/>
                  </a:lnTo>
                  <a:lnTo>
                    <a:pt x="1229867" y="2004059"/>
                  </a:lnTo>
                  <a:lnTo>
                    <a:pt x="1229867" y="1885187"/>
                  </a:lnTo>
                  <a:lnTo>
                    <a:pt x="0" y="18851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911605" y="3239484"/>
            <a:ext cx="2369820" cy="18357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10" b="1">
                <a:latin typeface="Calibri"/>
                <a:cs typeface="Calibri"/>
              </a:rPr>
              <a:t>Climate</a:t>
            </a:r>
            <a:r>
              <a:rPr dirty="0" sz="1450" spc="-25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Risk</a:t>
            </a:r>
            <a:r>
              <a:rPr dirty="0" sz="1450" spc="-20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Impact</a:t>
            </a:r>
            <a:r>
              <a:rPr dirty="0" sz="1450" spc="-45" b="1">
                <a:latin typeface="Calibri"/>
                <a:cs typeface="Calibri"/>
              </a:rPr>
              <a:t> </a:t>
            </a:r>
            <a:r>
              <a:rPr dirty="0" sz="1450" spc="20" b="1">
                <a:latin typeface="Calibri"/>
                <a:cs typeface="Calibri"/>
              </a:rPr>
              <a:t>on</a:t>
            </a:r>
            <a:r>
              <a:rPr dirty="0" sz="1450" spc="-15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Banks:</a:t>
            </a:r>
            <a:endParaRPr sz="1450">
              <a:latin typeface="Calibri"/>
              <a:cs typeface="Calibri"/>
            </a:endParaRPr>
          </a:p>
          <a:p>
            <a:pPr marL="266700" marR="258445" indent="754380">
              <a:lnSpc>
                <a:spcPts val="1789"/>
              </a:lnSpc>
              <a:spcBef>
                <a:spcPts val="55"/>
              </a:spcBef>
            </a:pPr>
            <a:r>
              <a:rPr dirty="0" sz="1450" spc="10">
                <a:latin typeface="Calibri"/>
                <a:cs typeface="Calibri"/>
              </a:rPr>
              <a:t>e.g., 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Cantelmo,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Melinna,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and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ts val="1705"/>
              </a:lnSpc>
            </a:pPr>
            <a:r>
              <a:rPr dirty="0" sz="1450" spc="5">
                <a:latin typeface="Calibri"/>
                <a:cs typeface="Calibri"/>
              </a:rPr>
              <a:t>Papageorgiou</a:t>
            </a:r>
            <a:r>
              <a:rPr dirty="0" sz="1450" spc="15">
                <a:latin typeface="Calibri"/>
                <a:cs typeface="Calibri"/>
              </a:rPr>
              <a:t> (2019)</a:t>
            </a:r>
            <a:endParaRPr sz="1450">
              <a:latin typeface="Calibri"/>
              <a:cs typeface="Calibri"/>
            </a:endParaRPr>
          </a:p>
          <a:p>
            <a:pPr algn="ctr" marL="113030" marR="106680">
              <a:lnSpc>
                <a:spcPct val="102400"/>
              </a:lnSpc>
              <a:spcBef>
                <a:spcPts val="5"/>
              </a:spcBef>
            </a:pPr>
            <a:r>
              <a:rPr dirty="0" sz="1450" spc="5">
                <a:latin typeface="Calibri"/>
                <a:cs typeface="Calibri"/>
              </a:rPr>
              <a:t>Faiella </a:t>
            </a:r>
            <a:r>
              <a:rPr dirty="0" sz="1450" spc="15">
                <a:latin typeface="Calibri"/>
                <a:cs typeface="Calibri"/>
              </a:rPr>
              <a:t>and </a:t>
            </a:r>
            <a:r>
              <a:rPr dirty="0" sz="1450" spc="5">
                <a:latin typeface="Calibri"/>
                <a:cs typeface="Calibri"/>
              </a:rPr>
              <a:t>Lavecchia </a:t>
            </a:r>
            <a:r>
              <a:rPr dirty="0" sz="1450" spc="15">
                <a:latin typeface="Calibri"/>
                <a:cs typeface="Calibri"/>
              </a:rPr>
              <a:t>(2020) </a:t>
            </a:r>
            <a:r>
              <a:rPr dirty="0" sz="1450" spc="-3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Belloni, </a:t>
            </a:r>
            <a:r>
              <a:rPr dirty="0" sz="1450" spc="5">
                <a:latin typeface="Calibri"/>
                <a:cs typeface="Calibri"/>
              </a:rPr>
              <a:t>Kuik, </a:t>
            </a:r>
            <a:r>
              <a:rPr dirty="0" sz="1450" spc="15">
                <a:latin typeface="Calibri"/>
                <a:cs typeface="Calibri"/>
              </a:rPr>
              <a:t>and </a:t>
            </a:r>
            <a:r>
              <a:rPr dirty="0" sz="1450" spc="5">
                <a:latin typeface="Calibri"/>
                <a:cs typeface="Calibri"/>
              </a:rPr>
              <a:t>Mingarelli </a:t>
            </a:r>
            <a:r>
              <a:rPr dirty="0" sz="1450" spc="-31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(2022)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450" spc="-5">
                <a:latin typeface="Calibri"/>
                <a:cs typeface="Calibri"/>
              </a:rPr>
              <a:t>Takahashi</a:t>
            </a:r>
            <a:r>
              <a:rPr dirty="0" sz="1450" spc="15">
                <a:latin typeface="Calibri"/>
                <a:cs typeface="Calibri"/>
              </a:rPr>
              <a:t> and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Shino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(2023)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64630" y="3222498"/>
            <a:ext cx="2828925" cy="2362200"/>
            <a:chOff x="6564630" y="3222498"/>
            <a:chExt cx="2828925" cy="2362200"/>
          </a:xfrm>
        </p:grpSpPr>
        <p:sp>
          <p:nvSpPr>
            <p:cNvPr id="19" name="object 19"/>
            <p:cNvSpPr/>
            <p:nvPr/>
          </p:nvSpPr>
          <p:spPr>
            <a:xfrm>
              <a:off x="6569964" y="3227832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1409700" y="2351532"/>
                  </a:moveTo>
                  <a:lnTo>
                    <a:pt x="1072895" y="2004059"/>
                  </a:lnTo>
                  <a:lnTo>
                    <a:pt x="1229867" y="2004059"/>
                  </a:lnTo>
                  <a:lnTo>
                    <a:pt x="1229867" y="1885187"/>
                  </a:lnTo>
                  <a:lnTo>
                    <a:pt x="0" y="1885187"/>
                  </a:lnTo>
                  <a:lnTo>
                    <a:pt x="0" y="0"/>
                  </a:ln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9700" y="2351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69964" y="3227832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0" y="0"/>
                  </a:move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9700" y="2351532"/>
                  </a:lnTo>
                  <a:lnTo>
                    <a:pt x="1072895" y="2004059"/>
                  </a:lnTo>
                  <a:lnTo>
                    <a:pt x="1229867" y="2004059"/>
                  </a:lnTo>
                  <a:lnTo>
                    <a:pt x="1229867" y="1885187"/>
                  </a:lnTo>
                  <a:lnTo>
                    <a:pt x="0" y="18851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044963" y="3239484"/>
            <a:ext cx="1866900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 spc="10" b="1">
                <a:latin typeface="Calibri"/>
                <a:cs typeface="Calibri"/>
              </a:rPr>
              <a:t>Climate</a:t>
            </a:r>
            <a:r>
              <a:rPr dirty="0" sz="1450" spc="-40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Risk</a:t>
            </a:r>
            <a:r>
              <a:rPr dirty="0" sz="1450" spc="-30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Scenario</a:t>
            </a:r>
            <a:r>
              <a:rPr dirty="0" sz="1450" spc="-55" b="1">
                <a:latin typeface="Calibri"/>
                <a:cs typeface="Calibri"/>
              </a:rPr>
              <a:t> </a:t>
            </a:r>
            <a:r>
              <a:rPr dirty="0" sz="1450" spc="25" b="1">
                <a:latin typeface="Calibri"/>
                <a:cs typeface="Calibri"/>
              </a:rPr>
              <a:t>&amp; </a:t>
            </a:r>
            <a:r>
              <a:rPr dirty="0" sz="1450" spc="-315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Framework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450" spc="10">
                <a:latin typeface="Calibri"/>
                <a:cs typeface="Calibri"/>
              </a:rPr>
              <a:t>e.g.,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450" spc="10">
                <a:latin typeface="Calibri"/>
                <a:cs typeface="Calibri"/>
              </a:rPr>
              <a:t>NGFS-FSB(2022)</a:t>
            </a:r>
            <a:endParaRPr sz="1450">
              <a:latin typeface="Calibri"/>
              <a:cs typeface="Calibri"/>
            </a:endParaRPr>
          </a:p>
          <a:p>
            <a:pPr algn="ctr" marL="416559" marR="410209">
              <a:lnSpc>
                <a:spcPct val="102099"/>
              </a:lnSpc>
              <a:spcBef>
                <a:spcPts val="10"/>
              </a:spcBef>
            </a:pPr>
            <a:r>
              <a:rPr dirty="0" sz="1450" spc="10">
                <a:latin typeface="Calibri"/>
                <a:cs typeface="Calibri"/>
              </a:rPr>
              <a:t>BCBS</a:t>
            </a:r>
            <a:r>
              <a:rPr dirty="0" sz="1450" spc="-6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(2021b) </a:t>
            </a:r>
            <a:r>
              <a:rPr dirty="0" sz="1450" spc="-310">
                <a:latin typeface="Calibri"/>
                <a:cs typeface="Calibri"/>
              </a:rPr>
              <a:t> </a:t>
            </a:r>
            <a:r>
              <a:rPr dirty="0" sz="1450" spc="20">
                <a:latin typeface="Calibri"/>
                <a:cs typeface="Calibri"/>
              </a:rPr>
              <a:t>BNM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(2022)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450" spc="15">
                <a:latin typeface="Calibri"/>
                <a:cs typeface="Calibri"/>
              </a:rPr>
              <a:t>ECB</a:t>
            </a:r>
            <a:r>
              <a:rPr dirty="0" sz="1450" spc="-6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(2022)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9549" y="2532411"/>
            <a:ext cx="660209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>
                <a:latin typeface="Calibri"/>
                <a:cs typeface="Calibri"/>
              </a:rPr>
              <a:t>A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total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of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52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pieces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of</a:t>
            </a:r>
            <a:r>
              <a:rPr dirty="0" sz="1650" spc="-10">
                <a:latin typeface="Calibri"/>
                <a:cs typeface="Calibri"/>
              </a:rPr>
              <a:t> literature</a:t>
            </a:r>
            <a:r>
              <a:rPr dirty="0" sz="1650" spc="-5">
                <a:latin typeface="Calibri"/>
                <a:cs typeface="Calibri"/>
              </a:rPr>
              <a:t> cited </a:t>
            </a:r>
            <a:r>
              <a:rPr dirty="0" sz="1650">
                <a:latin typeface="Calibri"/>
                <a:cs typeface="Calibri"/>
              </a:rPr>
              <a:t>in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this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paper</a:t>
            </a:r>
            <a:endParaRPr sz="1650">
              <a:latin typeface="Calibri"/>
              <a:cs typeface="Calibri"/>
            </a:endParaRPr>
          </a:p>
          <a:p>
            <a:pPr marL="248285" indent="-236220">
              <a:lnSpc>
                <a:spcPct val="100000"/>
              </a:lnSpc>
              <a:buFont typeface="Wingdings"/>
              <a:buChar char=""/>
              <a:tabLst>
                <a:tab pos="248920" algn="l"/>
              </a:tabLst>
            </a:pPr>
            <a:r>
              <a:rPr dirty="0" sz="1650">
                <a:latin typeface="Calibri"/>
                <a:cs typeface="Calibri"/>
              </a:rPr>
              <a:t>Majority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are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current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literature</a:t>
            </a:r>
            <a:r>
              <a:rPr dirty="0" sz="1650">
                <a:latin typeface="Calibri"/>
                <a:cs typeface="Calibri"/>
              </a:rPr>
              <a:t> and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could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be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grouped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into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three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categories: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2936240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Research</a:t>
            </a:r>
            <a:r>
              <a:rPr dirty="0" spc="-65"/>
              <a:t> </a:t>
            </a:r>
            <a:r>
              <a:rPr dirty="0" spc="-20"/>
              <a:t>Framework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2527" y="2517109"/>
            <a:ext cx="810831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920" marR="5080" indent="-236854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9554" algn="l"/>
              </a:tabLst>
            </a:pPr>
            <a:r>
              <a:rPr dirty="0" sz="1650">
                <a:latin typeface="Calibri"/>
                <a:cs typeface="Calibri"/>
              </a:rPr>
              <a:t>This paper aims </a:t>
            </a:r>
            <a:r>
              <a:rPr dirty="0" sz="1650" spc="-5">
                <a:latin typeface="Calibri"/>
                <a:cs typeface="Calibri"/>
              </a:rPr>
              <a:t>to </a:t>
            </a:r>
            <a:r>
              <a:rPr dirty="0" sz="1650" spc="-10">
                <a:latin typeface="Calibri"/>
                <a:cs typeface="Calibri"/>
              </a:rPr>
              <a:t>extrapolate </a:t>
            </a:r>
            <a:r>
              <a:rPr dirty="0" sz="1650">
                <a:latin typeface="Calibri"/>
                <a:cs typeface="Calibri"/>
              </a:rPr>
              <a:t>the financial impacts posed </a:t>
            </a:r>
            <a:r>
              <a:rPr dirty="0" sz="1650" spc="-5">
                <a:latin typeface="Calibri"/>
                <a:cs typeface="Calibri"/>
              </a:rPr>
              <a:t>by </a:t>
            </a:r>
            <a:r>
              <a:rPr dirty="0" sz="1650" spc="-10">
                <a:latin typeface="Calibri"/>
                <a:cs typeface="Calibri"/>
              </a:rPr>
              <a:t>physical </a:t>
            </a:r>
            <a:r>
              <a:rPr dirty="0" sz="1650" spc="-5">
                <a:latin typeface="Calibri"/>
                <a:cs typeface="Calibri"/>
              </a:rPr>
              <a:t>and transition climate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risks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on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Malaysia’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banking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system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using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BCBS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framework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as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 guide.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995" y="3374135"/>
            <a:ext cx="3868995" cy="21243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3185" y="5502641"/>
            <a:ext cx="3637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Note: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This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diagram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is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reproduced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from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Figure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in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page</a:t>
            </a:r>
            <a:r>
              <a:rPr dirty="0" sz="1000" spc="-5">
                <a:latin typeface="Calibri"/>
                <a:cs typeface="Calibri"/>
              </a:rPr>
              <a:t> 4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(BCBS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2021b)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32782" y="4109465"/>
            <a:ext cx="693420" cy="693420"/>
            <a:chOff x="4732782" y="4109465"/>
            <a:chExt cx="693420" cy="693420"/>
          </a:xfrm>
        </p:grpSpPr>
        <p:sp>
          <p:nvSpPr>
            <p:cNvPr id="12" name="object 12"/>
            <p:cNvSpPr/>
            <p:nvPr/>
          </p:nvSpPr>
          <p:spPr>
            <a:xfrm>
              <a:off x="4738116" y="411479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413004" y="498348"/>
                  </a:moveTo>
                  <a:lnTo>
                    <a:pt x="0" y="498348"/>
                  </a:lnTo>
                  <a:lnTo>
                    <a:pt x="0" y="184403"/>
                  </a:lnTo>
                  <a:lnTo>
                    <a:pt x="0" y="498347"/>
                  </a:lnTo>
                  <a:lnTo>
                    <a:pt x="413004" y="498347"/>
                  </a:lnTo>
                  <a:close/>
                </a:path>
                <a:path w="683260" h="683260">
                  <a:moveTo>
                    <a:pt x="413003" y="682751"/>
                  </a:moveTo>
                  <a:lnTo>
                    <a:pt x="413003" y="498348"/>
                  </a:lnTo>
                  <a:lnTo>
                    <a:pt x="413004" y="681227"/>
                  </a:lnTo>
                  <a:lnTo>
                    <a:pt x="414208" y="681227"/>
                  </a:lnTo>
                  <a:lnTo>
                    <a:pt x="413003" y="682751"/>
                  </a:lnTo>
                  <a:close/>
                </a:path>
                <a:path w="683260" h="683260">
                  <a:moveTo>
                    <a:pt x="414208" y="681227"/>
                  </a:moveTo>
                  <a:lnTo>
                    <a:pt x="413004" y="681227"/>
                  </a:lnTo>
                  <a:lnTo>
                    <a:pt x="417576" y="676656"/>
                  </a:lnTo>
                  <a:lnTo>
                    <a:pt x="419100" y="673607"/>
                  </a:lnTo>
                  <a:lnTo>
                    <a:pt x="423671" y="669035"/>
                  </a:lnTo>
                  <a:lnTo>
                    <a:pt x="425196" y="665988"/>
                  </a:lnTo>
                  <a:lnTo>
                    <a:pt x="429768" y="661415"/>
                  </a:lnTo>
                  <a:lnTo>
                    <a:pt x="431291" y="658367"/>
                  </a:lnTo>
                  <a:lnTo>
                    <a:pt x="435864" y="653796"/>
                  </a:lnTo>
                  <a:lnTo>
                    <a:pt x="437388" y="650747"/>
                  </a:lnTo>
                  <a:lnTo>
                    <a:pt x="440436" y="647699"/>
                  </a:lnTo>
                  <a:lnTo>
                    <a:pt x="441960" y="644651"/>
                  </a:lnTo>
                  <a:lnTo>
                    <a:pt x="446532" y="640080"/>
                  </a:lnTo>
                  <a:lnTo>
                    <a:pt x="448055" y="637031"/>
                  </a:lnTo>
                  <a:lnTo>
                    <a:pt x="452628" y="632459"/>
                  </a:lnTo>
                  <a:lnTo>
                    <a:pt x="454152" y="629411"/>
                  </a:lnTo>
                  <a:lnTo>
                    <a:pt x="458723" y="624839"/>
                  </a:lnTo>
                  <a:lnTo>
                    <a:pt x="460248" y="621791"/>
                  </a:lnTo>
                  <a:lnTo>
                    <a:pt x="464657" y="617382"/>
                  </a:lnTo>
                  <a:lnTo>
                    <a:pt x="414208" y="681227"/>
                  </a:lnTo>
                  <a:close/>
                </a:path>
                <a:path w="683260" h="683260">
                  <a:moveTo>
                    <a:pt x="414208" y="1523"/>
                  </a:moveTo>
                  <a:lnTo>
                    <a:pt x="413003" y="1523"/>
                  </a:lnTo>
                  <a:lnTo>
                    <a:pt x="413003" y="0"/>
                  </a:lnTo>
                  <a:lnTo>
                    <a:pt x="414208" y="1523"/>
                  </a:lnTo>
                  <a:close/>
                </a:path>
                <a:path w="683260" h="683260">
                  <a:moveTo>
                    <a:pt x="413004" y="184403"/>
                  </a:moveTo>
                  <a:lnTo>
                    <a:pt x="413003" y="1523"/>
                  </a:lnTo>
                  <a:lnTo>
                    <a:pt x="413004" y="184403"/>
                  </a:lnTo>
                  <a:close/>
                </a:path>
                <a:path w="683260" h="683260">
                  <a:moveTo>
                    <a:pt x="420229" y="9143"/>
                  </a:moveTo>
                  <a:lnTo>
                    <a:pt x="419100" y="9143"/>
                  </a:lnTo>
                  <a:lnTo>
                    <a:pt x="419100" y="7715"/>
                  </a:lnTo>
                  <a:lnTo>
                    <a:pt x="420229" y="9143"/>
                  </a:lnTo>
                  <a:close/>
                </a:path>
                <a:path w="683260" h="683260">
                  <a:moveTo>
                    <a:pt x="426250" y="16763"/>
                  </a:moveTo>
                  <a:lnTo>
                    <a:pt x="425196" y="16763"/>
                  </a:lnTo>
                  <a:lnTo>
                    <a:pt x="425196" y="15429"/>
                  </a:lnTo>
                  <a:lnTo>
                    <a:pt x="426250" y="16763"/>
                  </a:lnTo>
                  <a:close/>
                </a:path>
                <a:path w="683260" h="683260">
                  <a:moveTo>
                    <a:pt x="432271" y="24383"/>
                  </a:moveTo>
                  <a:lnTo>
                    <a:pt x="431291" y="24383"/>
                  </a:lnTo>
                  <a:lnTo>
                    <a:pt x="431291" y="23144"/>
                  </a:lnTo>
                  <a:lnTo>
                    <a:pt x="432271" y="24383"/>
                  </a:lnTo>
                  <a:close/>
                </a:path>
                <a:path w="683260" h="683260">
                  <a:moveTo>
                    <a:pt x="437088" y="30480"/>
                  </a:moveTo>
                  <a:lnTo>
                    <a:pt x="435864" y="30480"/>
                  </a:lnTo>
                  <a:lnTo>
                    <a:pt x="435864" y="28930"/>
                  </a:lnTo>
                  <a:lnTo>
                    <a:pt x="437088" y="30480"/>
                  </a:lnTo>
                  <a:close/>
                </a:path>
                <a:path w="683260" h="683260">
                  <a:moveTo>
                    <a:pt x="443109" y="38099"/>
                  </a:moveTo>
                  <a:lnTo>
                    <a:pt x="441960" y="38099"/>
                  </a:lnTo>
                  <a:lnTo>
                    <a:pt x="441960" y="36645"/>
                  </a:lnTo>
                  <a:lnTo>
                    <a:pt x="443109" y="38099"/>
                  </a:lnTo>
                  <a:close/>
                </a:path>
                <a:path w="683260" h="683260">
                  <a:moveTo>
                    <a:pt x="449130" y="45719"/>
                  </a:moveTo>
                  <a:lnTo>
                    <a:pt x="448055" y="45719"/>
                  </a:lnTo>
                  <a:lnTo>
                    <a:pt x="448055" y="44359"/>
                  </a:lnTo>
                  <a:lnTo>
                    <a:pt x="449130" y="45719"/>
                  </a:lnTo>
                  <a:close/>
                </a:path>
                <a:path w="683260" h="683260">
                  <a:moveTo>
                    <a:pt x="455151" y="53339"/>
                  </a:moveTo>
                  <a:lnTo>
                    <a:pt x="454152" y="53339"/>
                  </a:lnTo>
                  <a:lnTo>
                    <a:pt x="454152" y="52074"/>
                  </a:lnTo>
                  <a:lnTo>
                    <a:pt x="455151" y="53339"/>
                  </a:lnTo>
                  <a:close/>
                </a:path>
                <a:path w="683260" h="683260">
                  <a:moveTo>
                    <a:pt x="461173" y="60959"/>
                  </a:moveTo>
                  <a:lnTo>
                    <a:pt x="460248" y="60959"/>
                  </a:lnTo>
                  <a:lnTo>
                    <a:pt x="460248" y="59789"/>
                  </a:lnTo>
                  <a:lnTo>
                    <a:pt x="461173" y="60959"/>
                  </a:lnTo>
                  <a:close/>
                </a:path>
                <a:path w="683260" h="683260">
                  <a:moveTo>
                    <a:pt x="465990" y="67055"/>
                  </a:moveTo>
                  <a:lnTo>
                    <a:pt x="464820" y="67055"/>
                  </a:lnTo>
                  <a:lnTo>
                    <a:pt x="464820" y="65575"/>
                  </a:lnTo>
                  <a:lnTo>
                    <a:pt x="465990" y="67055"/>
                  </a:lnTo>
                  <a:close/>
                </a:path>
                <a:path w="683260" h="683260">
                  <a:moveTo>
                    <a:pt x="472011" y="74675"/>
                  </a:moveTo>
                  <a:lnTo>
                    <a:pt x="470916" y="74675"/>
                  </a:lnTo>
                  <a:lnTo>
                    <a:pt x="470916" y="73290"/>
                  </a:lnTo>
                  <a:lnTo>
                    <a:pt x="472011" y="74675"/>
                  </a:lnTo>
                  <a:close/>
                </a:path>
                <a:path w="683260" h="683260">
                  <a:moveTo>
                    <a:pt x="478032" y="82296"/>
                  </a:moveTo>
                  <a:lnTo>
                    <a:pt x="477012" y="82296"/>
                  </a:lnTo>
                  <a:lnTo>
                    <a:pt x="477012" y="81005"/>
                  </a:lnTo>
                  <a:lnTo>
                    <a:pt x="478032" y="82296"/>
                  </a:lnTo>
                  <a:close/>
                </a:path>
                <a:path w="683260" h="683260">
                  <a:moveTo>
                    <a:pt x="484053" y="89915"/>
                  </a:moveTo>
                  <a:lnTo>
                    <a:pt x="483107" y="89915"/>
                  </a:lnTo>
                  <a:lnTo>
                    <a:pt x="483107" y="88719"/>
                  </a:lnTo>
                  <a:lnTo>
                    <a:pt x="484053" y="89915"/>
                  </a:lnTo>
                  <a:close/>
                </a:path>
                <a:path w="683260" h="683260">
                  <a:moveTo>
                    <a:pt x="490074" y="97535"/>
                  </a:moveTo>
                  <a:lnTo>
                    <a:pt x="489204" y="97535"/>
                  </a:lnTo>
                  <a:lnTo>
                    <a:pt x="489204" y="96434"/>
                  </a:lnTo>
                  <a:lnTo>
                    <a:pt x="490074" y="97535"/>
                  </a:lnTo>
                  <a:close/>
                </a:path>
                <a:path w="683260" h="683260">
                  <a:moveTo>
                    <a:pt x="494891" y="103631"/>
                  </a:moveTo>
                  <a:lnTo>
                    <a:pt x="493776" y="103631"/>
                  </a:lnTo>
                  <a:lnTo>
                    <a:pt x="493776" y="102220"/>
                  </a:lnTo>
                  <a:lnTo>
                    <a:pt x="494891" y="103631"/>
                  </a:lnTo>
                  <a:close/>
                </a:path>
                <a:path w="683260" h="683260">
                  <a:moveTo>
                    <a:pt x="500912" y="111251"/>
                  </a:moveTo>
                  <a:lnTo>
                    <a:pt x="499871" y="111251"/>
                  </a:lnTo>
                  <a:lnTo>
                    <a:pt x="499871" y="109934"/>
                  </a:lnTo>
                  <a:lnTo>
                    <a:pt x="500912" y="111251"/>
                  </a:lnTo>
                  <a:close/>
                </a:path>
                <a:path w="683260" h="683260">
                  <a:moveTo>
                    <a:pt x="506934" y="118872"/>
                  </a:moveTo>
                  <a:lnTo>
                    <a:pt x="505968" y="118872"/>
                  </a:lnTo>
                  <a:lnTo>
                    <a:pt x="505968" y="117649"/>
                  </a:lnTo>
                  <a:lnTo>
                    <a:pt x="506934" y="118872"/>
                  </a:lnTo>
                  <a:close/>
                </a:path>
                <a:path w="683260" h="683260">
                  <a:moveTo>
                    <a:pt x="512955" y="126491"/>
                  </a:moveTo>
                  <a:lnTo>
                    <a:pt x="512064" y="126491"/>
                  </a:lnTo>
                  <a:lnTo>
                    <a:pt x="512064" y="125364"/>
                  </a:lnTo>
                  <a:lnTo>
                    <a:pt x="512955" y="126491"/>
                  </a:lnTo>
                  <a:close/>
                </a:path>
                <a:path w="683260" h="683260">
                  <a:moveTo>
                    <a:pt x="518976" y="134111"/>
                  </a:moveTo>
                  <a:lnTo>
                    <a:pt x="518160" y="134111"/>
                  </a:lnTo>
                  <a:lnTo>
                    <a:pt x="518160" y="133079"/>
                  </a:lnTo>
                  <a:lnTo>
                    <a:pt x="518976" y="134111"/>
                  </a:lnTo>
                  <a:close/>
                </a:path>
                <a:path w="683260" h="683260">
                  <a:moveTo>
                    <a:pt x="523793" y="140207"/>
                  </a:moveTo>
                  <a:lnTo>
                    <a:pt x="522732" y="140207"/>
                  </a:lnTo>
                  <a:lnTo>
                    <a:pt x="522732" y="138865"/>
                  </a:lnTo>
                  <a:lnTo>
                    <a:pt x="523793" y="140207"/>
                  </a:lnTo>
                  <a:close/>
                </a:path>
                <a:path w="683260" h="683260">
                  <a:moveTo>
                    <a:pt x="529814" y="147827"/>
                  </a:moveTo>
                  <a:lnTo>
                    <a:pt x="528828" y="147827"/>
                  </a:lnTo>
                  <a:lnTo>
                    <a:pt x="528828" y="146580"/>
                  </a:lnTo>
                  <a:lnTo>
                    <a:pt x="529814" y="147827"/>
                  </a:lnTo>
                  <a:close/>
                </a:path>
                <a:path w="683260" h="683260">
                  <a:moveTo>
                    <a:pt x="535835" y="155447"/>
                  </a:moveTo>
                  <a:lnTo>
                    <a:pt x="534923" y="155447"/>
                  </a:lnTo>
                  <a:lnTo>
                    <a:pt x="534923" y="154294"/>
                  </a:lnTo>
                  <a:lnTo>
                    <a:pt x="535835" y="155447"/>
                  </a:lnTo>
                  <a:close/>
                </a:path>
                <a:path w="683260" h="683260">
                  <a:moveTo>
                    <a:pt x="541856" y="163067"/>
                  </a:moveTo>
                  <a:lnTo>
                    <a:pt x="541020" y="163067"/>
                  </a:lnTo>
                  <a:lnTo>
                    <a:pt x="541020" y="162009"/>
                  </a:lnTo>
                  <a:lnTo>
                    <a:pt x="541856" y="163067"/>
                  </a:lnTo>
                  <a:close/>
                </a:path>
                <a:path w="683260" h="683260">
                  <a:moveTo>
                    <a:pt x="547877" y="170688"/>
                  </a:moveTo>
                  <a:lnTo>
                    <a:pt x="547116" y="170688"/>
                  </a:lnTo>
                  <a:lnTo>
                    <a:pt x="547116" y="169724"/>
                  </a:lnTo>
                  <a:lnTo>
                    <a:pt x="547877" y="170688"/>
                  </a:lnTo>
                  <a:close/>
                </a:path>
                <a:path w="683260" h="683260">
                  <a:moveTo>
                    <a:pt x="552694" y="176783"/>
                  </a:moveTo>
                  <a:lnTo>
                    <a:pt x="551688" y="176783"/>
                  </a:lnTo>
                  <a:lnTo>
                    <a:pt x="551688" y="175509"/>
                  </a:lnTo>
                  <a:lnTo>
                    <a:pt x="552694" y="176783"/>
                  </a:lnTo>
                  <a:close/>
                </a:path>
                <a:path w="683260" h="683260">
                  <a:moveTo>
                    <a:pt x="558715" y="184403"/>
                  </a:moveTo>
                  <a:lnTo>
                    <a:pt x="557784" y="184403"/>
                  </a:lnTo>
                  <a:lnTo>
                    <a:pt x="557784" y="183224"/>
                  </a:lnTo>
                  <a:lnTo>
                    <a:pt x="558715" y="184403"/>
                  </a:lnTo>
                  <a:close/>
                </a:path>
                <a:path w="683260" h="683260">
                  <a:moveTo>
                    <a:pt x="564737" y="192023"/>
                  </a:moveTo>
                  <a:lnTo>
                    <a:pt x="563880" y="192023"/>
                  </a:lnTo>
                  <a:lnTo>
                    <a:pt x="563880" y="190939"/>
                  </a:lnTo>
                  <a:lnTo>
                    <a:pt x="564737" y="192023"/>
                  </a:lnTo>
                  <a:close/>
                </a:path>
                <a:path w="683260" h="683260">
                  <a:moveTo>
                    <a:pt x="570758" y="199643"/>
                  </a:moveTo>
                  <a:lnTo>
                    <a:pt x="569976" y="199643"/>
                  </a:lnTo>
                  <a:lnTo>
                    <a:pt x="569976" y="198654"/>
                  </a:lnTo>
                  <a:lnTo>
                    <a:pt x="570758" y="199643"/>
                  </a:lnTo>
                  <a:close/>
                </a:path>
                <a:path w="683260" h="683260">
                  <a:moveTo>
                    <a:pt x="575575" y="205739"/>
                  </a:moveTo>
                  <a:lnTo>
                    <a:pt x="574548" y="205739"/>
                  </a:lnTo>
                  <a:lnTo>
                    <a:pt x="574548" y="204440"/>
                  </a:lnTo>
                  <a:lnTo>
                    <a:pt x="575575" y="205739"/>
                  </a:lnTo>
                  <a:close/>
                </a:path>
                <a:path w="683260" h="683260">
                  <a:moveTo>
                    <a:pt x="581596" y="213359"/>
                  </a:moveTo>
                  <a:lnTo>
                    <a:pt x="580644" y="213359"/>
                  </a:lnTo>
                  <a:lnTo>
                    <a:pt x="580644" y="212155"/>
                  </a:lnTo>
                  <a:lnTo>
                    <a:pt x="581596" y="213359"/>
                  </a:lnTo>
                  <a:close/>
                </a:path>
                <a:path w="683260" h="683260">
                  <a:moveTo>
                    <a:pt x="587617" y="220980"/>
                  </a:moveTo>
                  <a:lnTo>
                    <a:pt x="586739" y="220980"/>
                  </a:lnTo>
                  <a:lnTo>
                    <a:pt x="586739" y="219869"/>
                  </a:lnTo>
                  <a:lnTo>
                    <a:pt x="587617" y="220980"/>
                  </a:lnTo>
                  <a:close/>
                </a:path>
                <a:path w="683260" h="683260">
                  <a:moveTo>
                    <a:pt x="593638" y="228599"/>
                  </a:moveTo>
                  <a:lnTo>
                    <a:pt x="592836" y="228599"/>
                  </a:lnTo>
                  <a:lnTo>
                    <a:pt x="592836" y="227584"/>
                  </a:lnTo>
                  <a:lnTo>
                    <a:pt x="593638" y="228599"/>
                  </a:lnTo>
                  <a:close/>
                </a:path>
                <a:path w="683260" h="683260">
                  <a:moveTo>
                    <a:pt x="599659" y="236219"/>
                  </a:moveTo>
                  <a:lnTo>
                    <a:pt x="598932" y="236219"/>
                  </a:lnTo>
                  <a:lnTo>
                    <a:pt x="598932" y="235299"/>
                  </a:lnTo>
                  <a:lnTo>
                    <a:pt x="599659" y="236219"/>
                  </a:lnTo>
                  <a:close/>
                </a:path>
                <a:path w="683260" h="683260">
                  <a:moveTo>
                    <a:pt x="604476" y="242315"/>
                  </a:moveTo>
                  <a:lnTo>
                    <a:pt x="603504" y="242315"/>
                  </a:lnTo>
                  <a:lnTo>
                    <a:pt x="603504" y="241084"/>
                  </a:lnTo>
                  <a:lnTo>
                    <a:pt x="604476" y="242315"/>
                  </a:lnTo>
                  <a:close/>
                </a:path>
                <a:path w="683260" h="683260">
                  <a:moveTo>
                    <a:pt x="610497" y="249935"/>
                  </a:moveTo>
                  <a:lnTo>
                    <a:pt x="609600" y="249935"/>
                  </a:lnTo>
                  <a:lnTo>
                    <a:pt x="609600" y="248799"/>
                  </a:lnTo>
                  <a:lnTo>
                    <a:pt x="610497" y="249935"/>
                  </a:lnTo>
                  <a:close/>
                </a:path>
                <a:path w="683260" h="683260">
                  <a:moveTo>
                    <a:pt x="616519" y="257555"/>
                  </a:moveTo>
                  <a:lnTo>
                    <a:pt x="615696" y="257555"/>
                  </a:lnTo>
                  <a:lnTo>
                    <a:pt x="615696" y="256514"/>
                  </a:lnTo>
                  <a:lnTo>
                    <a:pt x="616519" y="257555"/>
                  </a:lnTo>
                  <a:close/>
                </a:path>
                <a:path w="683260" h="683260">
                  <a:moveTo>
                    <a:pt x="622540" y="265175"/>
                  </a:moveTo>
                  <a:lnTo>
                    <a:pt x="621791" y="265175"/>
                  </a:lnTo>
                  <a:lnTo>
                    <a:pt x="621791" y="264228"/>
                  </a:lnTo>
                  <a:lnTo>
                    <a:pt x="622540" y="265175"/>
                  </a:lnTo>
                  <a:close/>
                </a:path>
                <a:path w="683260" h="683260">
                  <a:moveTo>
                    <a:pt x="628561" y="272796"/>
                  </a:moveTo>
                  <a:lnTo>
                    <a:pt x="627888" y="272796"/>
                  </a:lnTo>
                  <a:lnTo>
                    <a:pt x="627888" y="271943"/>
                  </a:lnTo>
                  <a:lnTo>
                    <a:pt x="628561" y="272796"/>
                  </a:lnTo>
                  <a:close/>
                </a:path>
                <a:path w="683260" h="683260">
                  <a:moveTo>
                    <a:pt x="633378" y="278891"/>
                  </a:moveTo>
                  <a:lnTo>
                    <a:pt x="632460" y="278891"/>
                  </a:lnTo>
                  <a:lnTo>
                    <a:pt x="632460" y="277730"/>
                  </a:lnTo>
                  <a:lnTo>
                    <a:pt x="633378" y="278891"/>
                  </a:lnTo>
                  <a:close/>
                </a:path>
                <a:path w="683260" h="683260">
                  <a:moveTo>
                    <a:pt x="639399" y="286511"/>
                  </a:moveTo>
                  <a:lnTo>
                    <a:pt x="638555" y="286511"/>
                  </a:lnTo>
                  <a:lnTo>
                    <a:pt x="638555" y="285444"/>
                  </a:lnTo>
                  <a:lnTo>
                    <a:pt x="639399" y="286511"/>
                  </a:lnTo>
                  <a:close/>
                </a:path>
                <a:path w="683260" h="683260">
                  <a:moveTo>
                    <a:pt x="645420" y="294131"/>
                  </a:moveTo>
                  <a:lnTo>
                    <a:pt x="644652" y="294131"/>
                  </a:lnTo>
                  <a:lnTo>
                    <a:pt x="644652" y="293159"/>
                  </a:lnTo>
                  <a:lnTo>
                    <a:pt x="645420" y="294131"/>
                  </a:lnTo>
                  <a:close/>
                </a:path>
                <a:path w="683260" h="683260">
                  <a:moveTo>
                    <a:pt x="651441" y="301751"/>
                  </a:moveTo>
                  <a:lnTo>
                    <a:pt x="650748" y="301751"/>
                  </a:lnTo>
                  <a:lnTo>
                    <a:pt x="650748" y="300874"/>
                  </a:lnTo>
                  <a:lnTo>
                    <a:pt x="651441" y="301751"/>
                  </a:lnTo>
                  <a:close/>
                </a:path>
                <a:path w="683260" h="683260">
                  <a:moveTo>
                    <a:pt x="657463" y="309372"/>
                  </a:moveTo>
                  <a:lnTo>
                    <a:pt x="656844" y="309372"/>
                  </a:lnTo>
                  <a:lnTo>
                    <a:pt x="656844" y="308589"/>
                  </a:lnTo>
                  <a:lnTo>
                    <a:pt x="657463" y="309372"/>
                  </a:lnTo>
                  <a:close/>
                </a:path>
                <a:path w="683260" h="683260">
                  <a:moveTo>
                    <a:pt x="662279" y="315467"/>
                  </a:moveTo>
                  <a:lnTo>
                    <a:pt x="661416" y="315467"/>
                  </a:lnTo>
                  <a:lnTo>
                    <a:pt x="661416" y="314374"/>
                  </a:lnTo>
                  <a:lnTo>
                    <a:pt x="662279" y="315467"/>
                  </a:lnTo>
                  <a:close/>
                </a:path>
                <a:path w="683260" h="683260">
                  <a:moveTo>
                    <a:pt x="668301" y="323088"/>
                  </a:moveTo>
                  <a:lnTo>
                    <a:pt x="667512" y="323088"/>
                  </a:lnTo>
                  <a:lnTo>
                    <a:pt x="667512" y="322089"/>
                  </a:lnTo>
                  <a:lnTo>
                    <a:pt x="668301" y="323088"/>
                  </a:lnTo>
                  <a:close/>
                </a:path>
                <a:path w="683260" h="683260">
                  <a:moveTo>
                    <a:pt x="674322" y="330707"/>
                  </a:moveTo>
                  <a:lnTo>
                    <a:pt x="673607" y="330707"/>
                  </a:lnTo>
                  <a:lnTo>
                    <a:pt x="673607" y="329803"/>
                  </a:lnTo>
                  <a:lnTo>
                    <a:pt x="674322" y="330707"/>
                  </a:lnTo>
                  <a:close/>
                </a:path>
                <a:path w="683260" h="683260">
                  <a:moveTo>
                    <a:pt x="680343" y="338327"/>
                  </a:moveTo>
                  <a:lnTo>
                    <a:pt x="679704" y="338327"/>
                  </a:lnTo>
                  <a:lnTo>
                    <a:pt x="679704" y="337518"/>
                  </a:lnTo>
                  <a:lnTo>
                    <a:pt x="680343" y="338327"/>
                  </a:lnTo>
                  <a:close/>
                </a:path>
                <a:path w="683260" h="683260">
                  <a:moveTo>
                    <a:pt x="678602" y="346626"/>
                  </a:moveTo>
                  <a:lnTo>
                    <a:pt x="679704" y="344423"/>
                  </a:lnTo>
                  <a:lnTo>
                    <a:pt x="681228" y="342899"/>
                  </a:lnTo>
                  <a:lnTo>
                    <a:pt x="682285" y="340785"/>
                  </a:lnTo>
                  <a:lnTo>
                    <a:pt x="682751" y="341375"/>
                  </a:lnTo>
                  <a:lnTo>
                    <a:pt x="678602" y="346626"/>
                  </a:lnTo>
                  <a:close/>
                </a:path>
                <a:path w="683260" h="683260">
                  <a:moveTo>
                    <a:pt x="672377" y="354505"/>
                  </a:moveTo>
                  <a:lnTo>
                    <a:pt x="673607" y="352043"/>
                  </a:lnTo>
                  <a:lnTo>
                    <a:pt x="677011" y="348640"/>
                  </a:lnTo>
                  <a:lnTo>
                    <a:pt x="672377" y="354505"/>
                  </a:lnTo>
                  <a:close/>
                </a:path>
                <a:path w="683260" h="683260">
                  <a:moveTo>
                    <a:pt x="668227" y="359756"/>
                  </a:moveTo>
                  <a:lnTo>
                    <a:pt x="669036" y="358139"/>
                  </a:lnTo>
                  <a:lnTo>
                    <a:pt x="671272" y="355903"/>
                  </a:lnTo>
                  <a:lnTo>
                    <a:pt x="668227" y="359756"/>
                  </a:lnTo>
                  <a:close/>
                </a:path>
                <a:path w="683260" h="683260">
                  <a:moveTo>
                    <a:pt x="662002" y="367635"/>
                  </a:moveTo>
                  <a:lnTo>
                    <a:pt x="662939" y="365759"/>
                  </a:lnTo>
                  <a:lnTo>
                    <a:pt x="665533" y="363166"/>
                  </a:lnTo>
                  <a:lnTo>
                    <a:pt x="662002" y="367635"/>
                  </a:lnTo>
                  <a:close/>
                </a:path>
                <a:path w="683260" h="683260">
                  <a:moveTo>
                    <a:pt x="655777" y="375512"/>
                  </a:moveTo>
                  <a:lnTo>
                    <a:pt x="656844" y="373380"/>
                  </a:lnTo>
                  <a:lnTo>
                    <a:pt x="659793" y="370430"/>
                  </a:lnTo>
                  <a:lnTo>
                    <a:pt x="655777" y="375512"/>
                  </a:lnTo>
                  <a:close/>
                </a:path>
                <a:path w="683260" h="683260">
                  <a:moveTo>
                    <a:pt x="649552" y="383391"/>
                  </a:moveTo>
                  <a:lnTo>
                    <a:pt x="650748" y="380999"/>
                  </a:lnTo>
                  <a:lnTo>
                    <a:pt x="654055" y="377692"/>
                  </a:lnTo>
                  <a:lnTo>
                    <a:pt x="649552" y="383391"/>
                  </a:lnTo>
                  <a:close/>
                </a:path>
                <a:path w="683260" h="683260">
                  <a:moveTo>
                    <a:pt x="643328" y="391268"/>
                  </a:moveTo>
                  <a:lnTo>
                    <a:pt x="644652" y="388619"/>
                  </a:lnTo>
                  <a:lnTo>
                    <a:pt x="648316" y="384955"/>
                  </a:lnTo>
                  <a:lnTo>
                    <a:pt x="643328" y="391268"/>
                  </a:lnTo>
                  <a:close/>
                </a:path>
                <a:path w="683260" h="683260">
                  <a:moveTo>
                    <a:pt x="639177" y="396520"/>
                  </a:moveTo>
                  <a:lnTo>
                    <a:pt x="640080" y="394715"/>
                  </a:lnTo>
                  <a:lnTo>
                    <a:pt x="642575" y="392220"/>
                  </a:lnTo>
                  <a:lnTo>
                    <a:pt x="639177" y="396520"/>
                  </a:lnTo>
                  <a:close/>
                </a:path>
                <a:path w="683260" h="683260">
                  <a:moveTo>
                    <a:pt x="632953" y="404398"/>
                  </a:moveTo>
                  <a:lnTo>
                    <a:pt x="633984" y="402335"/>
                  </a:lnTo>
                  <a:lnTo>
                    <a:pt x="636837" y="399482"/>
                  </a:lnTo>
                  <a:lnTo>
                    <a:pt x="632953" y="404398"/>
                  </a:lnTo>
                  <a:close/>
                </a:path>
                <a:path w="683260" h="683260">
                  <a:moveTo>
                    <a:pt x="626727" y="412276"/>
                  </a:moveTo>
                  <a:lnTo>
                    <a:pt x="627888" y="409956"/>
                  </a:lnTo>
                  <a:lnTo>
                    <a:pt x="631096" y="406747"/>
                  </a:lnTo>
                  <a:lnTo>
                    <a:pt x="626727" y="412276"/>
                  </a:lnTo>
                  <a:close/>
                </a:path>
                <a:path w="683260" h="683260">
                  <a:moveTo>
                    <a:pt x="620502" y="420154"/>
                  </a:moveTo>
                  <a:lnTo>
                    <a:pt x="621791" y="417575"/>
                  </a:lnTo>
                  <a:lnTo>
                    <a:pt x="625358" y="414009"/>
                  </a:lnTo>
                  <a:lnTo>
                    <a:pt x="620502" y="420154"/>
                  </a:lnTo>
                  <a:close/>
                </a:path>
                <a:path w="683260" h="683260">
                  <a:moveTo>
                    <a:pt x="614277" y="428032"/>
                  </a:moveTo>
                  <a:lnTo>
                    <a:pt x="615696" y="425196"/>
                  </a:lnTo>
                  <a:lnTo>
                    <a:pt x="619618" y="421273"/>
                  </a:lnTo>
                  <a:lnTo>
                    <a:pt x="614277" y="428032"/>
                  </a:lnTo>
                  <a:close/>
                </a:path>
                <a:path w="683260" h="683260">
                  <a:moveTo>
                    <a:pt x="610127" y="433284"/>
                  </a:moveTo>
                  <a:lnTo>
                    <a:pt x="611123" y="431291"/>
                  </a:lnTo>
                  <a:lnTo>
                    <a:pt x="613880" y="428535"/>
                  </a:lnTo>
                  <a:lnTo>
                    <a:pt x="610127" y="433284"/>
                  </a:lnTo>
                  <a:close/>
                </a:path>
                <a:path w="683260" h="683260">
                  <a:moveTo>
                    <a:pt x="603902" y="441162"/>
                  </a:moveTo>
                  <a:lnTo>
                    <a:pt x="605028" y="438911"/>
                  </a:lnTo>
                  <a:lnTo>
                    <a:pt x="608139" y="435800"/>
                  </a:lnTo>
                  <a:lnTo>
                    <a:pt x="603902" y="441162"/>
                  </a:lnTo>
                  <a:close/>
                </a:path>
                <a:path w="683260" h="683260">
                  <a:moveTo>
                    <a:pt x="597677" y="449040"/>
                  </a:moveTo>
                  <a:lnTo>
                    <a:pt x="598932" y="446531"/>
                  </a:lnTo>
                  <a:lnTo>
                    <a:pt x="602401" y="443062"/>
                  </a:lnTo>
                  <a:lnTo>
                    <a:pt x="597677" y="449040"/>
                  </a:lnTo>
                  <a:close/>
                </a:path>
                <a:path w="683260" h="683260">
                  <a:moveTo>
                    <a:pt x="591453" y="456917"/>
                  </a:moveTo>
                  <a:lnTo>
                    <a:pt x="592836" y="454151"/>
                  </a:lnTo>
                  <a:lnTo>
                    <a:pt x="596661" y="450325"/>
                  </a:lnTo>
                  <a:lnTo>
                    <a:pt x="591453" y="456917"/>
                  </a:lnTo>
                  <a:close/>
                </a:path>
                <a:path w="683260" h="683260">
                  <a:moveTo>
                    <a:pt x="585228" y="464795"/>
                  </a:moveTo>
                  <a:lnTo>
                    <a:pt x="586739" y="461772"/>
                  </a:lnTo>
                  <a:lnTo>
                    <a:pt x="590921" y="457590"/>
                  </a:lnTo>
                  <a:lnTo>
                    <a:pt x="585228" y="464795"/>
                  </a:lnTo>
                  <a:close/>
                </a:path>
                <a:path w="683260" h="683260">
                  <a:moveTo>
                    <a:pt x="581078" y="470047"/>
                  </a:moveTo>
                  <a:lnTo>
                    <a:pt x="582168" y="467867"/>
                  </a:lnTo>
                  <a:lnTo>
                    <a:pt x="585183" y="464852"/>
                  </a:lnTo>
                  <a:lnTo>
                    <a:pt x="581078" y="470047"/>
                  </a:lnTo>
                  <a:close/>
                </a:path>
                <a:path w="683260" h="683260">
                  <a:moveTo>
                    <a:pt x="574853" y="477925"/>
                  </a:moveTo>
                  <a:lnTo>
                    <a:pt x="576071" y="475488"/>
                  </a:lnTo>
                  <a:lnTo>
                    <a:pt x="579442" y="472117"/>
                  </a:lnTo>
                  <a:lnTo>
                    <a:pt x="574853" y="477925"/>
                  </a:lnTo>
                  <a:close/>
                </a:path>
                <a:path w="683260" h="683260">
                  <a:moveTo>
                    <a:pt x="568628" y="485803"/>
                  </a:moveTo>
                  <a:lnTo>
                    <a:pt x="569976" y="483107"/>
                  </a:lnTo>
                  <a:lnTo>
                    <a:pt x="573703" y="479380"/>
                  </a:lnTo>
                  <a:lnTo>
                    <a:pt x="568628" y="485803"/>
                  </a:lnTo>
                  <a:close/>
                </a:path>
                <a:path w="683260" h="683260">
                  <a:moveTo>
                    <a:pt x="562402" y="493682"/>
                  </a:moveTo>
                  <a:lnTo>
                    <a:pt x="563880" y="490727"/>
                  </a:lnTo>
                  <a:lnTo>
                    <a:pt x="567964" y="486643"/>
                  </a:lnTo>
                  <a:lnTo>
                    <a:pt x="562402" y="493682"/>
                  </a:lnTo>
                  <a:close/>
                </a:path>
                <a:path w="683260" h="683260">
                  <a:moveTo>
                    <a:pt x="552028" y="506811"/>
                  </a:moveTo>
                  <a:lnTo>
                    <a:pt x="553212" y="504443"/>
                  </a:lnTo>
                  <a:lnTo>
                    <a:pt x="556260" y="501396"/>
                  </a:lnTo>
                  <a:lnTo>
                    <a:pt x="557784" y="498347"/>
                  </a:lnTo>
                  <a:lnTo>
                    <a:pt x="562226" y="493905"/>
                  </a:lnTo>
                  <a:lnTo>
                    <a:pt x="552028" y="506811"/>
                  </a:lnTo>
                  <a:close/>
                </a:path>
                <a:path w="683260" h="683260">
                  <a:moveTo>
                    <a:pt x="545802" y="514690"/>
                  </a:moveTo>
                  <a:lnTo>
                    <a:pt x="547116" y="512064"/>
                  </a:lnTo>
                  <a:lnTo>
                    <a:pt x="550747" y="508432"/>
                  </a:lnTo>
                  <a:lnTo>
                    <a:pt x="545802" y="514690"/>
                  </a:lnTo>
                  <a:close/>
                </a:path>
                <a:path w="683260" h="683260">
                  <a:moveTo>
                    <a:pt x="539579" y="522566"/>
                  </a:moveTo>
                  <a:lnTo>
                    <a:pt x="541020" y="519683"/>
                  </a:lnTo>
                  <a:lnTo>
                    <a:pt x="545008" y="515694"/>
                  </a:lnTo>
                  <a:lnTo>
                    <a:pt x="539579" y="522566"/>
                  </a:lnTo>
                  <a:close/>
                </a:path>
                <a:path w="683260" h="683260">
                  <a:moveTo>
                    <a:pt x="522978" y="543574"/>
                  </a:moveTo>
                  <a:lnTo>
                    <a:pt x="524255" y="541019"/>
                  </a:lnTo>
                  <a:lnTo>
                    <a:pt x="527304" y="537972"/>
                  </a:lnTo>
                  <a:lnTo>
                    <a:pt x="528828" y="534923"/>
                  </a:lnTo>
                  <a:lnTo>
                    <a:pt x="533400" y="530351"/>
                  </a:lnTo>
                  <a:lnTo>
                    <a:pt x="534923" y="527303"/>
                  </a:lnTo>
                  <a:lnTo>
                    <a:pt x="539267" y="522960"/>
                  </a:lnTo>
                  <a:lnTo>
                    <a:pt x="522978" y="543574"/>
                  </a:lnTo>
                  <a:close/>
                </a:path>
                <a:path w="683260" h="683260">
                  <a:moveTo>
                    <a:pt x="516753" y="551452"/>
                  </a:moveTo>
                  <a:lnTo>
                    <a:pt x="518160" y="548639"/>
                  </a:lnTo>
                  <a:lnTo>
                    <a:pt x="522049" y="544750"/>
                  </a:lnTo>
                  <a:lnTo>
                    <a:pt x="516753" y="551452"/>
                  </a:lnTo>
                  <a:close/>
                </a:path>
                <a:path w="683260" h="683260">
                  <a:moveTo>
                    <a:pt x="493929" y="580337"/>
                  </a:moveTo>
                  <a:lnTo>
                    <a:pt x="495300" y="577596"/>
                  </a:lnTo>
                  <a:lnTo>
                    <a:pt x="498348" y="574547"/>
                  </a:lnTo>
                  <a:lnTo>
                    <a:pt x="499871" y="571499"/>
                  </a:lnTo>
                  <a:lnTo>
                    <a:pt x="504444" y="566927"/>
                  </a:lnTo>
                  <a:lnTo>
                    <a:pt x="505968" y="563880"/>
                  </a:lnTo>
                  <a:lnTo>
                    <a:pt x="510539" y="559307"/>
                  </a:lnTo>
                  <a:lnTo>
                    <a:pt x="512064" y="556259"/>
                  </a:lnTo>
                  <a:lnTo>
                    <a:pt x="516310" y="552013"/>
                  </a:lnTo>
                  <a:lnTo>
                    <a:pt x="493929" y="580337"/>
                  </a:lnTo>
                  <a:close/>
                </a:path>
                <a:path w="683260" h="683260">
                  <a:moveTo>
                    <a:pt x="487704" y="588215"/>
                  </a:moveTo>
                  <a:lnTo>
                    <a:pt x="489204" y="585215"/>
                  </a:lnTo>
                  <a:lnTo>
                    <a:pt x="493352" y="581067"/>
                  </a:lnTo>
                  <a:lnTo>
                    <a:pt x="487704" y="588215"/>
                  </a:lnTo>
                  <a:close/>
                </a:path>
                <a:path w="683260" h="683260">
                  <a:moveTo>
                    <a:pt x="464878" y="617102"/>
                  </a:moveTo>
                  <a:lnTo>
                    <a:pt x="466344" y="614172"/>
                  </a:lnTo>
                  <a:lnTo>
                    <a:pt x="469391" y="611123"/>
                  </a:lnTo>
                  <a:lnTo>
                    <a:pt x="470916" y="608075"/>
                  </a:lnTo>
                  <a:lnTo>
                    <a:pt x="475488" y="603503"/>
                  </a:lnTo>
                  <a:lnTo>
                    <a:pt x="477012" y="600456"/>
                  </a:lnTo>
                  <a:lnTo>
                    <a:pt x="481584" y="595883"/>
                  </a:lnTo>
                  <a:lnTo>
                    <a:pt x="483107" y="592835"/>
                  </a:lnTo>
                  <a:lnTo>
                    <a:pt x="487613" y="588330"/>
                  </a:lnTo>
                  <a:lnTo>
                    <a:pt x="464878" y="617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38116" y="42992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51119" y="4114799"/>
              <a:ext cx="1270" cy="184785"/>
            </a:xfrm>
            <a:custGeom>
              <a:avLst/>
              <a:gdLst/>
              <a:ahLst/>
              <a:cxnLst/>
              <a:rect l="l" t="t" r="r" b="b"/>
              <a:pathLst>
                <a:path w="1270" h="184785">
                  <a:moveTo>
                    <a:pt x="602" y="-5334"/>
                  </a:moveTo>
                  <a:lnTo>
                    <a:pt x="602" y="189737"/>
                  </a:lnTo>
                </a:path>
              </a:pathLst>
            </a:custGeom>
            <a:ln w="118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738116" y="4122514"/>
              <a:ext cx="683260" cy="675640"/>
            </a:xfrm>
            <a:custGeom>
              <a:avLst/>
              <a:gdLst/>
              <a:ahLst/>
              <a:cxnLst/>
              <a:rect l="l" t="t" r="r" b="b"/>
              <a:pathLst>
                <a:path w="683260" h="675639">
                  <a:moveTo>
                    <a:pt x="414208" y="673512"/>
                  </a:moveTo>
                  <a:lnTo>
                    <a:pt x="413003" y="675036"/>
                  </a:lnTo>
                  <a:lnTo>
                    <a:pt x="413003" y="490632"/>
                  </a:lnTo>
                  <a:lnTo>
                    <a:pt x="0" y="490632"/>
                  </a:lnTo>
                  <a:lnTo>
                    <a:pt x="0" y="176688"/>
                  </a:lnTo>
                </a:path>
                <a:path w="683260" h="675639">
                  <a:moveTo>
                    <a:pt x="419100" y="0"/>
                  </a:moveTo>
                  <a:lnTo>
                    <a:pt x="420229" y="1428"/>
                  </a:lnTo>
                </a:path>
                <a:path w="683260" h="675639">
                  <a:moveTo>
                    <a:pt x="425196" y="7714"/>
                  </a:moveTo>
                  <a:lnTo>
                    <a:pt x="426250" y="9048"/>
                  </a:lnTo>
                </a:path>
                <a:path w="683260" h="675639">
                  <a:moveTo>
                    <a:pt x="431291" y="15429"/>
                  </a:moveTo>
                  <a:lnTo>
                    <a:pt x="432271" y="16668"/>
                  </a:lnTo>
                </a:path>
                <a:path w="683260" h="675639">
                  <a:moveTo>
                    <a:pt x="435864" y="21215"/>
                  </a:moveTo>
                  <a:lnTo>
                    <a:pt x="437088" y="22764"/>
                  </a:lnTo>
                </a:path>
                <a:path w="683260" h="675639">
                  <a:moveTo>
                    <a:pt x="441960" y="28930"/>
                  </a:moveTo>
                  <a:lnTo>
                    <a:pt x="443109" y="30384"/>
                  </a:lnTo>
                </a:path>
                <a:path w="683260" h="675639">
                  <a:moveTo>
                    <a:pt x="448055" y="36644"/>
                  </a:moveTo>
                  <a:lnTo>
                    <a:pt x="449130" y="38004"/>
                  </a:lnTo>
                </a:path>
                <a:path w="683260" h="675639">
                  <a:moveTo>
                    <a:pt x="454152" y="44359"/>
                  </a:moveTo>
                  <a:lnTo>
                    <a:pt x="455151" y="45624"/>
                  </a:lnTo>
                </a:path>
                <a:path w="683260" h="675639">
                  <a:moveTo>
                    <a:pt x="460248" y="52074"/>
                  </a:moveTo>
                  <a:lnTo>
                    <a:pt x="461173" y="53244"/>
                  </a:lnTo>
                </a:path>
                <a:path w="683260" h="675639">
                  <a:moveTo>
                    <a:pt x="464820" y="57860"/>
                  </a:moveTo>
                  <a:lnTo>
                    <a:pt x="465990" y="59340"/>
                  </a:lnTo>
                </a:path>
                <a:path w="683260" h="675639">
                  <a:moveTo>
                    <a:pt x="470916" y="65575"/>
                  </a:moveTo>
                  <a:lnTo>
                    <a:pt x="472011" y="66960"/>
                  </a:lnTo>
                </a:path>
                <a:path w="683260" h="675639">
                  <a:moveTo>
                    <a:pt x="477012" y="73289"/>
                  </a:moveTo>
                  <a:lnTo>
                    <a:pt x="478032" y="74580"/>
                  </a:lnTo>
                </a:path>
                <a:path w="683260" h="675639">
                  <a:moveTo>
                    <a:pt x="483107" y="81004"/>
                  </a:moveTo>
                  <a:lnTo>
                    <a:pt x="484053" y="82200"/>
                  </a:lnTo>
                </a:path>
                <a:path w="683260" h="675639">
                  <a:moveTo>
                    <a:pt x="489204" y="88718"/>
                  </a:moveTo>
                  <a:lnTo>
                    <a:pt x="490074" y="89820"/>
                  </a:lnTo>
                </a:path>
                <a:path w="683260" h="675639">
                  <a:moveTo>
                    <a:pt x="493776" y="94505"/>
                  </a:moveTo>
                  <a:lnTo>
                    <a:pt x="494891" y="95916"/>
                  </a:lnTo>
                </a:path>
                <a:path w="683260" h="675639">
                  <a:moveTo>
                    <a:pt x="499871" y="102219"/>
                  </a:moveTo>
                  <a:lnTo>
                    <a:pt x="500912" y="103536"/>
                  </a:lnTo>
                </a:path>
                <a:path w="683260" h="675639">
                  <a:moveTo>
                    <a:pt x="505968" y="109934"/>
                  </a:moveTo>
                  <a:lnTo>
                    <a:pt x="506934" y="111156"/>
                  </a:lnTo>
                </a:path>
                <a:path w="683260" h="675639">
                  <a:moveTo>
                    <a:pt x="512064" y="117649"/>
                  </a:moveTo>
                  <a:lnTo>
                    <a:pt x="512955" y="118776"/>
                  </a:lnTo>
                </a:path>
                <a:path w="683260" h="675639">
                  <a:moveTo>
                    <a:pt x="518160" y="125364"/>
                  </a:moveTo>
                  <a:lnTo>
                    <a:pt x="518976" y="126396"/>
                  </a:lnTo>
                </a:path>
                <a:path w="683260" h="675639">
                  <a:moveTo>
                    <a:pt x="522732" y="131150"/>
                  </a:moveTo>
                  <a:lnTo>
                    <a:pt x="523793" y="132492"/>
                  </a:lnTo>
                </a:path>
                <a:path w="683260" h="675639">
                  <a:moveTo>
                    <a:pt x="528828" y="138865"/>
                  </a:moveTo>
                  <a:lnTo>
                    <a:pt x="529814" y="140112"/>
                  </a:lnTo>
                </a:path>
                <a:path w="683260" h="675639">
                  <a:moveTo>
                    <a:pt x="534923" y="146579"/>
                  </a:moveTo>
                  <a:lnTo>
                    <a:pt x="535835" y="147732"/>
                  </a:lnTo>
                </a:path>
                <a:path w="683260" h="675639">
                  <a:moveTo>
                    <a:pt x="541020" y="154294"/>
                  </a:moveTo>
                  <a:lnTo>
                    <a:pt x="541856" y="155352"/>
                  </a:lnTo>
                </a:path>
                <a:path w="683260" h="675639">
                  <a:moveTo>
                    <a:pt x="547116" y="162008"/>
                  </a:moveTo>
                  <a:lnTo>
                    <a:pt x="547877" y="162972"/>
                  </a:lnTo>
                </a:path>
                <a:path w="683260" h="675639">
                  <a:moveTo>
                    <a:pt x="551687" y="167794"/>
                  </a:moveTo>
                  <a:lnTo>
                    <a:pt x="552694" y="169068"/>
                  </a:lnTo>
                </a:path>
                <a:path w="683260" h="675639">
                  <a:moveTo>
                    <a:pt x="557784" y="175509"/>
                  </a:moveTo>
                  <a:lnTo>
                    <a:pt x="558715" y="176688"/>
                  </a:lnTo>
                </a:path>
                <a:path w="683260" h="675639">
                  <a:moveTo>
                    <a:pt x="563880" y="183224"/>
                  </a:moveTo>
                  <a:lnTo>
                    <a:pt x="564737" y="184308"/>
                  </a:lnTo>
                </a:path>
                <a:path w="683260" h="675639">
                  <a:moveTo>
                    <a:pt x="569976" y="190939"/>
                  </a:moveTo>
                  <a:lnTo>
                    <a:pt x="570758" y="191928"/>
                  </a:lnTo>
                </a:path>
                <a:path w="683260" h="675639">
                  <a:moveTo>
                    <a:pt x="574548" y="196725"/>
                  </a:moveTo>
                  <a:lnTo>
                    <a:pt x="575575" y="198024"/>
                  </a:lnTo>
                </a:path>
                <a:path w="683260" h="675639">
                  <a:moveTo>
                    <a:pt x="580644" y="204440"/>
                  </a:moveTo>
                  <a:lnTo>
                    <a:pt x="581596" y="205644"/>
                  </a:lnTo>
                </a:path>
                <a:path w="683260" h="675639">
                  <a:moveTo>
                    <a:pt x="586739" y="212154"/>
                  </a:moveTo>
                  <a:lnTo>
                    <a:pt x="587617" y="213264"/>
                  </a:lnTo>
                </a:path>
                <a:path w="683260" h="675639">
                  <a:moveTo>
                    <a:pt x="592836" y="219869"/>
                  </a:moveTo>
                  <a:lnTo>
                    <a:pt x="593638" y="220884"/>
                  </a:lnTo>
                </a:path>
                <a:path w="683260" h="675639">
                  <a:moveTo>
                    <a:pt x="598932" y="227583"/>
                  </a:moveTo>
                  <a:lnTo>
                    <a:pt x="599659" y="228504"/>
                  </a:lnTo>
                </a:path>
                <a:path w="683260" h="675639">
                  <a:moveTo>
                    <a:pt x="603504" y="233369"/>
                  </a:moveTo>
                  <a:lnTo>
                    <a:pt x="604476" y="234600"/>
                  </a:lnTo>
                </a:path>
                <a:path w="683260" h="675639">
                  <a:moveTo>
                    <a:pt x="609600" y="241084"/>
                  </a:moveTo>
                  <a:lnTo>
                    <a:pt x="610497" y="242220"/>
                  </a:lnTo>
                </a:path>
                <a:path w="683260" h="675639">
                  <a:moveTo>
                    <a:pt x="615696" y="248799"/>
                  </a:moveTo>
                  <a:lnTo>
                    <a:pt x="616519" y="249840"/>
                  </a:lnTo>
                </a:path>
                <a:path w="683260" h="675639">
                  <a:moveTo>
                    <a:pt x="621791" y="256513"/>
                  </a:moveTo>
                  <a:lnTo>
                    <a:pt x="622540" y="257460"/>
                  </a:lnTo>
                </a:path>
                <a:path w="683260" h="675639">
                  <a:moveTo>
                    <a:pt x="627887" y="264228"/>
                  </a:moveTo>
                  <a:lnTo>
                    <a:pt x="628561" y="265080"/>
                  </a:lnTo>
                </a:path>
                <a:path w="683260" h="675639">
                  <a:moveTo>
                    <a:pt x="632460" y="270015"/>
                  </a:moveTo>
                  <a:lnTo>
                    <a:pt x="633378" y="271176"/>
                  </a:lnTo>
                </a:path>
                <a:path w="683260" h="675639">
                  <a:moveTo>
                    <a:pt x="638555" y="277729"/>
                  </a:moveTo>
                  <a:lnTo>
                    <a:pt x="639399" y="278796"/>
                  </a:lnTo>
                </a:path>
                <a:path w="683260" h="675639">
                  <a:moveTo>
                    <a:pt x="644652" y="285444"/>
                  </a:moveTo>
                  <a:lnTo>
                    <a:pt x="645420" y="286416"/>
                  </a:lnTo>
                </a:path>
                <a:path w="683260" h="675639">
                  <a:moveTo>
                    <a:pt x="650748" y="293159"/>
                  </a:moveTo>
                  <a:lnTo>
                    <a:pt x="651441" y="294036"/>
                  </a:lnTo>
                </a:path>
                <a:path w="683260" h="675639">
                  <a:moveTo>
                    <a:pt x="656844" y="300873"/>
                  </a:moveTo>
                  <a:lnTo>
                    <a:pt x="657463" y="301656"/>
                  </a:lnTo>
                </a:path>
                <a:path w="683260" h="675639">
                  <a:moveTo>
                    <a:pt x="661416" y="306659"/>
                  </a:moveTo>
                  <a:lnTo>
                    <a:pt x="662279" y="307752"/>
                  </a:lnTo>
                </a:path>
                <a:path w="683260" h="675639">
                  <a:moveTo>
                    <a:pt x="667512" y="314374"/>
                  </a:moveTo>
                  <a:lnTo>
                    <a:pt x="668301" y="315372"/>
                  </a:lnTo>
                </a:path>
                <a:path w="683260" h="675639">
                  <a:moveTo>
                    <a:pt x="673607" y="322088"/>
                  </a:moveTo>
                  <a:lnTo>
                    <a:pt x="674322" y="322992"/>
                  </a:lnTo>
                </a:path>
                <a:path w="683260" h="675639">
                  <a:moveTo>
                    <a:pt x="679704" y="329803"/>
                  </a:moveTo>
                  <a:lnTo>
                    <a:pt x="680343" y="330612"/>
                  </a:lnTo>
                </a:path>
                <a:path w="683260" h="675639">
                  <a:moveTo>
                    <a:pt x="682285" y="333070"/>
                  </a:moveTo>
                  <a:lnTo>
                    <a:pt x="682751" y="333660"/>
                  </a:lnTo>
                  <a:lnTo>
                    <a:pt x="678602" y="338911"/>
                  </a:lnTo>
                </a:path>
                <a:path w="683260" h="675639">
                  <a:moveTo>
                    <a:pt x="677011" y="340925"/>
                  </a:moveTo>
                  <a:lnTo>
                    <a:pt x="672377" y="346790"/>
                  </a:lnTo>
                </a:path>
                <a:path w="683260" h="675639">
                  <a:moveTo>
                    <a:pt x="671272" y="348188"/>
                  </a:moveTo>
                  <a:lnTo>
                    <a:pt x="668227" y="352041"/>
                  </a:lnTo>
                </a:path>
                <a:path w="683260" h="675639">
                  <a:moveTo>
                    <a:pt x="665533" y="355451"/>
                  </a:moveTo>
                  <a:lnTo>
                    <a:pt x="662002" y="359920"/>
                  </a:lnTo>
                </a:path>
                <a:path w="683260" h="675639">
                  <a:moveTo>
                    <a:pt x="659793" y="362715"/>
                  </a:moveTo>
                  <a:lnTo>
                    <a:pt x="655777" y="367797"/>
                  </a:lnTo>
                </a:path>
                <a:path w="683260" h="675639">
                  <a:moveTo>
                    <a:pt x="654055" y="369977"/>
                  </a:moveTo>
                  <a:lnTo>
                    <a:pt x="649552" y="375676"/>
                  </a:lnTo>
                </a:path>
                <a:path w="683260" h="675639">
                  <a:moveTo>
                    <a:pt x="648316" y="377240"/>
                  </a:moveTo>
                  <a:lnTo>
                    <a:pt x="643328" y="383553"/>
                  </a:lnTo>
                </a:path>
                <a:path w="683260" h="675639">
                  <a:moveTo>
                    <a:pt x="642575" y="384505"/>
                  </a:moveTo>
                  <a:lnTo>
                    <a:pt x="639177" y="388805"/>
                  </a:lnTo>
                </a:path>
                <a:path w="683260" h="675639">
                  <a:moveTo>
                    <a:pt x="636837" y="391767"/>
                  </a:moveTo>
                  <a:lnTo>
                    <a:pt x="632953" y="396682"/>
                  </a:lnTo>
                </a:path>
                <a:path w="683260" h="675639">
                  <a:moveTo>
                    <a:pt x="631096" y="399032"/>
                  </a:moveTo>
                  <a:lnTo>
                    <a:pt x="626727" y="404561"/>
                  </a:lnTo>
                </a:path>
                <a:path w="683260" h="675639">
                  <a:moveTo>
                    <a:pt x="625358" y="406294"/>
                  </a:moveTo>
                  <a:lnTo>
                    <a:pt x="620502" y="412439"/>
                  </a:lnTo>
                </a:path>
                <a:path w="683260" h="675639">
                  <a:moveTo>
                    <a:pt x="619618" y="413558"/>
                  </a:moveTo>
                  <a:lnTo>
                    <a:pt x="614277" y="420317"/>
                  </a:lnTo>
                </a:path>
                <a:path w="683260" h="675639">
                  <a:moveTo>
                    <a:pt x="613880" y="420820"/>
                  </a:moveTo>
                  <a:lnTo>
                    <a:pt x="610127" y="425569"/>
                  </a:lnTo>
                </a:path>
                <a:path w="683260" h="675639">
                  <a:moveTo>
                    <a:pt x="608139" y="428085"/>
                  </a:moveTo>
                  <a:lnTo>
                    <a:pt x="603902" y="433447"/>
                  </a:lnTo>
                </a:path>
                <a:path w="683260" h="675639">
                  <a:moveTo>
                    <a:pt x="602401" y="435347"/>
                  </a:moveTo>
                  <a:lnTo>
                    <a:pt x="597677" y="441325"/>
                  </a:lnTo>
                </a:path>
                <a:path w="683260" h="675639">
                  <a:moveTo>
                    <a:pt x="596661" y="442610"/>
                  </a:moveTo>
                  <a:lnTo>
                    <a:pt x="591453" y="449202"/>
                  </a:lnTo>
                </a:path>
                <a:path w="683260" h="675639">
                  <a:moveTo>
                    <a:pt x="590921" y="449875"/>
                  </a:moveTo>
                  <a:lnTo>
                    <a:pt x="585228" y="457080"/>
                  </a:lnTo>
                </a:path>
                <a:path w="683260" h="675639">
                  <a:moveTo>
                    <a:pt x="585183" y="457137"/>
                  </a:moveTo>
                  <a:lnTo>
                    <a:pt x="581078" y="462332"/>
                  </a:lnTo>
                </a:path>
                <a:path w="683260" h="675639">
                  <a:moveTo>
                    <a:pt x="579442" y="464402"/>
                  </a:moveTo>
                  <a:lnTo>
                    <a:pt x="574853" y="470210"/>
                  </a:lnTo>
                </a:path>
                <a:path w="683260" h="675639">
                  <a:moveTo>
                    <a:pt x="573703" y="471665"/>
                  </a:moveTo>
                  <a:lnTo>
                    <a:pt x="568628" y="478088"/>
                  </a:lnTo>
                </a:path>
                <a:path w="683260" h="675639">
                  <a:moveTo>
                    <a:pt x="567964" y="478928"/>
                  </a:moveTo>
                  <a:lnTo>
                    <a:pt x="562402" y="485967"/>
                  </a:lnTo>
                </a:path>
                <a:path w="683260" h="675639">
                  <a:moveTo>
                    <a:pt x="562226" y="486190"/>
                  </a:moveTo>
                  <a:lnTo>
                    <a:pt x="552028" y="499096"/>
                  </a:lnTo>
                </a:path>
                <a:path w="683260" h="675639">
                  <a:moveTo>
                    <a:pt x="550747" y="500717"/>
                  </a:moveTo>
                  <a:lnTo>
                    <a:pt x="545802" y="506975"/>
                  </a:lnTo>
                </a:path>
                <a:path w="683260" h="675639">
                  <a:moveTo>
                    <a:pt x="545008" y="507979"/>
                  </a:moveTo>
                  <a:lnTo>
                    <a:pt x="539579" y="514851"/>
                  </a:lnTo>
                </a:path>
                <a:path w="683260" h="675639">
                  <a:moveTo>
                    <a:pt x="539267" y="515245"/>
                  </a:moveTo>
                  <a:lnTo>
                    <a:pt x="522978" y="535859"/>
                  </a:lnTo>
                </a:path>
                <a:path w="683260" h="675639">
                  <a:moveTo>
                    <a:pt x="522049" y="537035"/>
                  </a:moveTo>
                  <a:lnTo>
                    <a:pt x="516753" y="543737"/>
                  </a:lnTo>
                </a:path>
                <a:path w="683260" h="675639">
                  <a:moveTo>
                    <a:pt x="516310" y="544298"/>
                  </a:moveTo>
                  <a:lnTo>
                    <a:pt x="493929" y="572622"/>
                  </a:lnTo>
                </a:path>
                <a:path w="683260" h="675639">
                  <a:moveTo>
                    <a:pt x="493352" y="573352"/>
                  </a:moveTo>
                  <a:lnTo>
                    <a:pt x="487704" y="580500"/>
                  </a:lnTo>
                </a:path>
                <a:path w="683260" h="675639">
                  <a:moveTo>
                    <a:pt x="487613" y="580615"/>
                  </a:moveTo>
                  <a:lnTo>
                    <a:pt x="464878" y="609387"/>
                  </a:lnTo>
                </a:path>
                <a:path w="683260" h="675639">
                  <a:moveTo>
                    <a:pt x="464657" y="609667"/>
                  </a:moveTo>
                  <a:lnTo>
                    <a:pt x="414208" y="673512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38116" y="411479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413003" y="682751"/>
                  </a:moveTo>
                  <a:lnTo>
                    <a:pt x="413003" y="498348"/>
                  </a:lnTo>
                  <a:lnTo>
                    <a:pt x="0" y="498348"/>
                  </a:lnTo>
                  <a:lnTo>
                    <a:pt x="0" y="184403"/>
                  </a:lnTo>
                  <a:lnTo>
                    <a:pt x="413003" y="184403"/>
                  </a:lnTo>
                  <a:lnTo>
                    <a:pt x="413003" y="0"/>
                  </a:lnTo>
                  <a:lnTo>
                    <a:pt x="682751" y="341375"/>
                  </a:lnTo>
                  <a:lnTo>
                    <a:pt x="413003" y="6827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38116" y="411479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0" y="184403"/>
                  </a:moveTo>
                  <a:lnTo>
                    <a:pt x="413003" y="184403"/>
                  </a:lnTo>
                  <a:lnTo>
                    <a:pt x="413003" y="0"/>
                  </a:lnTo>
                  <a:lnTo>
                    <a:pt x="682751" y="341375"/>
                  </a:lnTo>
                  <a:lnTo>
                    <a:pt x="413003" y="682751"/>
                  </a:lnTo>
                  <a:lnTo>
                    <a:pt x="413003" y="498348"/>
                  </a:lnTo>
                  <a:lnTo>
                    <a:pt x="0" y="498348"/>
                  </a:lnTo>
                  <a:lnTo>
                    <a:pt x="0" y="1844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622994" y="4903692"/>
            <a:ext cx="15773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45469"/>
                </a:solidFill>
                <a:latin typeface="Calibri"/>
                <a:cs typeface="Calibri"/>
              </a:rPr>
              <a:t>Figure</a:t>
            </a:r>
            <a:r>
              <a:rPr dirty="0" sz="1000" spc="-35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45469"/>
                </a:solidFill>
                <a:latin typeface="Calibri"/>
                <a:cs typeface="Calibri"/>
              </a:rPr>
              <a:t>5:</a:t>
            </a:r>
            <a:r>
              <a:rPr dirty="0" sz="1000" spc="-10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445469"/>
                </a:solidFill>
                <a:latin typeface="Calibri"/>
                <a:cs typeface="Calibri"/>
              </a:rPr>
              <a:t>Empirical</a:t>
            </a:r>
            <a:r>
              <a:rPr dirty="0" sz="1000" spc="-40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45469"/>
                </a:solidFill>
                <a:latin typeface="Calibri"/>
                <a:cs typeface="Calibri"/>
              </a:rPr>
              <a:t>Framework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6207" y="3903911"/>
            <a:ext cx="3387774" cy="9260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87" y="1742938"/>
            <a:ext cx="4930775" cy="427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Hypotheses:</a:t>
            </a:r>
            <a:r>
              <a:rPr dirty="0" spc="-20"/>
              <a:t> </a:t>
            </a:r>
            <a:r>
              <a:rPr dirty="0" spc="-15"/>
              <a:t>Climate </a:t>
            </a:r>
            <a:r>
              <a:rPr dirty="0" spc="-5"/>
              <a:t>Risk </a:t>
            </a:r>
            <a:r>
              <a:rPr dirty="0" spc="-10"/>
              <a:t>Scenarios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4904" y="1540763"/>
            <a:ext cx="786765" cy="771525"/>
            <a:chOff x="374904" y="1540763"/>
            <a:chExt cx="786765" cy="77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773681"/>
              <a:ext cx="524256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049780"/>
              <a:ext cx="262127" cy="262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758696"/>
              <a:ext cx="262127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1" y="1540763"/>
              <a:ext cx="262127" cy="2621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8688" y="2532411"/>
            <a:ext cx="809498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48920" algn="l"/>
              </a:tabLst>
            </a:pPr>
            <a:r>
              <a:rPr dirty="0" sz="1650" spc="-5">
                <a:latin typeface="Calibri"/>
                <a:cs typeface="Calibri"/>
              </a:rPr>
              <a:t>Three climate </a:t>
            </a:r>
            <a:r>
              <a:rPr dirty="0" sz="1650">
                <a:latin typeface="Calibri"/>
                <a:cs typeface="Calibri"/>
              </a:rPr>
              <a:t>risk scenarios </a:t>
            </a:r>
            <a:r>
              <a:rPr dirty="0" sz="1650" spc="-10">
                <a:latin typeface="Calibri"/>
                <a:cs typeface="Calibri"/>
              </a:rPr>
              <a:t>are </a:t>
            </a:r>
            <a:r>
              <a:rPr dirty="0" sz="1650" spc="5">
                <a:latin typeface="Calibri"/>
                <a:cs typeface="Calibri"/>
              </a:rPr>
              <a:t>“Flooding” </a:t>
            </a:r>
            <a:r>
              <a:rPr dirty="0" sz="1650" spc="-10">
                <a:latin typeface="Calibri"/>
                <a:cs typeface="Calibri"/>
              </a:rPr>
              <a:t>(physical </a:t>
            </a:r>
            <a:r>
              <a:rPr dirty="0" sz="1650" spc="-5">
                <a:latin typeface="Calibri"/>
                <a:cs typeface="Calibri"/>
              </a:rPr>
              <a:t>climate </a:t>
            </a:r>
            <a:r>
              <a:rPr dirty="0" sz="1650">
                <a:latin typeface="Calibri"/>
                <a:cs typeface="Calibri"/>
              </a:rPr>
              <a:t>risk), “Export Shock” </a:t>
            </a:r>
            <a:r>
              <a:rPr dirty="0" sz="1650" spc="-5">
                <a:latin typeface="Calibri"/>
                <a:cs typeface="Calibri"/>
              </a:rPr>
              <a:t>(transition </a:t>
            </a:r>
            <a:r>
              <a:rPr dirty="0" sz="1650" spc="-36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climate </a:t>
            </a:r>
            <a:r>
              <a:rPr dirty="0" sz="1650">
                <a:latin typeface="Calibri"/>
                <a:cs typeface="Calibri"/>
              </a:rPr>
              <a:t>risk)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“Carbon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Premium”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(transition climate </a:t>
            </a:r>
            <a:r>
              <a:rPr dirty="0" sz="1650">
                <a:latin typeface="Calibri"/>
                <a:cs typeface="Calibri"/>
              </a:rPr>
              <a:t>risk):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6894" y="3158426"/>
            <a:ext cx="8618855" cy="2725420"/>
            <a:chOff x="806894" y="3158426"/>
            <a:chExt cx="8618855" cy="2725420"/>
          </a:xfrm>
        </p:grpSpPr>
        <p:sp>
          <p:nvSpPr>
            <p:cNvPr id="10" name="object 10"/>
            <p:cNvSpPr/>
            <p:nvPr/>
          </p:nvSpPr>
          <p:spPr>
            <a:xfrm>
              <a:off x="812291" y="5117592"/>
              <a:ext cx="8608060" cy="760730"/>
            </a:xfrm>
            <a:custGeom>
              <a:avLst/>
              <a:gdLst/>
              <a:ahLst/>
              <a:cxnLst/>
              <a:rect l="l" t="t" r="r" b="b"/>
              <a:pathLst>
                <a:path w="8608060" h="760729">
                  <a:moveTo>
                    <a:pt x="0" y="0"/>
                  </a:moveTo>
                  <a:lnTo>
                    <a:pt x="8607552" y="0"/>
                  </a:lnTo>
                  <a:lnTo>
                    <a:pt x="8607552" y="760475"/>
                  </a:lnTo>
                  <a:lnTo>
                    <a:pt x="0" y="76047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2291" y="3163824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1409700" y="2351532"/>
                  </a:move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9700" y="2351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12291" y="3163824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0" y="0"/>
                  </a:move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9700" y="2351532"/>
                  </a:ln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09321" y="3175538"/>
            <a:ext cx="2620010" cy="1057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21334">
              <a:lnSpc>
                <a:spcPct val="100000"/>
              </a:lnSpc>
              <a:spcBef>
                <a:spcPts val="135"/>
              </a:spcBef>
            </a:pPr>
            <a:r>
              <a:rPr dirty="0" sz="1450" spc="10" b="1">
                <a:latin typeface="Calibri"/>
                <a:cs typeface="Calibri"/>
              </a:rPr>
              <a:t>Scenario</a:t>
            </a:r>
            <a:r>
              <a:rPr dirty="0" sz="1450" spc="-30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1:</a:t>
            </a:r>
            <a:r>
              <a:rPr dirty="0" sz="1450" spc="-5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Flooding</a:t>
            </a:r>
            <a:endParaRPr sz="1450">
              <a:latin typeface="Calibri"/>
              <a:cs typeface="Calibri"/>
            </a:endParaRPr>
          </a:p>
          <a:p>
            <a:pPr marL="620395" marR="610235" indent="324485">
              <a:lnSpc>
                <a:spcPct val="101600"/>
              </a:lnSpc>
              <a:spcBef>
                <a:spcPts val="5"/>
              </a:spcBef>
            </a:pPr>
            <a:r>
              <a:rPr dirty="0" sz="1300">
                <a:latin typeface="Calibri"/>
                <a:cs typeface="Calibri"/>
              </a:rPr>
              <a:t>Reference: 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2021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Flooding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Event</a:t>
            </a:r>
            <a:endParaRPr sz="1300">
              <a:latin typeface="Calibri"/>
              <a:cs typeface="Calibri"/>
            </a:endParaRPr>
          </a:p>
          <a:p>
            <a:pPr marL="1089660" marR="5080" indent="-1077595">
              <a:lnSpc>
                <a:spcPct val="101499"/>
              </a:lnSpc>
            </a:pPr>
            <a:r>
              <a:rPr dirty="0" sz="1300">
                <a:latin typeface="Calibri"/>
                <a:cs typeface="Calibri"/>
              </a:rPr>
              <a:t>Cantelmo, </a:t>
            </a:r>
            <a:r>
              <a:rPr dirty="0" sz="1300" spc="5">
                <a:latin typeface="Calibri"/>
                <a:cs typeface="Calibri"/>
              </a:rPr>
              <a:t>Melinna, </a:t>
            </a:r>
            <a:r>
              <a:rPr dirty="0" sz="1300" spc="10">
                <a:latin typeface="Calibri"/>
                <a:cs typeface="Calibri"/>
              </a:rPr>
              <a:t>and </a:t>
            </a:r>
            <a:r>
              <a:rPr dirty="0" sz="1300">
                <a:latin typeface="Calibri"/>
                <a:cs typeface="Calibri"/>
              </a:rPr>
              <a:t>Papageorgiou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(2019)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4286" y="4408401"/>
            <a:ext cx="2298065" cy="6292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26745">
              <a:lnSpc>
                <a:spcPct val="100000"/>
              </a:lnSpc>
              <a:spcBef>
                <a:spcPts val="120"/>
              </a:spcBef>
            </a:pPr>
            <a:r>
              <a:rPr dirty="0" sz="1300" spc="-10">
                <a:latin typeface="Calibri"/>
                <a:cs typeface="Calibri"/>
              </a:rPr>
              <a:t>Transmitted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through:</a:t>
            </a:r>
            <a:endParaRPr sz="13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25"/>
              </a:spcBef>
              <a:buFont typeface="Wingdings"/>
              <a:buChar char=""/>
              <a:tabLst>
                <a:tab pos="249554" algn="l"/>
              </a:tabLst>
            </a:pPr>
            <a:r>
              <a:rPr dirty="0" sz="1300" spc="10">
                <a:latin typeface="Calibri"/>
                <a:cs typeface="Calibri"/>
              </a:rPr>
              <a:t>GDP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-0.5%</a:t>
            </a:r>
            <a:endParaRPr sz="13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20"/>
              </a:spcBef>
              <a:buFont typeface="Wingdings"/>
              <a:buChar char=""/>
              <a:tabLst>
                <a:tab pos="249554" algn="l"/>
              </a:tabLst>
            </a:pPr>
            <a:r>
              <a:rPr dirty="0" sz="1300" spc="5">
                <a:latin typeface="Calibri"/>
                <a:cs typeface="Calibri"/>
              </a:rPr>
              <a:t>Unemployment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+0.5%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90302" y="3158426"/>
            <a:ext cx="2828925" cy="2362835"/>
            <a:chOff x="3690302" y="3158426"/>
            <a:chExt cx="2828925" cy="2362835"/>
          </a:xfrm>
        </p:grpSpPr>
        <p:sp>
          <p:nvSpPr>
            <p:cNvPr id="16" name="object 16"/>
            <p:cNvSpPr/>
            <p:nvPr/>
          </p:nvSpPr>
          <p:spPr>
            <a:xfrm>
              <a:off x="3695700" y="3163824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1408175" y="2351532"/>
                  </a:move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8175" y="2351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95700" y="3163824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0" y="0"/>
                  </a:moveTo>
                  <a:lnTo>
                    <a:pt x="2817875" y="0"/>
                  </a:lnTo>
                  <a:lnTo>
                    <a:pt x="2817875" y="1885187"/>
                  </a:lnTo>
                  <a:lnTo>
                    <a:pt x="1589532" y="1885187"/>
                  </a:lnTo>
                  <a:lnTo>
                    <a:pt x="1589532" y="2004059"/>
                  </a:lnTo>
                  <a:lnTo>
                    <a:pt x="1744979" y="2004059"/>
                  </a:lnTo>
                  <a:lnTo>
                    <a:pt x="1408175" y="2351532"/>
                  </a:ln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949682" y="3175538"/>
            <a:ext cx="2306955" cy="1057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450" spc="10" b="1">
                <a:latin typeface="Calibri"/>
                <a:cs typeface="Calibri"/>
              </a:rPr>
              <a:t>Scenario</a:t>
            </a:r>
            <a:r>
              <a:rPr dirty="0" sz="1450" spc="-25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2:</a:t>
            </a:r>
            <a:r>
              <a:rPr dirty="0" sz="1450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Export</a:t>
            </a:r>
            <a:r>
              <a:rPr dirty="0" sz="1450" spc="-25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Shock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300">
                <a:latin typeface="Calibri"/>
                <a:cs typeface="Calibri"/>
              </a:rPr>
              <a:t>Reference:</a:t>
            </a:r>
            <a:endParaRPr sz="1300">
              <a:latin typeface="Calibri"/>
              <a:cs typeface="Calibri"/>
            </a:endParaRPr>
          </a:p>
          <a:p>
            <a:pPr algn="ctr" marL="405765" marR="396875" indent="-635">
              <a:lnSpc>
                <a:spcPct val="101600"/>
              </a:lnSpc>
            </a:pPr>
            <a:r>
              <a:rPr dirty="0" sz="1300" spc="10">
                <a:latin typeface="Calibri"/>
                <a:cs typeface="Calibri"/>
              </a:rPr>
              <a:t>EU </a:t>
            </a:r>
            <a:r>
              <a:rPr dirty="0" sz="1300">
                <a:latin typeface="Calibri"/>
                <a:cs typeface="Calibri"/>
              </a:rPr>
              <a:t>Deforestation </a:t>
            </a:r>
            <a:r>
              <a:rPr dirty="0" sz="1300" spc="5">
                <a:latin typeface="Calibri"/>
                <a:cs typeface="Calibri"/>
              </a:rPr>
              <a:t>Ban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15">
                <a:latin typeface="Calibri"/>
                <a:cs typeface="Calibri"/>
              </a:rPr>
              <a:t>US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Forced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Labour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Ban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300" spc="5">
                <a:latin typeface="Calibri"/>
                <a:cs typeface="Calibri"/>
              </a:rPr>
              <a:t>Department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of</a:t>
            </a:r>
            <a:r>
              <a:rPr dirty="0" sz="1300">
                <a:latin typeface="Calibri"/>
                <a:cs typeface="Calibri"/>
              </a:rPr>
              <a:t> Statistics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Malaysia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7648" y="4408401"/>
            <a:ext cx="2168525" cy="6292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26745">
              <a:lnSpc>
                <a:spcPct val="100000"/>
              </a:lnSpc>
              <a:spcBef>
                <a:spcPts val="120"/>
              </a:spcBef>
            </a:pPr>
            <a:r>
              <a:rPr dirty="0" sz="1300" spc="-10">
                <a:latin typeface="Calibri"/>
                <a:cs typeface="Calibri"/>
              </a:rPr>
              <a:t>Transmitted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through:</a:t>
            </a:r>
            <a:endParaRPr sz="13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25"/>
              </a:spcBef>
              <a:buFont typeface="Wingdings"/>
              <a:buChar char=""/>
              <a:tabLst>
                <a:tab pos="249554" algn="l"/>
              </a:tabLst>
            </a:pPr>
            <a:r>
              <a:rPr dirty="0" sz="1300" spc="10">
                <a:latin typeface="Calibri"/>
                <a:cs typeface="Calibri"/>
              </a:rPr>
              <a:t>GDP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-2%</a:t>
            </a:r>
            <a:endParaRPr sz="13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20"/>
              </a:spcBef>
              <a:buFont typeface="Wingdings"/>
              <a:buChar char=""/>
              <a:tabLst>
                <a:tab pos="249554" algn="l"/>
              </a:tabLst>
            </a:pPr>
            <a:r>
              <a:rPr dirty="0" sz="1300" spc="5">
                <a:latin typeface="Calibri"/>
                <a:cs typeface="Calibri"/>
              </a:rPr>
              <a:t>Unemployment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+3%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73710" y="3158426"/>
            <a:ext cx="2828925" cy="2362835"/>
            <a:chOff x="6573710" y="3158426"/>
            <a:chExt cx="2828925" cy="2362835"/>
          </a:xfrm>
        </p:grpSpPr>
        <p:sp>
          <p:nvSpPr>
            <p:cNvPr id="21" name="object 21"/>
            <p:cNvSpPr/>
            <p:nvPr/>
          </p:nvSpPr>
          <p:spPr>
            <a:xfrm>
              <a:off x="6579107" y="3163824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1408175" y="2351532"/>
                  </a:move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lnTo>
                    <a:pt x="2817875" y="0"/>
                  </a:lnTo>
                  <a:lnTo>
                    <a:pt x="2817875" y="1885187"/>
                  </a:lnTo>
                  <a:lnTo>
                    <a:pt x="1588008" y="1885187"/>
                  </a:lnTo>
                  <a:lnTo>
                    <a:pt x="1588008" y="2004059"/>
                  </a:lnTo>
                  <a:lnTo>
                    <a:pt x="1744979" y="2004059"/>
                  </a:lnTo>
                  <a:lnTo>
                    <a:pt x="1408175" y="2351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579107" y="3163824"/>
              <a:ext cx="2818130" cy="2352040"/>
            </a:xfrm>
            <a:custGeom>
              <a:avLst/>
              <a:gdLst/>
              <a:ahLst/>
              <a:cxnLst/>
              <a:rect l="l" t="t" r="r" b="b"/>
              <a:pathLst>
                <a:path w="2818129" h="2352040">
                  <a:moveTo>
                    <a:pt x="0" y="0"/>
                  </a:moveTo>
                  <a:lnTo>
                    <a:pt x="2817875" y="0"/>
                  </a:lnTo>
                  <a:lnTo>
                    <a:pt x="2817875" y="1885187"/>
                  </a:lnTo>
                  <a:lnTo>
                    <a:pt x="1588008" y="1885187"/>
                  </a:lnTo>
                  <a:lnTo>
                    <a:pt x="1588008" y="2004059"/>
                  </a:lnTo>
                  <a:lnTo>
                    <a:pt x="1744979" y="2004059"/>
                  </a:lnTo>
                  <a:lnTo>
                    <a:pt x="1408175" y="2351532"/>
                  </a:lnTo>
                  <a:lnTo>
                    <a:pt x="1072895" y="2004059"/>
                  </a:lnTo>
                  <a:lnTo>
                    <a:pt x="1228344" y="2004059"/>
                  </a:lnTo>
                  <a:lnTo>
                    <a:pt x="1228344" y="1885187"/>
                  </a:lnTo>
                  <a:lnTo>
                    <a:pt x="0" y="188518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729973" y="3175538"/>
            <a:ext cx="2514600" cy="1057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135"/>
              </a:spcBef>
            </a:pPr>
            <a:r>
              <a:rPr dirty="0" sz="1450" spc="10" b="1">
                <a:latin typeface="Calibri"/>
                <a:cs typeface="Calibri"/>
              </a:rPr>
              <a:t>Scenario</a:t>
            </a:r>
            <a:r>
              <a:rPr dirty="0" sz="1450" spc="-20" b="1">
                <a:latin typeface="Calibri"/>
                <a:cs typeface="Calibri"/>
              </a:rPr>
              <a:t> </a:t>
            </a:r>
            <a:r>
              <a:rPr dirty="0" sz="1450" spc="10" b="1">
                <a:latin typeface="Calibri"/>
                <a:cs typeface="Calibri"/>
              </a:rPr>
              <a:t>3:</a:t>
            </a:r>
            <a:r>
              <a:rPr dirty="0" sz="1450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Carbon</a:t>
            </a:r>
            <a:r>
              <a:rPr dirty="0" sz="1450" spc="-35" b="1">
                <a:latin typeface="Calibri"/>
                <a:cs typeface="Calibri"/>
              </a:rPr>
              <a:t> </a:t>
            </a:r>
            <a:r>
              <a:rPr dirty="0" sz="1450" spc="15" b="1">
                <a:latin typeface="Calibri"/>
                <a:cs typeface="Calibri"/>
              </a:rPr>
              <a:t>Premium</a:t>
            </a:r>
            <a:endParaRPr sz="1450">
              <a:latin typeface="Calibri"/>
              <a:cs typeface="Calibri"/>
            </a:endParaRPr>
          </a:p>
          <a:p>
            <a:pPr marL="415925" marR="409575" indent="474980">
              <a:lnSpc>
                <a:spcPct val="101600"/>
              </a:lnSpc>
              <a:spcBef>
                <a:spcPts val="5"/>
              </a:spcBef>
            </a:pPr>
            <a:r>
              <a:rPr dirty="0" sz="1300">
                <a:latin typeface="Calibri"/>
                <a:cs typeface="Calibri"/>
              </a:rPr>
              <a:t>Reference: </a:t>
            </a:r>
            <a:r>
              <a:rPr dirty="0" sz="1300" spc="5">
                <a:latin typeface="Calibri"/>
                <a:cs typeface="Calibri"/>
              </a:rPr>
              <a:t> Singapore</a:t>
            </a:r>
            <a:r>
              <a:rPr dirty="0" sz="1300" spc="-7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USD5/mtCO</a:t>
            </a:r>
            <a:r>
              <a:rPr dirty="0" baseline="-19607" sz="1275" spc="7">
                <a:latin typeface="Calibri"/>
                <a:cs typeface="Calibri"/>
              </a:rPr>
              <a:t>2</a:t>
            </a:r>
            <a:r>
              <a:rPr dirty="0" sz="1300" spc="5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300" spc="10">
                <a:latin typeface="Calibri"/>
                <a:cs typeface="Calibri"/>
              </a:rPr>
              <a:t>Japan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USD5/mtCO</a:t>
            </a:r>
            <a:r>
              <a:rPr dirty="0" baseline="-19607" sz="1275" spc="7">
                <a:latin typeface="Calibri"/>
                <a:cs typeface="Calibri"/>
              </a:rPr>
              <a:t>2</a:t>
            </a:r>
            <a:r>
              <a:rPr dirty="0" sz="1300" spc="5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300" spc="-15">
                <a:latin typeface="Calibri"/>
                <a:cs typeface="Calibri"/>
              </a:rPr>
              <a:t>Parry,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Black,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10">
                <a:latin typeface="Calibri"/>
                <a:cs typeface="Calibri"/>
              </a:rPr>
              <a:t>and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Zhunussova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(2022)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1083" y="4408401"/>
            <a:ext cx="225933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26745">
              <a:lnSpc>
                <a:spcPct val="100000"/>
              </a:lnSpc>
              <a:spcBef>
                <a:spcPts val="120"/>
              </a:spcBef>
            </a:pPr>
            <a:r>
              <a:rPr dirty="0" sz="1300" spc="-10">
                <a:latin typeface="Calibri"/>
                <a:cs typeface="Calibri"/>
              </a:rPr>
              <a:t>Transmitted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through:</a:t>
            </a:r>
            <a:endParaRPr sz="1300">
              <a:latin typeface="Calibri"/>
              <a:cs typeface="Calibri"/>
            </a:endParaRPr>
          </a:p>
          <a:p>
            <a:pPr marL="248920" indent="-236854">
              <a:lnSpc>
                <a:spcPct val="100000"/>
              </a:lnSpc>
              <a:spcBef>
                <a:spcPts val="25"/>
              </a:spcBef>
              <a:buFont typeface="Wingdings"/>
              <a:buChar char=""/>
              <a:tabLst>
                <a:tab pos="249554" algn="l"/>
              </a:tabLst>
            </a:pPr>
            <a:r>
              <a:rPr dirty="0" sz="1300" spc="5">
                <a:latin typeface="Calibri"/>
                <a:cs typeface="Calibri"/>
              </a:rPr>
              <a:t>Overnight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Policy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5">
                <a:latin typeface="Calibri"/>
                <a:cs typeface="Calibri"/>
              </a:rPr>
              <a:t>0.4%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8628" y="5470660"/>
            <a:ext cx="8480425" cy="8978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40005">
              <a:lnSpc>
                <a:spcPct val="100000"/>
              </a:lnSpc>
              <a:spcBef>
                <a:spcPts val="135"/>
              </a:spcBef>
            </a:pPr>
            <a:r>
              <a:rPr dirty="0" sz="1450" spc="10">
                <a:latin typeface="Calibri"/>
                <a:cs typeface="Calibri"/>
              </a:rPr>
              <a:t>Impact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20">
                <a:latin typeface="Calibri"/>
                <a:cs typeface="Calibri"/>
              </a:rPr>
              <a:t>on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Banks’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Loans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and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Advances </a:t>
            </a:r>
            <a:r>
              <a:rPr dirty="0" sz="1450" spc="15">
                <a:latin typeface="Calibri"/>
                <a:cs typeface="Calibri"/>
              </a:rPr>
              <a:t>and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Expected</a:t>
            </a:r>
            <a:r>
              <a:rPr dirty="0" sz="1450" spc="-2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Credit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Loss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Exposure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</a:pPr>
            <a:r>
              <a:rPr dirty="0" sz="1150">
                <a:latin typeface="Calibri"/>
                <a:cs typeface="Calibri"/>
              </a:rPr>
              <a:t>*All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three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scenarios</a:t>
            </a:r>
            <a:r>
              <a:rPr dirty="0" sz="1150" spc="9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are</a:t>
            </a:r>
            <a:r>
              <a:rPr dirty="0" sz="1150" spc="10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deliberated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through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cross-referencing</a:t>
            </a:r>
            <a:r>
              <a:rPr dirty="0" sz="1150" spc="9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pertinent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literature,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historical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records</a:t>
            </a:r>
            <a:r>
              <a:rPr dirty="0" sz="1150" spc="110">
                <a:latin typeface="Calibri"/>
                <a:cs typeface="Calibri"/>
              </a:rPr>
              <a:t> </a:t>
            </a:r>
            <a:r>
              <a:rPr dirty="0" sz="1150" spc="-15">
                <a:latin typeface="Calibri"/>
                <a:cs typeface="Calibri"/>
              </a:rPr>
              <a:t>from</a:t>
            </a:r>
            <a:r>
              <a:rPr dirty="0" sz="1150" spc="9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Department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Statistics</a:t>
            </a:r>
            <a:r>
              <a:rPr dirty="0" sz="1150" spc="9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Malaysia </a:t>
            </a:r>
            <a:r>
              <a:rPr dirty="0" sz="1150">
                <a:latin typeface="Calibri"/>
                <a:cs typeface="Calibri"/>
              </a:rPr>
              <a:t> (DSOM) </a:t>
            </a:r>
            <a:r>
              <a:rPr dirty="0" sz="1150" spc="-5">
                <a:latin typeface="Calibri"/>
                <a:cs typeface="Calibri"/>
              </a:rPr>
              <a:t>and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Bank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15">
                <a:latin typeface="Calibri"/>
                <a:cs typeface="Calibri"/>
              </a:rPr>
              <a:t>Negara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Malaysia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(BNM),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and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climate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policies </a:t>
            </a:r>
            <a:r>
              <a:rPr dirty="0" sz="1150" spc="-5">
                <a:latin typeface="Calibri"/>
                <a:cs typeface="Calibri"/>
              </a:rPr>
              <a:t>implemented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by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countries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the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5">
                <a:latin typeface="Calibri"/>
                <a:cs typeface="Calibri"/>
              </a:rPr>
              <a:t>region.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96428" y="1534667"/>
            <a:ext cx="1727835" cy="611505"/>
            <a:chOff x="7996428" y="1534667"/>
            <a:chExt cx="1727835" cy="61150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2564" y="1589364"/>
              <a:ext cx="1581358" cy="43217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96428" y="1534667"/>
              <a:ext cx="609600" cy="611505"/>
            </a:xfrm>
            <a:custGeom>
              <a:avLst/>
              <a:gdLst/>
              <a:ahLst/>
              <a:cxnLst/>
              <a:rect l="l" t="t" r="r" b="b"/>
              <a:pathLst>
                <a:path w="609600" h="611505">
                  <a:moveTo>
                    <a:pt x="16764" y="502920"/>
                  </a:moveTo>
                  <a:lnTo>
                    <a:pt x="0" y="502920"/>
                  </a:lnTo>
                  <a:lnTo>
                    <a:pt x="0" y="440436"/>
                  </a:lnTo>
                  <a:lnTo>
                    <a:pt x="16764" y="440436"/>
                  </a:lnTo>
                  <a:lnTo>
                    <a:pt x="16764" y="502920"/>
                  </a:lnTo>
                  <a:close/>
                </a:path>
                <a:path w="609600" h="611505">
                  <a:moveTo>
                    <a:pt x="16764" y="509016"/>
                  </a:moveTo>
                  <a:lnTo>
                    <a:pt x="1524" y="509016"/>
                  </a:lnTo>
                  <a:lnTo>
                    <a:pt x="0" y="504444"/>
                  </a:lnTo>
                  <a:lnTo>
                    <a:pt x="16764" y="502920"/>
                  </a:lnTo>
                  <a:lnTo>
                    <a:pt x="16764" y="509016"/>
                  </a:lnTo>
                  <a:close/>
                </a:path>
                <a:path w="609600" h="611505">
                  <a:moveTo>
                    <a:pt x="16764" y="393192"/>
                  </a:moveTo>
                  <a:lnTo>
                    <a:pt x="0" y="393192"/>
                  </a:lnTo>
                  <a:lnTo>
                    <a:pt x="0" y="330708"/>
                  </a:lnTo>
                  <a:lnTo>
                    <a:pt x="16764" y="330708"/>
                  </a:lnTo>
                  <a:lnTo>
                    <a:pt x="16764" y="393192"/>
                  </a:lnTo>
                  <a:close/>
                </a:path>
                <a:path w="609600" h="611505">
                  <a:moveTo>
                    <a:pt x="16764" y="283463"/>
                  </a:moveTo>
                  <a:lnTo>
                    <a:pt x="0" y="283463"/>
                  </a:lnTo>
                  <a:lnTo>
                    <a:pt x="0" y="220979"/>
                  </a:lnTo>
                  <a:lnTo>
                    <a:pt x="16764" y="220979"/>
                  </a:lnTo>
                  <a:lnTo>
                    <a:pt x="16764" y="283463"/>
                  </a:lnTo>
                  <a:close/>
                </a:path>
                <a:path w="609600" h="611505">
                  <a:moveTo>
                    <a:pt x="16764" y="173735"/>
                  </a:moveTo>
                  <a:lnTo>
                    <a:pt x="0" y="173735"/>
                  </a:lnTo>
                  <a:lnTo>
                    <a:pt x="0" y="111252"/>
                  </a:lnTo>
                  <a:lnTo>
                    <a:pt x="16764" y="111252"/>
                  </a:lnTo>
                  <a:lnTo>
                    <a:pt x="16764" y="173735"/>
                  </a:lnTo>
                  <a:close/>
                </a:path>
                <a:path w="609600" h="611505">
                  <a:moveTo>
                    <a:pt x="25908" y="68580"/>
                  </a:moveTo>
                  <a:lnTo>
                    <a:pt x="10668" y="60959"/>
                  </a:lnTo>
                  <a:lnTo>
                    <a:pt x="13716" y="56387"/>
                  </a:lnTo>
                  <a:lnTo>
                    <a:pt x="18288" y="47243"/>
                  </a:lnTo>
                  <a:lnTo>
                    <a:pt x="24384" y="39624"/>
                  </a:lnTo>
                  <a:lnTo>
                    <a:pt x="39624" y="24383"/>
                  </a:lnTo>
                  <a:lnTo>
                    <a:pt x="47244" y="18287"/>
                  </a:lnTo>
                  <a:lnTo>
                    <a:pt x="56388" y="13715"/>
                  </a:lnTo>
                  <a:lnTo>
                    <a:pt x="57912" y="13715"/>
                  </a:lnTo>
                  <a:lnTo>
                    <a:pt x="64008" y="27432"/>
                  </a:lnTo>
                  <a:lnTo>
                    <a:pt x="56388" y="32004"/>
                  </a:lnTo>
                  <a:lnTo>
                    <a:pt x="50673" y="36576"/>
                  </a:lnTo>
                  <a:lnTo>
                    <a:pt x="50292" y="36576"/>
                  </a:lnTo>
                  <a:lnTo>
                    <a:pt x="42672" y="42671"/>
                  </a:lnTo>
                  <a:lnTo>
                    <a:pt x="36576" y="50291"/>
                  </a:lnTo>
                  <a:lnTo>
                    <a:pt x="36880" y="50291"/>
                  </a:lnTo>
                  <a:lnTo>
                    <a:pt x="32004" y="56387"/>
                  </a:lnTo>
                  <a:lnTo>
                    <a:pt x="27432" y="64007"/>
                  </a:lnTo>
                  <a:lnTo>
                    <a:pt x="25908" y="68580"/>
                  </a:lnTo>
                  <a:close/>
                </a:path>
                <a:path w="609600" h="611505">
                  <a:moveTo>
                    <a:pt x="48768" y="38100"/>
                  </a:moveTo>
                  <a:lnTo>
                    <a:pt x="50292" y="36576"/>
                  </a:lnTo>
                  <a:lnTo>
                    <a:pt x="50673" y="36576"/>
                  </a:lnTo>
                  <a:lnTo>
                    <a:pt x="48768" y="38100"/>
                  </a:lnTo>
                  <a:close/>
                </a:path>
                <a:path w="609600" h="611505">
                  <a:moveTo>
                    <a:pt x="36880" y="50291"/>
                  </a:moveTo>
                  <a:lnTo>
                    <a:pt x="36576" y="50291"/>
                  </a:lnTo>
                  <a:lnTo>
                    <a:pt x="38100" y="48767"/>
                  </a:lnTo>
                  <a:lnTo>
                    <a:pt x="36880" y="50291"/>
                  </a:lnTo>
                  <a:close/>
                </a:path>
                <a:path w="609600" h="611505">
                  <a:moveTo>
                    <a:pt x="169164" y="16763"/>
                  </a:moveTo>
                  <a:lnTo>
                    <a:pt x="106680" y="16763"/>
                  </a:lnTo>
                  <a:lnTo>
                    <a:pt x="105156" y="1524"/>
                  </a:lnTo>
                  <a:lnTo>
                    <a:pt x="106680" y="0"/>
                  </a:lnTo>
                  <a:lnTo>
                    <a:pt x="169164" y="0"/>
                  </a:lnTo>
                  <a:lnTo>
                    <a:pt x="169164" y="16763"/>
                  </a:lnTo>
                  <a:close/>
                </a:path>
                <a:path w="609600" h="611505">
                  <a:moveTo>
                    <a:pt x="278892" y="16763"/>
                  </a:moveTo>
                  <a:lnTo>
                    <a:pt x="216407" y="16763"/>
                  </a:lnTo>
                  <a:lnTo>
                    <a:pt x="216407" y="0"/>
                  </a:lnTo>
                  <a:lnTo>
                    <a:pt x="278892" y="0"/>
                  </a:lnTo>
                  <a:lnTo>
                    <a:pt x="278892" y="16763"/>
                  </a:lnTo>
                  <a:close/>
                </a:path>
                <a:path w="609600" h="611505">
                  <a:moveTo>
                    <a:pt x="388620" y="16763"/>
                  </a:moveTo>
                  <a:lnTo>
                    <a:pt x="326136" y="16763"/>
                  </a:lnTo>
                  <a:lnTo>
                    <a:pt x="326136" y="0"/>
                  </a:lnTo>
                  <a:lnTo>
                    <a:pt x="388620" y="0"/>
                  </a:lnTo>
                  <a:lnTo>
                    <a:pt x="388620" y="16763"/>
                  </a:lnTo>
                  <a:close/>
                </a:path>
                <a:path w="609600" h="611505">
                  <a:moveTo>
                    <a:pt x="498348" y="16763"/>
                  </a:moveTo>
                  <a:lnTo>
                    <a:pt x="435863" y="16763"/>
                  </a:lnTo>
                  <a:lnTo>
                    <a:pt x="435863" y="0"/>
                  </a:lnTo>
                  <a:lnTo>
                    <a:pt x="498348" y="0"/>
                  </a:lnTo>
                  <a:lnTo>
                    <a:pt x="498348" y="16763"/>
                  </a:lnTo>
                  <a:close/>
                </a:path>
                <a:path w="609600" h="611505">
                  <a:moveTo>
                    <a:pt x="562356" y="38100"/>
                  </a:moveTo>
                  <a:lnTo>
                    <a:pt x="554736" y="32004"/>
                  </a:lnTo>
                  <a:lnTo>
                    <a:pt x="547116" y="27432"/>
                  </a:lnTo>
                  <a:lnTo>
                    <a:pt x="541020" y="24383"/>
                  </a:lnTo>
                  <a:lnTo>
                    <a:pt x="548639" y="10667"/>
                  </a:lnTo>
                  <a:lnTo>
                    <a:pt x="563880" y="18287"/>
                  </a:lnTo>
                  <a:lnTo>
                    <a:pt x="571500" y="24383"/>
                  </a:lnTo>
                  <a:lnTo>
                    <a:pt x="579120" y="32004"/>
                  </a:lnTo>
                  <a:lnTo>
                    <a:pt x="582777" y="36576"/>
                  </a:lnTo>
                  <a:lnTo>
                    <a:pt x="560832" y="36576"/>
                  </a:lnTo>
                  <a:lnTo>
                    <a:pt x="562356" y="38100"/>
                  </a:lnTo>
                  <a:close/>
                </a:path>
                <a:path w="609600" h="611505">
                  <a:moveTo>
                    <a:pt x="593344" y="50291"/>
                  </a:moveTo>
                  <a:lnTo>
                    <a:pt x="574548" y="50291"/>
                  </a:lnTo>
                  <a:lnTo>
                    <a:pt x="566928" y="42671"/>
                  </a:lnTo>
                  <a:lnTo>
                    <a:pt x="568452" y="42671"/>
                  </a:lnTo>
                  <a:lnTo>
                    <a:pt x="560832" y="36576"/>
                  </a:lnTo>
                  <a:lnTo>
                    <a:pt x="582777" y="36576"/>
                  </a:lnTo>
                  <a:lnTo>
                    <a:pt x="591312" y="47243"/>
                  </a:lnTo>
                  <a:lnTo>
                    <a:pt x="593344" y="50291"/>
                  </a:lnTo>
                  <a:close/>
                </a:path>
                <a:path w="609600" h="611505">
                  <a:moveTo>
                    <a:pt x="583692" y="64007"/>
                  </a:moveTo>
                  <a:lnTo>
                    <a:pt x="579120" y="56387"/>
                  </a:lnTo>
                  <a:lnTo>
                    <a:pt x="573024" y="48767"/>
                  </a:lnTo>
                  <a:lnTo>
                    <a:pt x="574548" y="50291"/>
                  </a:lnTo>
                  <a:lnTo>
                    <a:pt x="593344" y="50291"/>
                  </a:lnTo>
                  <a:lnTo>
                    <a:pt x="597408" y="56387"/>
                  </a:lnTo>
                  <a:lnTo>
                    <a:pt x="583692" y="64007"/>
                  </a:lnTo>
                  <a:close/>
                </a:path>
                <a:path w="609600" h="611505">
                  <a:moveTo>
                    <a:pt x="609600" y="167639"/>
                  </a:moveTo>
                  <a:lnTo>
                    <a:pt x="594360" y="167639"/>
                  </a:lnTo>
                  <a:lnTo>
                    <a:pt x="594360" y="105156"/>
                  </a:lnTo>
                  <a:lnTo>
                    <a:pt x="609600" y="105156"/>
                  </a:lnTo>
                  <a:lnTo>
                    <a:pt x="609600" y="167639"/>
                  </a:lnTo>
                  <a:close/>
                </a:path>
                <a:path w="609600" h="611505">
                  <a:moveTo>
                    <a:pt x="609600" y="277367"/>
                  </a:moveTo>
                  <a:lnTo>
                    <a:pt x="594360" y="277367"/>
                  </a:lnTo>
                  <a:lnTo>
                    <a:pt x="594360" y="214883"/>
                  </a:lnTo>
                  <a:lnTo>
                    <a:pt x="609600" y="214883"/>
                  </a:lnTo>
                  <a:lnTo>
                    <a:pt x="609600" y="277367"/>
                  </a:lnTo>
                  <a:close/>
                </a:path>
                <a:path w="609600" h="611505">
                  <a:moveTo>
                    <a:pt x="609600" y="387096"/>
                  </a:moveTo>
                  <a:lnTo>
                    <a:pt x="594360" y="387096"/>
                  </a:lnTo>
                  <a:lnTo>
                    <a:pt x="594360" y="324612"/>
                  </a:lnTo>
                  <a:lnTo>
                    <a:pt x="609600" y="324612"/>
                  </a:lnTo>
                  <a:lnTo>
                    <a:pt x="609600" y="387096"/>
                  </a:lnTo>
                  <a:close/>
                </a:path>
                <a:path w="609600" h="611505">
                  <a:moveTo>
                    <a:pt x="609600" y="498348"/>
                  </a:moveTo>
                  <a:lnTo>
                    <a:pt x="594360" y="498348"/>
                  </a:lnTo>
                  <a:lnTo>
                    <a:pt x="594360" y="434340"/>
                  </a:lnTo>
                  <a:lnTo>
                    <a:pt x="609600" y="434340"/>
                  </a:lnTo>
                  <a:lnTo>
                    <a:pt x="609600" y="498348"/>
                  </a:lnTo>
                  <a:close/>
                </a:path>
                <a:path w="609600" h="611505">
                  <a:moveTo>
                    <a:pt x="573024" y="562356"/>
                  </a:moveTo>
                  <a:lnTo>
                    <a:pt x="579120" y="554736"/>
                  </a:lnTo>
                  <a:lnTo>
                    <a:pt x="583692" y="547116"/>
                  </a:lnTo>
                  <a:lnTo>
                    <a:pt x="586739" y="541020"/>
                  </a:lnTo>
                  <a:lnTo>
                    <a:pt x="600456" y="547116"/>
                  </a:lnTo>
                  <a:lnTo>
                    <a:pt x="597408" y="554736"/>
                  </a:lnTo>
                  <a:lnTo>
                    <a:pt x="593344" y="560832"/>
                  </a:lnTo>
                  <a:lnTo>
                    <a:pt x="574548" y="560832"/>
                  </a:lnTo>
                  <a:lnTo>
                    <a:pt x="573024" y="562356"/>
                  </a:lnTo>
                  <a:close/>
                </a:path>
                <a:path w="609600" h="611505">
                  <a:moveTo>
                    <a:pt x="582777" y="574548"/>
                  </a:moveTo>
                  <a:lnTo>
                    <a:pt x="560832" y="574548"/>
                  </a:lnTo>
                  <a:lnTo>
                    <a:pt x="568452" y="568452"/>
                  </a:lnTo>
                  <a:lnTo>
                    <a:pt x="566928" y="568452"/>
                  </a:lnTo>
                  <a:lnTo>
                    <a:pt x="574548" y="560832"/>
                  </a:lnTo>
                  <a:lnTo>
                    <a:pt x="593344" y="560832"/>
                  </a:lnTo>
                  <a:lnTo>
                    <a:pt x="591312" y="563880"/>
                  </a:lnTo>
                  <a:lnTo>
                    <a:pt x="582777" y="574548"/>
                  </a:lnTo>
                  <a:close/>
                </a:path>
                <a:path w="609600" h="611505">
                  <a:moveTo>
                    <a:pt x="556260" y="595884"/>
                  </a:moveTo>
                  <a:lnTo>
                    <a:pt x="548639" y="582168"/>
                  </a:lnTo>
                  <a:lnTo>
                    <a:pt x="554736" y="579120"/>
                  </a:lnTo>
                  <a:lnTo>
                    <a:pt x="562356" y="573024"/>
                  </a:lnTo>
                  <a:lnTo>
                    <a:pt x="560832" y="574548"/>
                  </a:lnTo>
                  <a:lnTo>
                    <a:pt x="582777" y="574548"/>
                  </a:lnTo>
                  <a:lnTo>
                    <a:pt x="579120" y="579120"/>
                  </a:lnTo>
                  <a:lnTo>
                    <a:pt x="571500" y="586740"/>
                  </a:lnTo>
                  <a:lnTo>
                    <a:pt x="563880" y="592836"/>
                  </a:lnTo>
                  <a:lnTo>
                    <a:pt x="556260" y="595884"/>
                  </a:lnTo>
                  <a:close/>
                </a:path>
                <a:path w="609600" h="611505">
                  <a:moveTo>
                    <a:pt x="502920" y="611124"/>
                  </a:moveTo>
                  <a:lnTo>
                    <a:pt x="445008" y="611124"/>
                  </a:lnTo>
                  <a:lnTo>
                    <a:pt x="445008" y="594360"/>
                  </a:lnTo>
                  <a:lnTo>
                    <a:pt x="507492" y="594360"/>
                  </a:lnTo>
                  <a:lnTo>
                    <a:pt x="507492" y="609600"/>
                  </a:lnTo>
                  <a:lnTo>
                    <a:pt x="502920" y="611124"/>
                  </a:lnTo>
                  <a:close/>
                </a:path>
                <a:path w="609600" h="611505">
                  <a:moveTo>
                    <a:pt x="397763" y="611124"/>
                  </a:moveTo>
                  <a:lnTo>
                    <a:pt x="335280" y="611124"/>
                  </a:lnTo>
                  <a:lnTo>
                    <a:pt x="335280" y="594360"/>
                  </a:lnTo>
                  <a:lnTo>
                    <a:pt x="397763" y="594360"/>
                  </a:lnTo>
                  <a:lnTo>
                    <a:pt x="397763" y="611124"/>
                  </a:lnTo>
                  <a:close/>
                </a:path>
                <a:path w="609600" h="611505">
                  <a:moveTo>
                    <a:pt x="288036" y="611124"/>
                  </a:moveTo>
                  <a:lnTo>
                    <a:pt x="224028" y="611124"/>
                  </a:lnTo>
                  <a:lnTo>
                    <a:pt x="224028" y="594360"/>
                  </a:lnTo>
                  <a:lnTo>
                    <a:pt x="288036" y="594360"/>
                  </a:lnTo>
                  <a:lnTo>
                    <a:pt x="288036" y="611124"/>
                  </a:lnTo>
                  <a:close/>
                </a:path>
                <a:path w="609600" h="611505">
                  <a:moveTo>
                    <a:pt x="176783" y="611124"/>
                  </a:moveTo>
                  <a:lnTo>
                    <a:pt x="114300" y="611124"/>
                  </a:lnTo>
                  <a:lnTo>
                    <a:pt x="114300" y="594360"/>
                  </a:lnTo>
                  <a:lnTo>
                    <a:pt x="176783" y="594360"/>
                  </a:lnTo>
                  <a:lnTo>
                    <a:pt x="176783" y="611124"/>
                  </a:lnTo>
                  <a:close/>
                </a:path>
                <a:path w="609600" h="611505">
                  <a:moveTo>
                    <a:pt x="65532" y="601980"/>
                  </a:moveTo>
                  <a:lnTo>
                    <a:pt x="24384" y="571500"/>
                  </a:lnTo>
                  <a:lnTo>
                    <a:pt x="15240" y="557784"/>
                  </a:lnTo>
                  <a:lnTo>
                    <a:pt x="28956" y="550164"/>
                  </a:lnTo>
                  <a:lnTo>
                    <a:pt x="32004" y="554736"/>
                  </a:lnTo>
                  <a:lnTo>
                    <a:pt x="36880" y="560832"/>
                  </a:lnTo>
                  <a:lnTo>
                    <a:pt x="36576" y="560832"/>
                  </a:lnTo>
                  <a:lnTo>
                    <a:pt x="42672" y="568452"/>
                  </a:lnTo>
                  <a:lnTo>
                    <a:pt x="50292" y="574548"/>
                  </a:lnTo>
                  <a:lnTo>
                    <a:pt x="50673" y="574548"/>
                  </a:lnTo>
                  <a:lnTo>
                    <a:pt x="56388" y="579120"/>
                  </a:lnTo>
                  <a:lnTo>
                    <a:pt x="64008" y="583692"/>
                  </a:lnTo>
                  <a:lnTo>
                    <a:pt x="71628" y="586740"/>
                  </a:lnTo>
                  <a:lnTo>
                    <a:pt x="65532" y="601980"/>
                  </a:lnTo>
                  <a:close/>
                </a:path>
                <a:path w="609600" h="611505">
                  <a:moveTo>
                    <a:pt x="38100" y="562356"/>
                  </a:moveTo>
                  <a:lnTo>
                    <a:pt x="36576" y="560832"/>
                  </a:lnTo>
                  <a:lnTo>
                    <a:pt x="36880" y="560832"/>
                  </a:lnTo>
                  <a:lnTo>
                    <a:pt x="38100" y="562356"/>
                  </a:lnTo>
                  <a:close/>
                </a:path>
                <a:path w="609600" h="611505">
                  <a:moveTo>
                    <a:pt x="50673" y="574548"/>
                  </a:moveTo>
                  <a:lnTo>
                    <a:pt x="50292" y="574548"/>
                  </a:lnTo>
                  <a:lnTo>
                    <a:pt x="48768" y="573024"/>
                  </a:lnTo>
                  <a:lnTo>
                    <a:pt x="50673" y="5745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699516" y="3092704"/>
            <a:ext cx="6141720" cy="481330"/>
            <a:chOff x="699516" y="3092704"/>
            <a:chExt cx="6141720" cy="48133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516" y="3097276"/>
              <a:ext cx="473963" cy="4749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0356" y="3092704"/>
              <a:ext cx="475487" cy="4749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5748" y="3100070"/>
              <a:ext cx="475487" cy="473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Thomas</dc:creator>
  <dc:title>Microsoft PowerPoint - UM_TIAC_CRST_Malaysia's Banking System Presentation Slides_20230725_Sharing Material</dc:title>
  <dcterms:created xsi:type="dcterms:W3CDTF">2023-07-25T07:45:52Z</dcterms:created>
  <dcterms:modified xsi:type="dcterms:W3CDTF">2023-07-25T07:45:52Z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LastSaved">
    <vt:filetime>2023-07-25T00:00:00Z</vt:filetime>
  </property>
</Properties>
</file>