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9" r:id="rId3"/>
    <p:sldId id="284" r:id="rId4"/>
    <p:sldId id="263" r:id="rId5"/>
    <p:sldId id="264" r:id="rId6"/>
    <p:sldId id="267" r:id="rId7"/>
    <p:sldId id="307" r:id="rId8"/>
    <p:sldId id="312" r:id="rId9"/>
    <p:sldId id="313" r:id="rId10"/>
    <p:sldId id="262" r:id="rId11"/>
    <p:sldId id="306" r:id="rId12"/>
    <p:sldId id="308" r:id="rId13"/>
    <p:sldId id="305" r:id="rId14"/>
    <p:sldId id="290" r:id="rId15"/>
    <p:sldId id="311" r:id="rId16"/>
    <p:sldId id="291" r:id="rId17"/>
    <p:sldId id="292" r:id="rId18"/>
    <p:sldId id="293" r:id="rId19"/>
    <p:sldId id="294" r:id="rId20"/>
    <p:sldId id="295" r:id="rId21"/>
    <p:sldId id="296" r:id="rId22"/>
    <p:sldId id="309" r:id="rId23"/>
    <p:sldId id="297" r:id="rId24"/>
    <p:sldId id="298" r:id="rId25"/>
    <p:sldId id="299" r:id="rId26"/>
    <p:sldId id="301" r:id="rId27"/>
    <p:sldId id="302" r:id="rId28"/>
    <p:sldId id="303" r:id="rId29"/>
    <p:sldId id="310" r:id="rId30"/>
    <p:sldId id="260" r:id="rId31"/>
    <p:sldId id="278" r:id="rId32"/>
    <p:sldId id="280" r:id="rId33"/>
    <p:sldId id="288" r:id="rId34"/>
  </p:sldIdLst>
  <p:sldSz cx="9144000" cy="5143500" type="screen16x9"/>
  <p:notesSz cx="6858000" cy="9525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865"/>
    <a:srgbClr val="1B4367"/>
    <a:srgbClr val="1D4971"/>
    <a:srgbClr val="51B3CD"/>
    <a:srgbClr val="83C2DB"/>
    <a:srgbClr val="2980B4"/>
    <a:srgbClr val="4287C6"/>
    <a:srgbClr val="278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BA7B0-6B3E-44F5-8DA1-6058F2813E3B}" v="140" dt="2023-03-30T04:06:21.424"/>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7" d="100"/>
          <a:sy n="147" d="100"/>
        </p:scale>
        <p:origin x="54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i Ahmad" userId="2eb7988f17ea49fe" providerId="LiveId" clId="{05BBA7B0-6B3E-44F5-8DA1-6058F2813E3B}"/>
    <pc:docChg chg="undo custSel addSld delSld modSld modNotesMaster modHandout">
      <pc:chgData name="Rubi Ahmad" userId="2eb7988f17ea49fe" providerId="LiveId" clId="{05BBA7B0-6B3E-44F5-8DA1-6058F2813E3B}" dt="2023-03-30T04:25:29.297" v="2964" actId="6549"/>
      <pc:docMkLst>
        <pc:docMk/>
      </pc:docMkLst>
      <pc:sldChg chg="delSp modSp mod delAnim modAnim">
        <pc:chgData name="Rubi Ahmad" userId="2eb7988f17ea49fe" providerId="LiveId" clId="{05BBA7B0-6B3E-44F5-8DA1-6058F2813E3B}" dt="2023-03-28T05:53:40.596" v="93" actId="20577"/>
        <pc:sldMkLst>
          <pc:docMk/>
          <pc:sldMk cId="0" sldId="256"/>
        </pc:sldMkLst>
        <pc:spChg chg="mod">
          <ac:chgData name="Rubi Ahmad" userId="2eb7988f17ea49fe" providerId="LiveId" clId="{05BBA7B0-6B3E-44F5-8DA1-6058F2813E3B}" dt="2023-03-28T05:53:40.596" v="93" actId="20577"/>
          <ac:spMkLst>
            <pc:docMk/>
            <pc:sldMk cId="0" sldId="256"/>
            <ac:spMk id="9" creationId="{00000000-0000-0000-0000-000000000000}"/>
          </ac:spMkLst>
        </pc:spChg>
        <pc:spChg chg="del mod">
          <ac:chgData name="Rubi Ahmad" userId="2eb7988f17ea49fe" providerId="LiveId" clId="{05BBA7B0-6B3E-44F5-8DA1-6058F2813E3B}" dt="2023-03-28T05:53:32.665" v="91" actId="478"/>
          <ac:spMkLst>
            <pc:docMk/>
            <pc:sldMk cId="0" sldId="256"/>
            <ac:spMk id="3075" creationId="{00000000-0000-0000-0000-000000000000}"/>
          </ac:spMkLst>
        </pc:spChg>
      </pc:sldChg>
      <pc:sldChg chg="addSp delSp modSp mod">
        <pc:chgData name="Rubi Ahmad" userId="2eb7988f17ea49fe" providerId="LiveId" clId="{05BBA7B0-6B3E-44F5-8DA1-6058F2813E3B}" dt="2023-03-29T20:54:38.751" v="1834" actId="20577"/>
        <pc:sldMkLst>
          <pc:docMk/>
          <pc:sldMk cId="0" sldId="262"/>
        </pc:sldMkLst>
        <pc:spChg chg="mod">
          <ac:chgData name="Rubi Ahmad" userId="2eb7988f17ea49fe" providerId="LiveId" clId="{05BBA7B0-6B3E-44F5-8DA1-6058F2813E3B}" dt="2023-03-29T20:54:38.751" v="1834" actId="20577"/>
          <ac:spMkLst>
            <pc:docMk/>
            <pc:sldMk cId="0" sldId="262"/>
            <ac:spMk id="4" creationId="{01C5703E-10A9-73F4-FE50-00C01FB43BD9}"/>
          </ac:spMkLst>
        </pc:spChg>
        <pc:spChg chg="add del mod">
          <ac:chgData name="Rubi Ahmad" userId="2eb7988f17ea49fe" providerId="LiveId" clId="{05BBA7B0-6B3E-44F5-8DA1-6058F2813E3B}" dt="2023-03-29T20:51:54.569" v="1722" actId="478"/>
          <ac:spMkLst>
            <pc:docMk/>
            <pc:sldMk cId="0" sldId="262"/>
            <ac:spMk id="5" creationId="{E329114E-72CC-F9C2-1149-E3050B2E46EA}"/>
          </ac:spMkLst>
        </pc:spChg>
        <pc:picChg chg="mod">
          <ac:chgData name="Rubi Ahmad" userId="2eb7988f17ea49fe" providerId="LiveId" clId="{05BBA7B0-6B3E-44F5-8DA1-6058F2813E3B}" dt="2023-03-29T20:51:10.754" v="1714" actId="1076"/>
          <ac:picMkLst>
            <pc:docMk/>
            <pc:sldMk cId="0" sldId="262"/>
            <ac:picMk id="3" creationId="{9C282F7D-63E8-83E9-1686-0266FC00AC78}"/>
          </ac:picMkLst>
        </pc:picChg>
      </pc:sldChg>
      <pc:sldChg chg="delSp modSp mod">
        <pc:chgData name="Rubi Ahmad" userId="2eb7988f17ea49fe" providerId="LiveId" clId="{05BBA7B0-6B3E-44F5-8DA1-6058F2813E3B}" dt="2023-03-29T07:44:19.124" v="99"/>
        <pc:sldMkLst>
          <pc:docMk/>
          <pc:sldMk cId="0" sldId="264"/>
        </pc:sldMkLst>
        <pc:spChg chg="del mod">
          <ac:chgData name="Rubi Ahmad" userId="2eb7988f17ea49fe" providerId="LiveId" clId="{05BBA7B0-6B3E-44F5-8DA1-6058F2813E3B}" dt="2023-03-29T07:44:19.124" v="99"/>
          <ac:spMkLst>
            <pc:docMk/>
            <pc:sldMk cId="0" sldId="264"/>
            <ac:spMk id="3" creationId="{B9220D45-BB90-E6EF-B4C8-874B032D15D3}"/>
          </ac:spMkLst>
        </pc:spChg>
        <pc:spChg chg="mod">
          <ac:chgData name="Rubi Ahmad" userId="2eb7988f17ea49fe" providerId="LiveId" clId="{05BBA7B0-6B3E-44F5-8DA1-6058F2813E3B}" dt="2023-03-29T07:44:00.510" v="97" actId="20577"/>
          <ac:spMkLst>
            <pc:docMk/>
            <pc:sldMk cId="0" sldId="264"/>
            <ac:spMk id="4" creationId="{EF950EBB-4997-AD5E-0326-E0FFA934310D}"/>
          </ac:spMkLst>
        </pc:spChg>
      </pc:sldChg>
      <pc:sldChg chg="addSp modSp mod">
        <pc:chgData name="Rubi Ahmad" userId="2eb7988f17ea49fe" providerId="LiveId" clId="{05BBA7B0-6B3E-44F5-8DA1-6058F2813E3B}" dt="2023-03-30T04:25:29.297" v="2964" actId="6549"/>
        <pc:sldMkLst>
          <pc:docMk/>
          <pc:sldMk cId="0" sldId="278"/>
        </pc:sldMkLst>
        <pc:spChg chg="add mod">
          <ac:chgData name="Rubi Ahmad" userId="2eb7988f17ea49fe" providerId="LiveId" clId="{05BBA7B0-6B3E-44F5-8DA1-6058F2813E3B}" dt="2023-03-30T04:16:45.574" v="2719" actId="6549"/>
          <ac:spMkLst>
            <pc:docMk/>
            <pc:sldMk cId="0" sldId="278"/>
            <ac:spMk id="3" creationId="{DCC44E81-B9B1-AD4B-E7D8-61DF0CBAD8D1}"/>
          </ac:spMkLst>
        </pc:spChg>
        <pc:spChg chg="mod">
          <ac:chgData name="Rubi Ahmad" userId="2eb7988f17ea49fe" providerId="LiveId" clId="{05BBA7B0-6B3E-44F5-8DA1-6058F2813E3B}" dt="2023-03-30T04:20:45.783" v="2946" actId="20577"/>
          <ac:spMkLst>
            <pc:docMk/>
            <pc:sldMk cId="0" sldId="278"/>
            <ac:spMk id="10" creationId="{AAFA9914-EDEE-5A1C-56FE-49885A9EE2B4}"/>
          </ac:spMkLst>
        </pc:spChg>
        <pc:spChg chg="mod">
          <ac:chgData name="Rubi Ahmad" userId="2eb7988f17ea49fe" providerId="LiveId" clId="{05BBA7B0-6B3E-44F5-8DA1-6058F2813E3B}" dt="2023-03-30T04:25:29.297" v="2964" actId="6549"/>
          <ac:spMkLst>
            <pc:docMk/>
            <pc:sldMk cId="0" sldId="278"/>
            <ac:spMk id="19" creationId="{522AC73A-31DE-EE8E-EB4C-F44297531516}"/>
          </ac:spMkLst>
        </pc:spChg>
      </pc:sldChg>
      <pc:sldChg chg="addSp delSp modSp mod delAnim">
        <pc:chgData name="Rubi Ahmad" userId="2eb7988f17ea49fe" providerId="LiveId" clId="{05BBA7B0-6B3E-44F5-8DA1-6058F2813E3B}" dt="2023-03-29T18:45:58.134" v="295" actId="478"/>
        <pc:sldMkLst>
          <pc:docMk/>
          <pc:sldMk cId="408206231" sldId="291"/>
        </pc:sldMkLst>
        <pc:spChg chg="add del mod">
          <ac:chgData name="Rubi Ahmad" userId="2eb7988f17ea49fe" providerId="LiveId" clId="{05BBA7B0-6B3E-44F5-8DA1-6058F2813E3B}" dt="2023-03-29T18:45:58.134" v="295" actId="478"/>
          <ac:spMkLst>
            <pc:docMk/>
            <pc:sldMk cId="408206231" sldId="291"/>
            <ac:spMk id="6" creationId="{E1EE8AAB-8156-A32C-BF7E-A1F62F49F871}"/>
          </ac:spMkLst>
        </pc:spChg>
        <pc:spChg chg="add mod">
          <ac:chgData name="Rubi Ahmad" userId="2eb7988f17ea49fe" providerId="LiveId" clId="{05BBA7B0-6B3E-44F5-8DA1-6058F2813E3B}" dt="2023-03-29T18:44:44.253" v="282"/>
          <ac:spMkLst>
            <pc:docMk/>
            <pc:sldMk cId="408206231" sldId="291"/>
            <ac:spMk id="7" creationId="{2C1E6B0A-91AB-F7F1-BD63-3DA8DCCD8CD0}"/>
          </ac:spMkLst>
        </pc:spChg>
        <pc:spChg chg="mod topLvl">
          <ac:chgData name="Rubi Ahmad" userId="2eb7988f17ea49fe" providerId="LiveId" clId="{05BBA7B0-6B3E-44F5-8DA1-6058F2813E3B}" dt="2023-03-29T18:44:48.687" v="283" actId="1076"/>
          <ac:spMkLst>
            <pc:docMk/>
            <pc:sldMk cId="408206231" sldId="291"/>
            <ac:spMk id="36" creationId="{D11B7AF6-C4DC-552F-A9D3-AC4D7F312E7E}"/>
          </ac:spMkLst>
        </pc:spChg>
        <pc:spChg chg="del mod topLvl">
          <ac:chgData name="Rubi Ahmad" userId="2eb7988f17ea49fe" providerId="LiveId" clId="{05BBA7B0-6B3E-44F5-8DA1-6058F2813E3B}" dt="2023-03-29T18:44:03.431" v="275" actId="478"/>
          <ac:spMkLst>
            <pc:docMk/>
            <pc:sldMk cId="408206231" sldId="291"/>
            <ac:spMk id="37" creationId="{A0EB14E0-5E51-F6EB-6505-182B39170B34}"/>
          </ac:spMkLst>
        </pc:spChg>
        <pc:spChg chg="mod">
          <ac:chgData name="Rubi Ahmad" userId="2eb7988f17ea49fe" providerId="LiveId" clId="{05BBA7B0-6B3E-44F5-8DA1-6058F2813E3B}" dt="2023-03-29T18:43:52.558" v="273" actId="1076"/>
          <ac:spMkLst>
            <pc:docMk/>
            <pc:sldMk cId="408206231" sldId="291"/>
            <ac:spMk id="45" creationId="{D1C22B94-E9DC-778A-6E93-2785CE6DCA20}"/>
          </ac:spMkLst>
        </pc:spChg>
        <pc:spChg chg="del mod">
          <ac:chgData name="Rubi Ahmad" userId="2eb7988f17ea49fe" providerId="LiveId" clId="{05BBA7B0-6B3E-44F5-8DA1-6058F2813E3B}" dt="2023-03-29T18:44:39.069" v="281" actId="21"/>
          <ac:spMkLst>
            <pc:docMk/>
            <pc:sldMk cId="408206231" sldId="291"/>
            <ac:spMk id="47" creationId="{DD8DC6A6-B379-981A-797F-35891E953534}"/>
          </ac:spMkLst>
        </pc:spChg>
        <pc:spChg chg="mod">
          <ac:chgData name="Rubi Ahmad" userId="2eb7988f17ea49fe" providerId="LiveId" clId="{05BBA7B0-6B3E-44F5-8DA1-6058F2813E3B}" dt="2023-03-29T18:44:58.670" v="284" actId="1076"/>
          <ac:spMkLst>
            <pc:docMk/>
            <pc:sldMk cId="408206231" sldId="291"/>
            <ac:spMk id="48" creationId="{459842E2-3E8F-BAE2-0FA9-37C0E7577036}"/>
          </ac:spMkLst>
        </pc:spChg>
        <pc:spChg chg="mod">
          <ac:chgData name="Rubi Ahmad" userId="2eb7988f17ea49fe" providerId="LiveId" clId="{05BBA7B0-6B3E-44F5-8DA1-6058F2813E3B}" dt="2023-03-29T18:38:18.678" v="264" actId="20577"/>
          <ac:spMkLst>
            <pc:docMk/>
            <pc:sldMk cId="408206231" sldId="291"/>
            <ac:spMk id="50" creationId="{BB93DAAC-BDC3-29E5-C5F9-E609AFF4BB4A}"/>
          </ac:spMkLst>
        </pc:spChg>
        <pc:grpChg chg="del">
          <ac:chgData name="Rubi Ahmad" userId="2eb7988f17ea49fe" providerId="LiveId" clId="{05BBA7B0-6B3E-44F5-8DA1-6058F2813E3B}" dt="2023-03-29T18:44:03.431" v="275" actId="478"/>
          <ac:grpSpMkLst>
            <pc:docMk/>
            <pc:sldMk cId="408206231" sldId="291"/>
            <ac:grpSpMk id="35" creationId="{08BA51B2-1912-A5DB-76AE-249327863726}"/>
          </ac:grpSpMkLst>
        </pc:grpChg>
        <pc:picChg chg="mod">
          <ac:chgData name="Rubi Ahmad" userId="2eb7988f17ea49fe" providerId="LiveId" clId="{05BBA7B0-6B3E-44F5-8DA1-6058F2813E3B}" dt="2023-03-29T18:38:26.799" v="265" actId="14100"/>
          <ac:picMkLst>
            <pc:docMk/>
            <pc:sldMk cId="408206231" sldId="291"/>
            <ac:picMk id="39" creationId="{AAFB22B5-347C-6E08-A220-5587ED96E9E0}"/>
          </ac:picMkLst>
        </pc:picChg>
      </pc:sldChg>
      <pc:sldChg chg="addSp modSp mod">
        <pc:chgData name="Rubi Ahmad" userId="2eb7988f17ea49fe" providerId="LiveId" clId="{05BBA7B0-6B3E-44F5-8DA1-6058F2813E3B}" dt="2023-03-29T18:53:49.629" v="341" actId="20577"/>
        <pc:sldMkLst>
          <pc:docMk/>
          <pc:sldMk cId="724894376" sldId="294"/>
        </pc:sldMkLst>
        <pc:spChg chg="mod">
          <ac:chgData name="Rubi Ahmad" userId="2eb7988f17ea49fe" providerId="LiveId" clId="{05BBA7B0-6B3E-44F5-8DA1-6058F2813E3B}" dt="2023-03-29T18:53:49.629" v="341" actId="20577"/>
          <ac:spMkLst>
            <pc:docMk/>
            <pc:sldMk cId="724894376" sldId="294"/>
            <ac:spMk id="2" creationId="{99C366C3-5272-6F0F-F7D2-65A8422A25D2}"/>
          </ac:spMkLst>
        </pc:spChg>
        <pc:spChg chg="add mod">
          <ac:chgData name="Rubi Ahmad" userId="2eb7988f17ea49fe" providerId="LiveId" clId="{05BBA7B0-6B3E-44F5-8DA1-6058F2813E3B}" dt="2023-03-29T18:49:37.766" v="302" actId="14100"/>
          <ac:spMkLst>
            <pc:docMk/>
            <pc:sldMk cId="724894376" sldId="294"/>
            <ac:spMk id="4" creationId="{3138DAF3-5002-6E9C-ADAA-8A45911E0168}"/>
          </ac:spMkLst>
        </pc:spChg>
      </pc:sldChg>
      <pc:sldChg chg="modSp mod">
        <pc:chgData name="Rubi Ahmad" userId="2eb7988f17ea49fe" providerId="LiveId" clId="{05BBA7B0-6B3E-44F5-8DA1-6058F2813E3B}" dt="2023-03-29T18:55:39.895" v="342" actId="20577"/>
        <pc:sldMkLst>
          <pc:docMk/>
          <pc:sldMk cId="3586675120" sldId="295"/>
        </pc:sldMkLst>
        <pc:spChg chg="mod">
          <ac:chgData name="Rubi Ahmad" userId="2eb7988f17ea49fe" providerId="LiveId" clId="{05BBA7B0-6B3E-44F5-8DA1-6058F2813E3B}" dt="2023-03-29T18:55:39.895" v="342" actId="20577"/>
          <ac:spMkLst>
            <pc:docMk/>
            <pc:sldMk cId="3586675120" sldId="295"/>
            <ac:spMk id="2" creationId="{99C366C3-5272-6F0F-F7D2-65A8422A25D2}"/>
          </ac:spMkLst>
        </pc:spChg>
      </pc:sldChg>
      <pc:sldChg chg="modSp mod">
        <pc:chgData name="Rubi Ahmad" userId="2eb7988f17ea49fe" providerId="LiveId" clId="{05BBA7B0-6B3E-44F5-8DA1-6058F2813E3B}" dt="2023-03-30T03:44:45.719" v="1883" actId="20577"/>
        <pc:sldMkLst>
          <pc:docMk/>
          <pc:sldMk cId="2106739873" sldId="297"/>
        </pc:sldMkLst>
        <pc:spChg chg="mod">
          <ac:chgData name="Rubi Ahmad" userId="2eb7988f17ea49fe" providerId="LiveId" clId="{05BBA7B0-6B3E-44F5-8DA1-6058F2813E3B}" dt="2023-03-30T03:44:45.719" v="1883" actId="20577"/>
          <ac:spMkLst>
            <pc:docMk/>
            <pc:sldMk cId="2106739873" sldId="297"/>
            <ac:spMk id="2" creationId="{99C366C3-5272-6F0F-F7D2-65A8422A25D2}"/>
          </ac:spMkLst>
        </pc:spChg>
      </pc:sldChg>
      <pc:sldChg chg="modSp mod">
        <pc:chgData name="Rubi Ahmad" userId="2eb7988f17ea49fe" providerId="LiveId" clId="{05BBA7B0-6B3E-44F5-8DA1-6058F2813E3B}" dt="2023-03-30T03:51:01.687" v="2204" actId="20577"/>
        <pc:sldMkLst>
          <pc:docMk/>
          <pc:sldMk cId="2994805421" sldId="298"/>
        </pc:sldMkLst>
        <pc:spChg chg="mod">
          <ac:chgData name="Rubi Ahmad" userId="2eb7988f17ea49fe" providerId="LiveId" clId="{05BBA7B0-6B3E-44F5-8DA1-6058F2813E3B}" dt="2023-03-30T03:51:01.687" v="2204" actId="20577"/>
          <ac:spMkLst>
            <pc:docMk/>
            <pc:sldMk cId="2994805421" sldId="298"/>
            <ac:spMk id="2" creationId="{99C366C3-5272-6F0F-F7D2-65A8422A25D2}"/>
          </ac:spMkLst>
        </pc:spChg>
      </pc:sldChg>
      <pc:sldChg chg="add del">
        <pc:chgData name="Rubi Ahmad" userId="2eb7988f17ea49fe" providerId="LiveId" clId="{05BBA7B0-6B3E-44F5-8DA1-6058F2813E3B}" dt="2023-03-30T04:06:21.382" v="2208"/>
        <pc:sldMkLst>
          <pc:docMk/>
          <pc:sldMk cId="218143404" sldId="300"/>
        </pc:sldMkLst>
      </pc:sldChg>
      <pc:sldChg chg="del">
        <pc:chgData name="Rubi Ahmad" userId="2eb7988f17ea49fe" providerId="LiveId" clId="{05BBA7B0-6B3E-44F5-8DA1-6058F2813E3B}" dt="2023-03-30T04:04:50.627" v="2205" actId="2696"/>
        <pc:sldMkLst>
          <pc:docMk/>
          <pc:sldMk cId="2058843465" sldId="300"/>
        </pc:sldMkLst>
      </pc:sldChg>
      <pc:sldChg chg="addSp modSp mod">
        <pc:chgData name="Rubi Ahmad" userId="2eb7988f17ea49fe" providerId="LiveId" clId="{05BBA7B0-6B3E-44F5-8DA1-6058F2813E3B}" dt="2023-03-29T19:22:30.853" v="354" actId="1076"/>
        <pc:sldMkLst>
          <pc:docMk/>
          <pc:sldMk cId="2964962488" sldId="301"/>
        </pc:sldMkLst>
        <pc:spChg chg="add mod">
          <ac:chgData name="Rubi Ahmad" userId="2eb7988f17ea49fe" providerId="LiveId" clId="{05BBA7B0-6B3E-44F5-8DA1-6058F2813E3B}" dt="2023-03-29T19:22:22.967" v="353" actId="207"/>
          <ac:spMkLst>
            <pc:docMk/>
            <pc:sldMk cId="2964962488" sldId="301"/>
            <ac:spMk id="3" creationId="{1B32639A-934D-EA3C-4C86-28705CE48125}"/>
          </ac:spMkLst>
        </pc:spChg>
        <pc:spChg chg="mod">
          <ac:chgData name="Rubi Ahmad" userId="2eb7988f17ea49fe" providerId="LiveId" clId="{05BBA7B0-6B3E-44F5-8DA1-6058F2813E3B}" dt="2023-03-29T19:22:30.853" v="354" actId="1076"/>
          <ac:spMkLst>
            <pc:docMk/>
            <pc:sldMk cId="2964962488" sldId="301"/>
            <ac:spMk id="68" creationId="{00000000-0000-0000-0000-000000000000}"/>
          </ac:spMkLst>
        </pc:spChg>
        <pc:picChg chg="mod">
          <ac:chgData name="Rubi Ahmad" userId="2eb7988f17ea49fe" providerId="LiveId" clId="{05BBA7B0-6B3E-44F5-8DA1-6058F2813E3B}" dt="2023-03-29T19:22:01.805" v="351" actId="1076"/>
          <ac:picMkLst>
            <pc:docMk/>
            <pc:sldMk cId="2964962488" sldId="301"/>
            <ac:picMk id="4" creationId="{1BC75F55-3E64-CDF2-368E-CA445C6BFB33}"/>
          </ac:picMkLst>
        </pc:picChg>
        <pc:picChg chg="mod">
          <ac:chgData name="Rubi Ahmad" userId="2eb7988f17ea49fe" providerId="LiveId" clId="{05BBA7B0-6B3E-44F5-8DA1-6058F2813E3B}" dt="2023-03-29T19:21:58.116" v="350" actId="1076"/>
          <ac:picMkLst>
            <pc:docMk/>
            <pc:sldMk cId="2964962488" sldId="301"/>
            <ac:picMk id="5" creationId="{B464EA09-745F-E400-8387-D9B514179619}"/>
          </ac:picMkLst>
        </pc:picChg>
      </pc:sldChg>
      <pc:sldChg chg="addSp modSp mod">
        <pc:chgData name="Rubi Ahmad" userId="2eb7988f17ea49fe" providerId="LiveId" clId="{05BBA7B0-6B3E-44F5-8DA1-6058F2813E3B}" dt="2023-03-29T19:31:37.852" v="361" actId="13926"/>
        <pc:sldMkLst>
          <pc:docMk/>
          <pc:sldMk cId="3597294324" sldId="302"/>
        </pc:sldMkLst>
        <pc:spChg chg="add mod">
          <ac:chgData name="Rubi Ahmad" userId="2eb7988f17ea49fe" providerId="LiveId" clId="{05BBA7B0-6B3E-44F5-8DA1-6058F2813E3B}" dt="2023-03-29T19:31:37.852" v="361" actId="13926"/>
          <ac:spMkLst>
            <pc:docMk/>
            <pc:sldMk cId="3597294324" sldId="302"/>
            <ac:spMk id="5" creationId="{4BCC464E-CA0C-9D10-0522-88D5EA9595AB}"/>
          </ac:spMkLst>
        </pc:spChg>
      </pc:sldChg>
      <pc:sldChg chg="modSp mod">
        <pc:chgData name="Rubi Ahmad" userId="2eb7988f17ea49fe" providerId="LiveId" clId="{05BBA7B0-6B3E-44F5-8DA1-6058F2813E3B}" dt="2023-03-29T19:34:12.711" v="370" actId="13926"/>
        <pc:sldMkLst>
          <pc:docMk/>
          <pc:sldMk cId="3047918730" sldId="303"/>
        </pc:sldMkLst>
        <pc:spChg chg="mod">
          <ac:chgData name="Rubi Ahmad" userId="2eb7988f17ea49fe" providerId="LiveId" clId="{05BBA7B0-6B3E-44F5-8DA1-6058F2813E3B}" dt="2023-03-29T19:34:12.711" v="370" actId="13926"/>
          <ac:spMkLst>
            <pc:docMk/>
            <pc:sldMk cId="3047918730" sldId="303"/>
            <ac:spMk id="2" creationId="{99C366C3-5272-6F0F-F7D2-65A8422A25D2}"/>
          </ac:spMkLst>
        </pc:spChg>
      </pc:sldChg>
      <pc:sldChg chg="addSp delSp modSp new mod chgLayout">
        <pc:chgData name="Rubi Ahmad" userId="2eb7988f17ea49fe" providerId="LiveId" clId="{05BBA7B0-6B3E-44F5-8DA1-6058F2813E3B}" dt="2023-03-29T18:30:49.872" v="173" actId="20577"/>
        <pc:sldMkLst>
          <pc:docMk/>
          <pc:sldMk cId="1131745866" sldId="311"/>
        </pc:sldMkLst>
        <pc:spChg chg="add del mod">
          <ac:chgData name="Rubi Ahmad" userId="2eb7988f17ea49fe" providerId="LiveId" clId="{05BBA7B0-6B3E-44F5-8DA1-6058F2813E3B}" dt="2023-03-29T18:28:45.834" v="136"/>
          <ac:spMkLst>
            <pc:docMk/>
            <pc:sldMk cId="1131745866" sldId="311"/>
            <ac:spMk id="3" creationId="{7A5283C9-3EB4-2A13-4D3F-6E636BF81A71}"/>
          </ac:spMkLst>
        </pc:spChg>
        <pc:spChg chg="add mod">
          <ac:chgData name="Rubi Ahmad" userId="2eb7988f17ea49fe" providerId="LiveId" clId="{05BBA7B0-6B3E-44F5-8DA1-6058F2813E3B}" dt="2023-03-29T18:30:49.872" v="173" actId="20577"/>
          <ac:spMkLst>
            <pc:docMk/>
            <pc:sldMk cId="1131745866" sldId="311"/>
            <ac:spMk id="6" creationId="{9EA9D0B1-6301-5EA7-48E1-57EEBCA3A265}"/>
          </ac:spMkLst>
        </pc:spChg>
        <pc:graphicFrameChg chg="add del mod">
          <ac:chgData name="Rubi Ahmad" userId="2eb7988f17ea49fe" providerId="LiveId" clId="{05BBA7B0-6B3E-44F5-8DA1-6058F2813E3B}" dt="2023-03-29T18:28:45.834" v="136"/>
          <ac:graphicFrameMkLst>
            <pc:docMk/>
            <pc:sldMk cId="1131745866" sldId="311"/>
            <ac:graphicFrameMk id="2" creationId="{DF5B7FF9-0DC3-E2CD-EC1A-8BDF63AF810C}"/>
          </ac:graphicFrameMkLst>
        </pc:graphicFrameChg>
        <pc:graphicFrameChg chg="add mod modGraphic">
          <ac:chgData name="Rubi Ahmad" userId="2eb7988f17ea49fe" providerId="LiveId" clId="{05BBA7B0-6B3E-44F5-8DA1-6058F2813E3B}" dt="2023-03-29T18:29:27.776" v="142" actId="14100"/>
          <ac:graphicFrameMkLst>
            <pc:docMk/>
            <pc:sldMk cId="1131745866" sldId="311"/>
            <ac:graphicFrameMk id="4" creationId="{6E9D8131-7C54-5871-A14F-7DBED4BBA135}"/>
          </ac:graphicFrameMkLst>
        </pc:graphicFrameChg>
      </pc:sldChg>
      <pc:sldChg chg="addSp modSp new mod">
        <pc:chgData name="Rubi Ahmad" userId="2eb7988f17ea49fe" providerId="LiveId" clId="{05BBA7B0-6B3E-44F5-8DA1-6058F2813E3B}" dt="2023-03-29T20:48:47.563" v="1696" actId="1076"/>
        <pc:sldMkLst>
          <pc:docMk/>
          <pc:sldMk cId="659700509" sldId="312"/>
        </pc:sldMkLst>
        <pc:spChg chg="add mod">
          <ac:chgData name="Rubi Ahmad" userId="2eb7988f17ea49fe" providerId="LiveId" clId="{05BBA7B0-6B3E-44F5-8DA1-6058F2813E3B}" dt="2023-03-29T20:48:47.563" v="1696" actId="1076"/>
          <ac:spMkLst>
            <pc:docMk/>
            <pc:sldMk cId="659700509" sldId="312"/>
            <ac:spMk id="3" creationId="{9502D303-0B72-D44B-E4E0-F2983F291E53}"/>
          </ac:spMkLst>
        </pc:spChg>
      </pc:sldChg>
      <pc:sldChg chg="addSp delSp modSp new mod">
        <pc:chgData name="Rubi Ahmad" userId="2eb7988f17ea49fe" providerId="LiveId" clId="{05BBA7B0-6B3E-44F5-8DA1-6058F2813E3B}" dt="2023-03-29T20:46:42.937" v="1686" actId="255"/>
        <pc:sldMkLst>
          <pc:docMk/>
          <pc:sldMk cId="2581117103" sldId="313"/>
        </pc:sldMkLst>
        <pc:spChg chg="add mod">
          <ac:chgData name="Rubi Ahmad" userId="2eb7988f17ea49fe" providerId="LiveId" clId="{05BBA7B0-6B3E-44F5-8DA1-6058F2813E3B}" dt="2023-03-29T20:46:42.937" v="1686" actId="255"/>
          <ac:spMkLst>
            <pc:docMk/>
            <pc:sldMk cId="2581117103" sldId="313"/>
            <ac:spMk id="3" creationId="{825F111D-5A86-6719-62B6-E2BF6A2CDE2B}"/>
          </ac:spMkLst>
        </pc:spChg>
        <pc:spChg chg="add del">
          <ac:chgData name="Rubi Ahmad" userId="2eb7988f17ea49fe" providerId="LiveId" clId="{05BBA7B0-6B3E-44F5-8DA1-6058F2813E3B}" dt="2023-03-29T20:40:11.777" v="1584"/>
          <ac:spMkLst>
            <pc:docMk/>
            <pc:sldMk cId="2581117103" sldId="313"/>
            <ac:spMk id="4" creationId="{CA04EF3F-A133-B94D-649E-3BD570C97075}"/>
          </ac:spMkLst>
        </pc:spChg>
        <pc:spChg chg="add del">
          <ac:chgData name="Rubi Ahmad" userId="2eb7988f17ea49fe" providerId="LiveId" clId="{05BBA7B0-6B3E-44F5-8DA1-6058F2813E3B}" dt="2023-03-29T20:40:42.013" v="1588"/>
          <ac:spMkLst>
            <pc:docMk/>
            <pc:sldMk cId="2581117103" sldId="313"/>
            <ac:spMk id="5" creationId="{39641C85-0C08-F821-EE1D-076AB62ED646}"/>
          </ac:spMkLst>
        </pc:spChg>
        <pc:spChg chg="add del">
          <ac:chgData name="Rubi Ahmad" userId="2eb7988f17ea49fe" providerId="LiveId" clId="{05BBA7B0-6B3E-44F5-8DA1-6058F2813E3B}" dt="2023-03-29T20:40:49.987" v="1590"/>
          <ac:spMkLst>
            <pc:docMk/>
            <pc:sldMk cId="2581117103" sldId="313"/>
            <ac:spMk id="6" creationId="{658BC6D3-FB0C-B57D-4E2E-67D93FBBC9FD}"/>
          </ac:spMkLst>
        </pc:spChg>
        <pc:spChg chg="add del mod">
          <ac:chgData name="Rubi Ahmad" userId="2eb7988f17ea49fe" providerId="LiveId" clId="{05BBA7B0-6B3E-44F5-8DA1-6058F2813E3B}" dt="2023-03-29T20:43:55.357" v="1628"/>
          <ac:spMkLst>
            <pc:docMk/>
            <pc:sldMk cId="2581117103" sldId="313"/>
            <ac:spMk id="7" creationId="{0CA8674C-2147-7693-A4DB-E3EBACE0C43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77904"/>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2023/3/30</a:t>
            </a:fld>
            <a:endParaRPr lang="zh-CN" altLang="en-US"/>
          </a:p>
        </p:txBody>
      </p:sp>
      <p:sp>
        <p:nvSpPr>
          <p:cNvPr id="4" name="页脚占位符 3"/>
          <p:cNvSpPr>
            <a:spLocks noGrp="1"/>
          </p:cNvSpPr>
          <p:nvPr>
            <p:ph type="ftr" sz="quarter" idx="2"/>
          </p:nvPr>
        </p:nvSpPr>
        <p:spPr>
          <a:xfrm>
            <a:off x="0" y="9047097"/>
            <a:ext cx="2971800" cy="47790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047097"/>
            <a:ext cx="2971800" cy="477903"/>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196719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77904"/>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2023/3/30</a:t>
            </a:fld>
            <a:endParaRPr lang="zh-CN" altLang="en-US"/>
          </a:p>
        </p:txBody>
      </p:sp>
      <p:sp>
        <p:nvSpPr>
          <p:cNvPr id="4" name="幻灯片图像占位符 3"/>
          <p:cNvSpPr>
            <a:spLocks noGrp="1" noRot="1" noChangeAspect="1"/>
          </p:cNvSpPr>
          <p:nvPr>
            <p:ph type="sldImg" idx="2"/>
          </p:nvPr>
        </p:nvSpPr>
        <p:spPr>
          <a:xfrm>
            <a:off x="571500" y="1190625"/>
            <a:ext cx="5715000" cy="32146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583906"/>
            <a:ext cx="5486400" cy="3750469"/>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047097"/>
            <a:ext cx="2971800" cy="47790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047097"/>
            <a:ext cx="2971800" cy="477903"/>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8264971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4999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46026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69659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37972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65591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294377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554211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4103334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289324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2450258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319538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378828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835133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2819566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1885772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3274355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3321557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664186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2551895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4278273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853835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332126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779050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387837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6643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80204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51150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21078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77701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42655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3"/>
            <a:ext cx="7886700" cy="43588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8"/>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8"/>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890080"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400"/>
            </a:lvl4pPr>
            <a:lvl5pPr marL="1371600" indent="0">
              <a:buNone/>
              <a:defRPr sz="1400"/>
            </a:lvl5pPr>
            <a:lvl6pPr marL="1714500" indent="0">
              <a:buNone/>
              <a:defRPr sz="1400"/>
            </a:lvl6pPr>
            <a:lvl7pPr marL="2057400" indent="0">
              <a:buNone/>
              <a:defRPr sz="1400"/>
            </a:lvl7pPr>
            <a:lvl8pPr marL="2400300" indent="0">
              <a:buNone/>
              <a:defRPr sz="1400"/>
            </a:lvl8pPr>
            <a:lvl9pPr marL="2743200" indent="0">
              <a:buNone/>
              <a:defRPr sz="1400"/>
            </a:lvl9pPr>
          </a:lstStyle>
          <a:p>
            <a:pPr lvl="0"/>
            <a:r>
              <a:rPr lang="zh-CN" altLang="en-US"/>
              <a:t>单击此处编辑母版文本样式</a:t>
            </a:r>
          </a:p>
        </p:txBody>
      </p:sp>
      <p:sp>
        <p:nvSpPr>
          <p:cNvPr id="4" name="内容占位符 3"/>
          <p:cNvSpPr>
            <a:spLocks noGrp="1"/>
          </p:cNvSpPr>
          <p:nvPr>
            <p:ph sz="half" idx="2"/>
          </p:nvPr>
        </p:nvSpPr>
        <p:spPr>
          <a:xfrm>
            <a:off x="890080" y="1999034"/>
            <a:ext cx="3655181"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400"/>
            </a:lvl4pPr>
            <a:lvl5pPr marL="1371600" indent="0">
              <a:buNone/>
              <a:defRPr sz="1400"/>
            </a:lvl5pPr>
            <a:lvl6pPr marL="1714500" indent="0">
              <a:buNone/>
              <a:defRPr sz="1400"/>
            </a:lvl6pPr>
            <a:lvl7pPr marL="2057400" indent="0">
              <a:buNone/>
              <a:defRPr sz="1400"/>
            </a:lvl7pPr>
            <a:lvl8pPr marL="2400300" indent="0">
              <a:buNone/>
              <a:defRPr sz="1400"/>
            </a:lvl8pPr>
            <a:lvl9pPr marL="2743200" indent="0">
              <a:buNone/>
              <a:defRPr sz="1400"/>
            </a:lvl9pPr>
          </a:lstStyle>
          <a:p>
            <a:pPr lvl="0"/>
            <a:r>
              <a:rPr lang="zh-CN" altLang="en-US"/>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00"/>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3"/>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3"/>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82F288E0-7875-42C4-84C8-98DBBD3BF4D2}" type="datetimeFigureOut">
              <a:rPr lang="zh-CN" altLang="en-US" smtClean="0"/>
              <a:t>2023/3/30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2805545" y="1302328"/>
            <a:ext cx="6019800" cy="807913"/>
          </a:xfrm>
          <a:prstGeom prst="rect">
            <a:avLst/>
          </a:prstGeom>
          <a:noFill/>
        </p:spPr>
        <p:txBody>
          <a:bodyPr wrap="square" lIns="68580" tIns="34290" rIns="68580" bIns="34290" rtlCol="0">
            <a:spAutoFit/>
          </a:bodyPr>
          <a:lstStyle/>
          <a:p>
            <a:r>
              <a:rPr lang="en-GB" altLang="zh-CN" sz="2400" b="1" dirty="0">
                <a:solidFill>
                  <a:srgbClr val="1B4367"/>
                </a:solidFill>
                <a:latin typeface="Times New Roman" panose="02020603050405020304" pitchFamily="18" charset="0"/>
                <a:cs typeface="Times New Roman" panose="02020603050405020304" pitchFamily="18" charset="0"/>
              </a:rPr>
              <a:t>FinTech Innovation, Stability and Efficiency: Evidence from Malaysian Bank Industry</a:t>
            </a:r>
            <a:endParaRPr lang="zh-CN" altLang="zh-CN" sz="2400" b="1" dirty="0">
              <a:solidFill>
                <a:srgbClr val="1B4367"/>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3401961" y="2280748"/>
            <a:ext cx="5423383" cy="807913"/>
          </a:xfrm>
          <a:prstGeom prst="rect">
            <a:avLst/>
          </a:prstGeom>
          <a:noFill/>
        </p:spPr>
        <p:txBody>
          <a:bodyPr wrap="square" lIns="68580" tIns="34290" rIns="68580" bIns="34290" rtlCol="0">
            <a:spAutoFit/>
          </a:bodyPr>
          <a:lstStyle/>
          <a:p>
            <a:pPr algn="r"/>
            <a:r>
              <a:rPr lang="en-GB" altLang="zh-CN" sz="1600" b="1" dirty="0">
                <a:latin typeface="Times New Roman" panose="02020603050405020304" pitchFamily="18" charset="0"/>
                <a:cs typeface="Times New Roman" panose="02020603050405020304" pitchFamily="18" charset="0"/>
              </a:rPr>
              <a:t>Rubi Ahmad, </a:t>
            </a:r>
            <a:r>
              <a:rPr lang="en-GB" altLang="zh-CN" sz="1600" b="1" dirty="0" err="1">
                <a:latin typeface="Times New Roman" panose="02020603050405020304" pitchFamily="18" charset="0"/>
                <a:cs typeface="Times New Roman" panose="02020603050405020304" pitchFamily="18" charset="0"/>
              </a:rPr>
              <a:t>Changqian</a:t>
            </a:r>
            <a:r>
              <a:rPr lang="en-GB" altLang="zh-CN" sz="1600" b="1" dirty="0">
                <a:latin typeface="Times New Roman" panose="02020603050405020304" pitchFamily="18" charset="0"/>
                <a:cs typeface="Times New Roman" panose="02020603050405020304" pitchFamily="18" charset="0"/>
              </a:rPr>
              <a:t> </a:t>
            </a:r>
            <a:r>
              <a:rPr lang="en-GB" altLang="zh-CN" sz="1600" b="1" dirty="0" err="1">
                <a:latin typeface="Times New Roman" panose="02020603050405020304" pitchFamily="18" charset="0"/>
                <a:cs typeface="Times New Roman" panose="02020603050405020304" pitchFamily="18" charset="0"/>
              </a:rPr>
              <a:t>Xie</a:t>
            </a:r>
            <a:r>
              <a:rPr lang="en-GB" altLang="zh-CN" sz="1600" b="1" dirty="0">
                <a:latin typeface="Times New Roman" panose="02020603050405020304" pitchFamily="18" charset="0"/>
                <a:cs typeface="Times New Roman" panose="02020603050405020304" pitchFamily="18" charset="0"/>
              </a:rPr>
              <a:t>, </a:t>
            </a:r>
            <a:r>
              <a:rPr lang="en-GB" altLang="zh-CN" sz="1600" b="1" dirty="0" err="1">
                <a:latin typeface="Times New Roman" panose="02020603050405020304" pitchFamily="18" charset="0"/>
                <a:cs typeface="Times New Roman" panose="02020603050405020304" pitchFamily="18" charset="0"/>
              </a:rPr>
              <a:t>Fauzi</a:t>
            </a:r>
            <a:r>
              <a:rPr lang="en-GB" altLang="zh-CN" sz="1600" b="1" dirty="0">
                <a:latin typeface="Times New Roman" panose="02020603050405020304" pitchFamily="18" charset="0"/>
                <a:cs typeface="Times New Roman" panose="02020603050405020304" pitchFamily="18" charset="0"/>
              </a:rPr>
              <a:t> </a:t>
            </a:r>
            <a:r>
              <a:rPr lang="en-GB" altLang="zh-CN" sz="1600" b="1" dirty="0" err="1">
                <a:latin typeface="Times New Roman" panose="02020603050405020304" pitchFamily="18" charset="0"/>
                <a:cs typeface="Times New Roman" panose="02020603050405020304" pitchFamily="18" charset="0"/>
              </a:rPr>
              <a:t>Zainir</a:t>
            </a:r>
            <a:r>
              <a:rPr lang="en-GB" altLang="zh-CN" sz="1600" b="1" dirty="0">
                <a:latin typeface="Times New Roman" panose="02020603050405020304" pitchFamily="18" charset="0"/>
                <a:cs typeface="Times New Roman" panose="02020603050405020304" pitchFamily="18" charset="0"/>
              </a:rPr>
              <a:t> and </a:t>
            </a:r>
            <a:r>
              <a:rPr lang="en-GB" altLang="zh-CN" sz="1600" b="1">
                <a:latin typeface="Times New Roman" panose="02020603050405020304" pitchFamily="18" charset="0"/>
                <a:cs typeface="Times New Roman" panose="02020603050405020304" pitchFamily="18" charset="0"/>
              </a:rPr>
              <a:t>Magda Mohsin</a:t>
            </a:r>
            <a:endParaRPr lang="en-GB" altLang="zh-CN" sz="1600" b="1" dirty="0">
              <a:latin typeface="Times New Roman" panose="02020603050405020304" pitchFamily="18" charset="0"/>
              <a:cs typeface="Times New Roman" panose="02020603050405020304" pitchFamily="18" charset="0"/>
            </a:endParaRPr>
          </a:p>
          <a:p>
            <a:pPr algn="r"/>
            <a:endParaRPr lang="zh-CN" altLang="zh-CN" sz="1600" dirty="0">
              <a:latin typeface="Times New Roman" panose="02020603050405020304" pitchFamily="18" charset="0"/>
              <a:cs typeface="Times New Roman" panose="02020603050405020304" pitchFamily="18" charset="0"/>
            </a:endParaRPr>
          </a:p>
        </p:txBody>
      </p:sp>
      <p:pic>
        <p:nvPicPr>
          <p:cNvPr id="5" name="图片 4" descr="徽标&#10;&#10;描述已自动生成">
            <a:extLst>
              <a:ext uri="{FF2B5EF4-FFF2-40B4-BE49-F238E27FC236}">
                <a16:creationId xmlns:a16="http://schemas.microsoft.com/office/drawing/2014/main" id="{87B44320-BAA3-7AE3-057F-8041E98DA0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4410" y="3608803"/>
            <a:ext cx="1919590" cy="15346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2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200" fill="hold"/>
                                        <p:tgtEl>
                                          <p:spTgt spid="7"/>
                                        </p:tgtEl>
                                        <p:attrNameLst>
                                          <p:attrName>ppt_y</p:attrName>
                                        </p:attrNameLst>
                                      </p:cBhvr>
                                      <p:tavLst>
                                        <p:tav tm="0">
                                          <p:val>
                                            <p:strVal val="#ppt_y"/>
                                          </p:val>
                                        </p:tav>
                                        <p:tav tm="100000">
                                          <p:val>
                                            <p:strVal val="#ppt_y"/>
                                          </p:val>
                                        </p:tav>
                                      </p:tavLst>
                                    </p:anim>
                                    <p:anim calcmode="lin" valueType="num">
                                      <p:cBhvr>
                                        <p:cTn id="9" dur="2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2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 tmFilter="0,0; .5, 1; 1, 1"/>
                                        <p:tgtEl>
                                          <p:spTgt spid="7"/>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2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200" fill="hold"/>
                                        <p:tgtEl>
                                          <p:spTgt spid="9"/>
                                        </p:tgtEl>
                                        <p:attrNameLst>
                                          <p:attrName>ppt_y</p:attrName>
                                        </p:attrNameLst>
                                      </p:cBhvr>
                                      <p:tavLst>
                                        <p:tav tm="0">
                                          <p:val>
                                            <p:strVal val="#ppt_y"/>
                                          </p:val>
                                        </p:tav>
                                        <p:tav tm="100000">
                                          <p:val>
                                            <p:strVal val="#ppt_y"/>
                                          </p:val>
                                        </p:tav>
                                      </p:tavLst>
                                    </p:anim>
                                    <p:anim calcmode="lin" valueType="num">
                                      <p:cBhvr>
                                        <p:cTn id="16" dur="2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2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6" y="309785"/>
            <a:ext cx="5885378"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2.2 Overview of FinTech Innovation in Malaysia</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3" name="图片 2" descr="图表, 折线图&#10;&#10;描述已自动生成">
            <a:extLst>
              <a:ext uri="{FF2B5EF4-FFF2-40B4-BE49-F238E27FC236}">
                <a16:creationId xmlns:a16="http://schemas.microsoft.com/office/drawing/2014/main" id="{9C282F7D-63E8-83E9-1686-0266FC00A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1924" y="818362"/>
            <a:ext cx="5266493" cy="4082757"/>
          </a:xfrm>
          <a:prstGeom prst="rect">
            <a:avLst/>
          </a:prstGeom>
          <a:noFill/>
        </p:spPr>
      </p:pic>
      <p:sp>
        <p:nvSpPr>
          <p:cNvPr id="4" name="文本框 3">
            <a:extLst>
              <a:ext uri="{FF2B5EF4-FFF2-40B4-BE49-F238E27FC236}">
                <a16:creationId xmlns:a16="http://schemas.microsoft.com/office/drawing/2014/main" id="{01C5703E-10A9-73F4-FE50-00C01FB43BD9}"/>
              </a:ext>
            </a:extLst>
          </p:cNvPr>
          <p:cNvSpPr txBox="1"/>
          <p:nvPr/>
        </p:nvSpPr>
        <p:spPr>
          <a:xfrm>
            <a:off x="455285" y="984114"/>
            <a:ext cx="2473036" cy="3539430"/>
          </a:xfrm>
          <a:prstGeom prst="rect">
            <a:avLst/>
          </a:prstGeom>
          <a:noFill/>
        </p:spPr>
        <p:txBody>
          <a:bodyPr wrap="square" rtlCol="0">
            <a:spAutoFit/>
          </a:bodyPr>
          <a:lstStyle/>
          <a:p>
            <a:pPr marL="342900" indent="-342900" algn="just">
              <a:buFont typeface="Wingdings" panose="05000000000000000000" pitchFamily="2" charset="2"/>
              <a:buChar char="Ø"/>
            </a:pPr>
            <a:r>
              <a:rPr lang="en-GB" sz="1400" dirty="0">
                <a:effectLst/>
                <a:latin typeface="Times New Roman" panose="02020603050405020304" pitchFamily="18" charset="0"/>
                <a:ea typeface="DengXian" panose="02010600030101010101" pitchFamily="2" charset="-122"/>
              </a:rPr>
              <a:t>We refer to the financial inclusion index provided by Meng (2020) to describe the FinTech development in Malaysia. </a:t>
            </a:r>
            <a:endParaRPr lang="en-MY" dirty="0"/>
          </a:p>
          <a:p>
            <a:pPr marL="342900" indent="-342900" algn="just">
              <a:buFont typeface="Wingdings" panose="05000000000000000000" pitchFamily="2" charset="2"/>
              <a:buChar char="Ø"/>
            </a:pPr>
            <a:r>
              <a:rPr lang="en-GB" altLang="zh-CN" dirty="0">
                <a:latin typeface="Times New Roman" panose="02020603050405020304" pitchFamily="18" charset="0"/>
                <a:ea typeface="等线" panose="02010600030101010101" pitchFamily="2" charset="-122"/>
              </a:rPr>
              <a:t>The index is b</a:t>
            </a:r>
            <a:r>
              <a:rPr lang="en-GB" altLang="zh-CN" dirty="0">
                <a:effectLst/>
                <a:latin typeface="Times New Roman" panose="02020603050405020304" pitchFamily="18" charset="0"/>
                <a:ea typeface="等线" panose="02010600030101010101" pitchFamily="2" charset="-122"/>
              </a:rPr>
              <a:t>ased on the Financial Access Survey (FAS) data released by IMF in 2019</a:t>
            </a:r>
          </a:p>
          <a:p>
            <a:pPr marL="342900" indent="-342900" algn="just">
              <a:buFont typeface="Wingdings" panose="05000000000000000000" pitchFamily="2" charset="2"/>
              <a:buChar char="Ø"/>
            </a:pPr>
            <a:r>
              <a:rPr lang="en-GB" altLang="zh-CN" dirty="0">
                <a:latin typeface="Times New Roman" panose="02020603050405020304" pitchFamily="18" charset="0"/>
                <a:ea typeface="等线" panose="02010600030101010101" pitchFamily="2" charset="-122"/>
              </a:rPr>
              <a:t>It is relatively stable, but </a:t>
            </a:r>
            <a:r>
              <a:rPr lang="en-GB" altLang="zh-CN" dirty="0">
                <a:effectLst/>
                <a:latin typeface="Times New Roman" panose="02020603050405020304" pitchFamily="18" charset="0"/>
                <a:ea typeface="等线" panose="02010600030101010101" pitchFamily="2" charset="-122"/>
              </a:rPr>
              <a:t>reached a maximum value of 0.0427 in 2009</a:t>
            </a:r>
          </a:p>
          <a:p>
            <a:pPr marL="342900" indent="-342900" algn="just">
              <a:buFont typeface="Wingdings" panose="05000000000000000000" pitchFamily="2" charset="2"/>
              <a:buChar char="Ø"/>
            </a:pPr>
            <a:r>
              <a:rPr lang="en-GB" altLang="zh-CN" kern="100" dirty="0">
                <a:effectLst/>
                <a:latin typeface="Times New Roman" panose="02020603050405020304" pitchFamily="18" charset="0"/>
                <a:ea typeface="等线" panose="02010600030101010101" pitchFamily="2" charset="-122"/>
                <a:cs typeface="Times New Roman" panose="02020603050405020304" pitchFamily="18" charset="0"/>
              </a:rPr>
              <a:t>It is between the average levels of developing countries and </a:t>
            </a:r>
            <a:r>
              <a:rPr lang="en-GB" altLang="zh-CN" kern="100">
                <a:effectLst/>
                <a:latin typeface="Times New Roman" panose="02020603050405020304" pitchFamily="18" charset="0"/>
                <a:ea typeface="等线" panose="02010600030101010101" pitchFamily="2" charset="-122"/>
                <a:cs typeface="Times New Roman" panose="02020603050405020304" pitchFamily="18" charset="0"/>
              </a:rPr>
              <a:t>developed countries </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300" fill="hold"/>
                                        <p:tgtEl>
                                          <p:spTgt spid="68"/>
                                        </p:tgtEl>
                                        <p:attrNameLst>
                                          <p:attrName>ppt_x</p:attrName>
                                        </p:attrNameLst>
                                      </p:cBhvr>
                                      <p:tavLst>
                                        <p:tav tm="0">
                                          <p:val>
                                            <p:strVal val="#ppt_x"/>
                                          </p:val>
                                        </p:tav>
                                        <p:tav tm="100000">
                                          <p:val>
                                            <p:strVal val="#ppt_x"/>
                                          </p:val>
                                        </p:tav>
                                      </p:tavLst>
                                    </p:anim>
                                    <p:anim calcmode="lin" valueType="num">
                                      <p:cBhvr additive="base">
                                        <p:cTn id="8" dur="3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300" fill="hold"/>
                                        <p:tgtEl>
                                          <p:spTgt spid="69"/>
                                        </p:tgtEl>
                                        <p:attrNameLst>
                                          <p:attrName>ppt_x</p:attrName>
                                        </p:attrNameLst>
                                      </p:cBhvr>
                                      <p:tavLst>
                                        <p:tav tm="0">
                                          <p:val>
                                            <p:strVal val="#ppt_x"/>
                                          </p:val>
                                        </p:tav>
                                        <p:tav tm="100000">
                                          <p:val>
                                            <p:strVal val="#ppt_x"/>
                                          </p:val>
                                        </p:tav>
                                      </p:tavLst>
                                    </p:anim>
                                    <p:anim calcmode="lin" valueType="num">
                                      <p:cBhvr additive="base">
                                        <p:cTn id="12" dur="3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6" y="309785"/>
            <a:ext cx="5885378"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2.3 Hypothesis development</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1C5703E-10A9-73F4-FE50-00C01FB43BD9}"/>
              </a:ext>
            </a:extLst>
          </p:cNvPr>
          <p:cNvSpPr txBox="1"/>
          <p:nvPr/>
        </p:nvSpPr>
        <p:spPr>
          <a:xfrm>
            <a:off x="727363" y="1350817"/>
            <a:ext cx="7259781" cy="226933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altLang="zh-CN" sz="1600" b="1" i="1" kern="100" dirty="0">
                <a:effectLst/>
                <a:latin typeface="Times New Roman" panose="02020603050405020304" pitchFamily="18" charset="0"/>
                <a:ea typeface="等线" panose="02010600030101010101" pitchFamily="2" charset="-122"/>
                <a:cs typeface="Times New Roman" panose="02020603050405020304" pitchFamily="18" charset="0"/>
              </a:rPr>
              <a:t>Hypothesis 1 (H1):</a:t>
            </a:r>
            <a:r>
              <a:rPr lang="en-US" altLang="zh-CN" sz="1600" i="1" kern="100" dirty="0">
                <a:effectLst/>
                <a:latin typeface="Times New Roman" panose="02020603050405020304" pitchFamily="18" charset="0"/>
                <a:ea typeface="等线" panose="02010600030101010101" pitchFamily="2" charset="-122"/>
                <a:cs typeface="Times New Roman" panose="02020603050405020304" pitchFamily="18" charset="0"/>
              </a:rPr>
              <a:t> There is a positive relationship between FinTech innovation and bank stability.</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lgn="just">
              <a:lnSpc>
                <a:spcPct val="150000"/>
              </a:lnSpc>
              <a:buFont typeface="Wingdings" panose="05000000000000000000" pitchFamily="2" charset="2"/>
              <a:buChar char="Ø"/>
            </a:pPr>
            <a:r>
              <a:rPr lang="en-US" altLang="zh-CN" sz="1600" b="1" i="1" kern="100" dirty="0">
                <a:effectLst/>
                <a:latin typeface="Times New Roman" panose="02020603050405020304" pitchFamily="18" charset="0"/>
                <a:ea typeface="等线" panose="02010600030101010101" pitchFamily="2" charset="-122"/>
                <a:cs typeface="Times New Roman" panose="02020603050405020304" pitchFamily="18" charset="0"/>
              </a:rPr>
              <a:t>Hypothesis 1A (H1a):</a:t>
            </a:r>
            <a:r>
              <a:rPr lang="en-US" altLang="zh-CN" sz="1600" i="1" kern="100" dirty="0">
                <a:effectLst/>
                <a:latin typeface="Times New Roman" panose="02020603050405020304" pitchFamily="18" charset="0"/>
                <a:ea typeface="等线" panose="02010600030101010101" pitchFamily="2" charset="-122"/>
                <a:cs typeface="Times New Roman" panose="02020603050405020304" pitchFamily="18" charset="0"/>
              </a:rPr>
              <a:t> Compared to Islamic banks, the positive impact of FinTech innovation on banks’ stability is more significant in commercial banks.</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lgn="just">
              <a:lnSpc>
                <a:spcPct val="150000"/>
              </a:lnSpc>
              <a:buFont typeface="Wingdings" panose="05000000000000000000" pitchFamily="2" charset="2"/>
              <a:buChar char="Ø"/>
            </a:pPr>
            <a:r>
              <a:rPr lang="en-US" altLang="zh-CN" sz="1600" b="1" i="1" dirty="0">
                <a:effectLst/>
                <a:latin typeface="Times New Roman" panose="02020603050405020304" pitchFamily="18" charset="0"/>
                <a:ea typeface="等线" panose="02010600030101010101" pitchFamily="2" charset="-122"/>
              </a:rPr>
              <a:t>Hypothesis 2 (H2):</a:t>
            </a:r>
            <a:r>
              <a:rPr lang="en-US" altLang="zh-CN" sz="1600" i="1" dirty="0">
                <a:effectLst/>
                <a:latin typeface="Times New Roman" panose="02020603050405020304" pitchFamily="18" charset="0"/>
                <a:ea typeface="等线" panose="02010600030101010101" pitchFamily="2" charset="-122"/>
              </a:rPr>
              <a:t> There is a positive relationship between FinTech innovation and bank efficiency.</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44095871"/>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300" fill="hold"/>
                                        <p:tgtEl>
                                          <p:spTgt spid="68"/>
                                        </p:tgtEl>
                                        <p:attrNameLst>
                                          <p:attrName>ppt_x</p:attrName>
                                        </p:attrNameLst>
                                      </p:cBhvr>
                                      <p:tavLst>
                                        <p:tav tm="0">
                                          <p:val>
                                            <p:strVal val="#ppt_x"/>
                                          </p:val>
                                        </p:tav>
                                        <p:tav tm="100000">
                                          <p:val>
                                            <p:strVal val="#ppt_x"/>
                                          </p:val>
                                        </p:tav>
                                      </p:tavLst>
                                    </p:anim>
                                    <p:anim calcmode="lin" valueType="num">
                                      <p:cBhvr additive="base">
                                        <p:cTn id="8" dur="300" fill="hold"/>
                                        <p:tgtEl>
                                          <p:spTgt spid="68"/>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3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3819635" y="1089058"/>
            <a:ext cx="1500028" cy="1500028"/>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483768" y="2709756"/>
            <a:ext cx="4171762" cy="592470"/>
          </a:xfrm>
          <a:prstGeom prst="rect">
            <a:avLst/>
          </a:prstGeom>
          <a:noFill/>
        </p:spPr>
        <p:txBody>
          <a:bodyPr wrap="square" lIns="68580" tIns="34290" rIns="68580" bIns="34290" rtlCol="0">
            <a:spAutoFit/>
          </a:bodyPr>
          <a:lstStyle/>
          <a:p>
            <a:pPr algn="ctr"/>
            <a:r>
              <a:rPr lang="en-US" altLang="zh-CN" sz="3400" b="1" dirty="0">
                <a:solidFill>
                  <a:srgbClr val="1B4367"/>
                </a:solidFill>
                <a:cs typeface="+mn-ea"/>
                <a:sym typeface="+mn-lt"/>
              </a:rPr>
              <a:t>Data and Methods</a:t>
            </a:r>
            <a:endParaRPr lang="zh-CN" altLang="en-US" sz="3400" b="1" dirty="0">
              <a:solidFill>
                <a:srgbClr val="1B4367"/>
              </a:solidFill>
              <a:cs typeface="+mn-ea"/>
              <a:sym typeface="+mn-lt"/>
            </a:endParaRPr>
          </a:p>
        </p:txBody>
      </p:sp>
      <p:sp>
        <p:nvSpPr>
          <p:cNvPr id="95" name="文本框 11"/>
          <p:cNvSpPr txBox="1"/>
          <p:nvPr/>
        </p:nvSpPr>
        <p:spPr>
          <a:xfrm>
            <a:off x="3713476" y="1575042"/>
            <a:ext cx="1732894" cy="815736"/>
          </a:xfrm>
          <a:prstGeom prst="rect">
            <a:avLst/>
          </a:prstGeom>
          <a:noFill/>
        </p:spPr>
        <p:txBody>
          <a:bodyPr wrap="square" lIns="68580" tIns="34290" rIns="68580" bIns="34290" rtlCol="0">
            <a:spAutoFit/>
          </a:bodyPr>
          <a:lstStyle/>
          <a:p>
            <a:pPr algn="ctr">
              <a:lnSpc>
                <a:spcPts val="3000"/>
              </a:lnSpc>
            </a:pPr>
            <a:r>
              <a:rPr lang="en-US" altLang="zh-CN" sz="5400" dirty="0">
                <a:solidFill>
                  <a:schemeClr val="bg1"/>
                </a:solidFill>
                <a:cs typeface="+mn-ea"/>
                <a:sym typeface="+mn-lt"/>
              </a:rPr>
              <a:t>3</a:t>
            </a:r>
            <a:endParaRPr lang="zh-CN" altLang="en-US" sz="5400" dirty="0">
              <a:solidFill>
                <a:schemeClr val="bg1"/>
              </a:solidFill>
              <a:cs typeface="+mn-ea"/>
              <a:sym typeface="+mn-lt"/>
            </a:endParaRPr>
          </a:p>
          <a:p>
            <a:pPr algn="ctr">
              <a:lnSpc>
                <a:spcPts val="3000"/>
              </a:lnSpc>
            </a:pPr>
            <a:r>
              <a:rPr lang="en-US" altLang="zh-CN" sz="2400" dirty="0">
                <a:solidFill>
                  <a:schemeClr val="bg1"/>
                </a:solidFill>
                <a:cs typeface="+mn-ea"/>
                <a:sym typeface="+mn-lt"/>
              </a:rPr>
              <a:t>PART </a:t>
            </a:r>
          </a:p>
        </p:txBody>
      </p:sp>
    </p:spTree>
    <p:extLst>
      <p:ext uri="{BB962C8B-B14F-4D97-AF65-F5344CB8AC3E}">
        <p14:creationId xmlns:p14="http://schemas.microsoft.com/office/powerpoint/2010/main" val="410848160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 calcmode="lin" valueType="num">
                                      <p:cBhvr>
                                        <p:cTn id="10" dur="200" fill="hold"/>
                                        <p:tgtEl>
                                          <p:spTgt spid="95"/>
                                        </p:tgtEl>
                                        <p:attrNameLst>
                                          <p:attrName>ppt_w</p:attrName>
                                        </p:attrNameLst>
                                      </p:cBhvr>
                                      <p:tavLst>
                                        <p:tav tm="0">
                                          <p:val>
                                            <p:fltVal val="0"/>
                                          </p:val>
                                        </p:tav>
                                        <p:tav tm="100000">
                                          <p:val>
                                            <p:strVal val="#ppt_w"/>
                                          </p:val>
                                        </p:tav>
                                      </p:tavLst>
                                    </p:anim>
                                    <p:anim calcmode="lin" valueType="num">
                                      <p:cBhvr>
                                        <p:cTn id="11" dur="200" fill="hold"/>
                                        <p:tgtEl>
                                          <p:spTgt spid="95"/>
                                        </p:tgtEl>
                                        <p:attrNameLst>
                                          <p:attrName>ppt_h</p:attrName>
                                        </p:attrNameLst>
                                      </p:cBhvr>
                                      <p:tavLst>
                                        <p:tav tm="0">
                                          <p:val>
                                            <p:fltVal val="0"/>
                                          </p:val>
                                        </p:tav>
                                        <p:tav tm="100000">
                                          <p:val>
                                            <p:strVal val="#ppt_h"/>
                                          </p:val>
                                        </p:tav>
                                      </p:tavLst>
                                    </p:anim>
                                    <p:animEffect transition="in" filter="fade">
                                      <p:cBhvr>
                                        <p:cTn id="12" dur="200"/>
                                        <p:tgtEl>
                                          <p:spTgt spid="95"/>
                                        </p:tgtEl>
                                      </p:cBhvr>
                                    </p:animEffect>
                                  </p:childTnLst>
                                </p:cTn>
                              </p:par>
                            </p:childTnLst>
                          </p:cTn>
                        </p:par>
                        <p:par>
                          <p:cTn id="13" fill="hold">
                            <p:stCondLst>
                              <p:cond delay="2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6" y="309785"/>
            <a:ext cx="2830450"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3.1 Sample selection</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6FC1554D-D49D-8841-A6A1-9C097BDBD81E}"/>
              </a:ext>
            </a:extLst>
          </p:cNvPr>
          <p:cNvSpPr txBox="1"/>
          <p:nvPr/>
        </p:nvSpPr>
        <p:spPr>
          <a:xfrm>
            <a:off x="1011382" y="789711"/>
            <a:ext cx="7232073" cy="1538883"/>
          </a:xfrm>
          <a:prstGeom prst="rect">
            <a:avLst/>
          </a:prstGeom>
          <a:noFill/>
        </p:spPr>
        <p:txBody>
          <a:bodyPr wrap="square" rtlCol="0">
            <a:spAutoFit/>
          </a:bodyPr>
          <a:lstStyle/>
          <a:p>
            <a:pPr marL="285750" indent="-285750">
              <a:buFont typeface="Wingdings" panose="05000000000000000000" pitchFamily="2" charset="2"/>
              <a:buChar char="Ø"/>
            </a:pP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Oribis Bank Focus Database</a:t>
            </a:r>
          </a:p>
          <a:p>
            <a:pPr marL="285750" indent="-285750">
              <a:buFont typeface="Wingdings" panose="05000000000000000000" pitchFamily="2" charset="2"/>
              <a:buChar char="Ø"/>
            </a:pP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Consists of </a:t>
            </a:r>
            <a:r>
              <a:rPr lang="en-GB" altLang="zh-CN" sz="1600"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36 banks </a:t>
            </a: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(8 local commercial banks, 8 local Islamic banks, 15 foreign commercial banks, and 5 foreign Islamic banks)</a:t>
            </a:r>
            <a:endParaRPr lang="zh-CN" alt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buFont typeface="Wingdings" panose="05000000000000000000" pitchFamily="2" charset="2"/>
              <a:buChar char="Ø"/>
            </a:pP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Sample period: </a:t>
            </a:r>
            <a:r>
              <a:rPr lang="en-GB" altLang="zh-CN" sz="1600"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2006 to 2020</a:t>
            </a:r>
            <a:endParaRPr lang="zh-CN" altLang="zh-CN" sz="1600"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buFont typeface="Wingdings" panose="05000000000000000000" pitchFamily="2" charset="2"/>
              <a:buChar char="Ø"/>
            </a:pP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Final sample of </a:t>
            </a:r>
            <a:r>
              <a:rPr lang="en-GB" altLang="zh-CN" sz="1600"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393 bank-year </a:t>
            </a:r>
            <a:r>
              <a:rPr lang="en-GB"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observations</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a:t>
            </a:r>
            <a:r>
              <a:rPr lang="zh-CN" altLang="en-US" sz="1600"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unbalanced</a:t>
            </a:r>
            <a:r>
              <a:rPr lang="zh-CN" altLang="en-US" sz="1600"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panel</a:t>
            </a:r>
            <a:r>
              <a:rPr lang="zh-CN" altLang="en-US" sz="1600"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kern="100"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data</a:t>
            </a:r>
            <a:endParaRPr lang="zh-CN" altLang="zh-CN" sz="1600" kern="10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buFont typeface="Wingdings" panose="05000000000000000000" pitchFamily="2" charset="2"/>
              <a:buChar char="Ø"/>
            </a:pPr>
            <a:endParaRPr lang="zh-CN" altLang="en-US" dirty="0"/>
          </a:p>
        </p:txBody>
      </p:sp>
      <p:pic>
        <p:nvPicPr>
          <p:cNvPr id="11" name="图片 10">
            <a:extLst>
              <a:ext uri="{FF2B5EF4-FFF2-40B4-BE49-F238E27FC236}">
                <a16:creationId xmlns:a16="http://schemas.microsoft.com/office/drawing/2014/main" id="{86C9D4E2-53D5-27A2-9059-32AB74BDFA79}"/>
              </a:ext>
            </a:extLst>
          </p:cNvPr>
          <p:cNvPicPr>
            <a:picLocks noChangeAspect="1"/>
          </p:cNvPicPr>
          <p:nvPr/>
        </p:nvPicPr>
        <p:blipFill>
          <a:blip r:embed="rId3"/>
          <a:stretch>
            <a:fillRect/>
          </a:stretch>
        </p:blipFill>
        <p:spPr>
          <a:xfrm>
            <a:off x="1198418" y="2175165"/>
            <a:ext cx="6213764" cy="2880876"/>
          </a:xfrm>
          <a:prstGeom prst="rect">
            <a:avLst/>
          </a:prstGeom>
        </p:spPr>
      </p:pic>
    </p:spTree>
    <p:extLst>
      <p:ext uri="{BB962C8B-B14F-4D97-AF65-F5344CB8AC3E}">
        <p14:creationId xmlns:p14="http://schemas.microsoft.com/office/powerpoint/2010/main" val="26287077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300"/>
                                        <p:tgtEl>
                                          <p:spTgt spid="68"/>
                                        </p:tgtEl>
                                      </p:cBhvr>
                                    </p:animEffect>
                                    <p:anim calcmode="lin" valueType="num">
                                      <p:cBhvr>
                                        <p:cTn id="8" dur="300" fill="hold"/>
                                        <p:tgtEl>
                                          <p:spTgt spid="68"/>
                                        </p:tgtEl>
                                        <p:attrNameLst>
                                          <p:attrName>ppt_x</p:attrName>
                                        </p:attrNameLst>
                                      </p:cBhvr>
                                      <p:tavLst>
                                        <p:tav tm="0">
                                          <p:val>
                                            <p:strVal val="#ppt_x"/>
                                          </p:val>
                                        </p:tav>
                                        <p:tav tm="100000">
                                          <p:val>
                                            <p:strVal val="#ppt_x"/>
                                          </p:val>
                                        </p:tav>
                                      </p:tavLst>
                                    </p:anim>
                                    <p:anim calcmode="lin" valueType="num">
                                      <p:cBhvr>
                                        <p:cTn id="9" dur="300" fill="hold"/>
                                        <p:tgtEl>
                                          <p:spTgt spid="68"/>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22" presetClass="entr" presetSubtype="8"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3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5" y="309785"/>
            <a:ext cx="3282409"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3.2 Variable description: DV</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6F25EF39-6281-F52C-B1CA-F89F24DFF883}"/>
              </a:ext>
            </a:extLst>
          </p:cNvPr>
          <p:cNvGrpSpPr/>
          <p:nvPr/>
        </p:nvGrpSpPr>
        <p:grpSpPr>
          <a:xfrm>
            <a:off x="1559845" y="1102611"/>
            <a:ext cx="4182863" cy="807545"/>
            <a:chOff x="6184751" y="3828220"/>
            <a:chExt cx="3589019" cy="503058"/>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49D7853-66C0-158F-F1C9-659BF001D723}"/>
                    </a:ext>
                  </a:extLst>
                </p:cNvPr>
                <p:cNvSpPr txBox="1"/>
                <p:nvPr/>
              </p:nvSpPr>
              <p:spPr>
                <a:xfrm>
                  <a:off x="6248456" y="4034099"/>
                  <a:ext cx="3525314" cy="297179"/>
                </a:xfrm>
                <a:prstGeom prst="rect">
                  <a:avLst/>
                </a:prstGeom>
                <a:noFill/>
              </p:spPr>
              <p:txBody>
                <a:bodyPr wrap="square" rtlCol="0">
                  <a:spAutoFit/>
                </a:bodyPr>
                <a:lstStyle/>
                <a:p>
                  <a:pPr>
                    <a:lnSpc>
                      <a:spcPts val="1500"/>
                    </a:lnSpc>
                  </a:pPr>
                  <a:r>
                    <a:rPr lang="en-US" altLang="zh-CN" dirty="0">
                      <a:effectLst/>
                      <a:latin typeface="Times New Roman" panose="02020603050405020304" pitchFamily="18" charset="0"/>
                      <a:ea typeface="等线" panose="02010600030101010101" pitchFamily="2" charset="-122"/>
                    </a:rPr>
                    <a:t>Z-score=</a:t>
                  </a:r>
                  <a:r>
                    <a:rPr lang="zh-CN" altLang="zh-CN" dirty="0">
                      <a:effectLst/>
                      <a:ea typeface="Times New Roman" panose="02020603050405020304" pitchFamily="18" charset="0"/>
                    </a:rPr>
                    <a:t> </a:t>
                  </a:r>
                  <a14:m>
                    <m:oMath xmlns:m="http://schemas.openxmlformats.org/officeDocument/2006/math">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𝑅𝑂𝐴</m:t>
                      </m:r>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𝐶𝐴𝑅</m:t>
                      </m:r>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𝜎</m:t>
                      </m:r>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𝑅𝑂𝐴</m:t>
                      </m:r>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oMath>
                  </a14:m>
                  <a:endParaRPr lang="en-US" altLang="zh-CN" dirty="0">
                    <a:solidFill>
                      <a:schemeClr val="tx1">
                        <a:lumMod val="75000"/>
                        <a:lumOff val="25000"/>
                      </a:schemeClr>
                    </a:solidFill>
                    <a:cs typeface="+mn-ea"/>
                    <a:sym typeface="+mn-lt"/>
                  </a:endParaRPr>
                </a:p>
                <a:p>
                  <a:pPr>
                    <a:lnSpc>
                      <a:spcPts val="1500"/>
                    </a:lnSpc>
                  </a:pPr>
                  <a:r>
                    <a:rPr lang="en-US" altLang="zh-CN" dirty="0">
                      <a:solidFill>
                        <a:srgbClr val="FF0000"/>
                      </a:solidFill>
                      <a:effectLst/>
                      <a:latin typeface="Times New Roman" panose="02020603050405020304" pitchFamily="18" charset="0"/>
                      <a:ea typeface="等线" panose="02010600030101010101" pitchFamily="2" charset="-122"/>
                    </a:rPr>
                    <a:t>The higher Z-score </a:t>
                  </a:r>
                  <a:r>
                    <a:rPr lang="en-US" altLang="zh-CN" dirty="0">
                      <a:effectLst/>
                      <a:latin typeface="Times New Roman" panose="02020603050405020304" pitchFamily="18" charset="0"/>
                      <a:ea typeface="等线" panose="02010600030101010101" pitchFamily="2" charset="-122"/>
                    </a:rPr>
                    <a:t>implies </a:t>
                  </a:r>
                  <a:r>
                    <a:rPr lang="en-US" altLang="zh-CN" dirty="0">
                      <a:solidFill>
                        <a:srgbClr val="FF0000"/>
                      </a:solidFill>
                      <a:effectLst/>
                      <a:latin typeface="Times New Roman" panose="02020603050405020304" pitchFamily="18" charset="0"/>
                      <a:ea typeface="等线" panose="02010600030101010101" pitchFamily="2" charset="-122"/>
                    </a:rPr>
                    <a:t>more stability</a:t>
                  </a:r>
                  <a:endParaRPr lang="zh-CN" altLang="da-DK" dirty="0">
                    <a:solidFill>
                      <a:srgbClr val="FF0000"/>
                    </a:solidFill>
                    <a:cs typeface="+mn-ea"/>
                    <a:sym typeface="+mn-lt"/>
                  </a:endParaRPr>
                </a:p>
              </p:txBody>
            </p:sp>
          </mc:Choice>
          <mc:Fallback xmlns="">
            <p:sp>
              <p:nvSpPr>
                <p:cNvPr id="4" name="文本框 3">
                  <a:extLst>
                    <a:ext uri="{FF2B5EF4-FFF2-40B4-BE49-F238E27FC236}">
                      <a16:creationId xmlns:a16="http://schemas.microsoft.com/office/drawing/2014/main" id="{849D7853-66C0-158F-F1C9-659BF001D723}"/>
                    </a:ext>
                  </a:extLst>
                </p:cNvPr>
                <p:cNvSpPr txBox="1">
                  <a:spLocks noRot="1" noChangeAspect="1" noMove="1" noResize="1" noEditPoints="1" noAdjustHandles="1" noChangeArrowheads="1" noChangeShapeType="1" noTextEdit="1"/>
                </p:cNvSpPr>
                <p:nvPr/>
              </p:nvSpPr>
              <p:spPr>
                <a:xfrm>
                  <a:off x="6248456" y="4034099"/>
                  <a:ext cx="3525314" cy="297179"/>
                </a:xfrm>
                <a:prstGeom prst="rect">
                  <a:avLst/>
                </a:prstGeom>
                <a:blipFill>
                  <a:blip r:embed="rId3"/>
                  <a:stretch>
                    <a:fillRect l="-445" t="-7692" b="-14103"/>
                  </a:stretch>
                </a:blipFill>
              </p:spPr>
              <p:txBody>
                <a:bodyPr/>
                <a:lstStyle/>
                <a:p>
                  <a:r>
                    <a:rPr lang="zh-CN" altLang="en-US">
                      <a:noFill/>
                    </a:rPr>
                    <a:t> </a:t>
                  </a:r>
                </a:p>
              </p:txBody>
            </p:sp>
          </mc:Fallback>
        </mc:AlternateContent>
        <p:sp>
          <p:nvSpPr>
            <p:cNvPr id="5" name="TextBox 1956">
              <a:extLst>
                <a:ext uri="{FF2B5EF4-FFF2-40B4-BE49-F238E27FC236}">
                  <a16:creationId xmlns:a16="http://schemas.microsoft.com/office/drawing/2014/main" id="{7F7FD6EB-65E5-3D74-D642-92BD14A11AA3}"/>
                </a:ext>
              </a:extLst>
            </p:cNvPr>
            <p:cNvSpPr/>
            <p:nvPr/>
          </p:nvSpPr>
          <p:spPr>
            <a:xfrm>
              <a:off x="6184751" y="3828220"/>
              <a:ext cx="2086684" cy="379590"/>
            </a:xfrm>
            <a:prstGeom prst="rect">
              <a:avLst/>
            </a:prstGeom>
            <a:noFill/>
            <a:ln w="9525">
              <a:noFill/>
              <a:miter/>
            </a:ln>
          </p:spPr>
          <p:txBody>
            <a:bodyPr wrap="square">
              <a:spAutoFit/>
            </a:bodyPr>
            <a:lstStyle/>
            <a:p>
              <a:pPr lvl="0" algn="l">
                <a:lnSpc>
                  <a:spcPts val="1500"/>
                </a:lnSpc>
              </a:pPr>
              <a:r>
                <a:rPr lang="en-US" altLang="zh-CN" b="1" dirty="0">
                  <a:solidFill>
                    <a:srgbClr val="1B4367"/>
                  </a:solidFill>
                  <a:cs typeface="+mn-ea"/>
                  <a:sym typeface="+mn-lt"/>
                </a:rPr>
                <a:t>Bank stability</a:t>
              </a:r>
              <a:endParaRPr lang="zh-CN" altLang="en-US" b="1" dirty="0">
                <a:solidFill>
                  <a:srgbClr val="1B4367"/>
                </a:solidFill>
                <a:cs typeface="+mn-ea"/>
                <a:sym typeface="+mn-lt"/>
              </a:endParaRPr>
            </a:p>
          </p:txBody>
        </p:sp>
      </p:grpSp>
      <p:grpSp>
        <p:nvGrpSpPr>
          <p:cNvPr id="6" name="组合 5">
            <a:extLst>
              <a:ext uri="{FF2B5EF4-FFF2-40B4-BE49-F238E27FC236}">
                <a16:creationId xmlns:a16="http://schemas.microsoft.com/office/drawing/2014/main" id="{2B042D58-8910-8EC4-8589-B58CA3E1BE8F}"/>
              </a:ext>
            </a:extLst>
          </p:cNvPr>
          <p:cNvGrpSpPr/>
          <p:nvPr/>
        </p:nvGrpSpPr>
        <p:grpSpPr>
          <a:xfrm>
            <a:off x="7331555" y="2150480"/>
            <a:ext cx="686184" cy="694853"/>
            <a:chOff x="5237226" y="2582137"/>
            <a:chExt cx="914912" cy="926470"/>
          </a:xfrm>
          <a:solidFill>
            <a:schemeClr val="bg1"/>
          </a:solidFill>
        </p:grpSpPr>
        <p:sp>
          <p:nvSpPr>
            <p:cNvPr id="7" name="Freeform 1812">
              <a:extLst>
                <a:ext uri="{FF2B5EF4-FFF2-40B4-BE49-F238E27FC236}">
                  <a16:creationId xmlns:a16="http://schemas.microsoft.com/office/drawing/2014/main" id="{AD976C18-C6AF-8D64-0246-73B4494971D8}"/>
                </a:ext>
              </a:extLst>
            </p:cNvPr>
            <p:cNvSpPr/>
            <p:nvPr/>
          </p:nvSpPr>
          <p:spPr>
            <a:xfrm>
              <a:off x="5237226" y="2582137"/>
              <a:ext cx="914912" cy="926470"/>
            </a:xfrm>
            <a:custGeom>
              <a:avLst/>
              <a:gdLst>
                <a:gd name="txL" fmla="*/ 0 w 91"/>
                <a:gd name="txT" fmla="*/ 0 h 92"/>
                <a:gd name="txR" fmla="*/ 91 w 91"/>
                <a:gd name="txB" fmla="*/ 92 h 92"/>
              </a:gdLst>
              <a:ahLst/>
              <a:cxnLst>
                <a:cxn ang="0">
                  <a:pos x="463341" y="150743"/>
                </a:cxn>
                <a:cxn ang="0">
                  <a:pos x="376464" y="463826"/>
                </a:cxn>
                <a:cxn ang="0">
                  <a:pos x="63709" y="382657"/>
                </a:cxn>
                <a:cxn ang="0">
                  <a:pos x="150586" y="63776"/>
                </a:cxn>
                <a:cxn ang="0">
                  <a:pos x="463341" y="150743"/>
                </a:cxn>
              </a:cxnLst>
              <a:rect l="txL" t="txT" r="txR" b="txB"/>
              <a:pathLst>
                <a:path w="91" h="92">
                  <a:moveTo>
                    <a:pt x="80" y="26"/>
                  </a:moveTo>
                  <a:cubicBezTo>
                    <a:pt x="91" y="45"/>
                    <a:pt x="84" y="69"/>
                    <a:pt x="65" y="80"/>
                  </a:cubicBezTo>
                  <a:cubicBezTo>
                    <a:pt x="46" y="92"/>
                    <a:pt x="22" y="85"/>
                    <a:pt x="11" y="66"/>
                  </a:cubicBezTo>
                  <a:cubicBezTo>
                    <a:pt x="0" y="47"/>
                    <a:pt x="6" y="22"/>
                    <a:pt x="26" y="11"/>
                  </a:cubicBezTo>
                  <a:cubicBezTo>
                    <a:pt x="45" y="0"/>
                    <a:pt x="69" y="7"/>
                    <a:pt x="80" y="26"/>
                  </a:cubicBezTo>
                </a:path>
              </a:pathLst>
            </a:custGeom>
            <a:solidFill>
              <a:srgbClr val="1B4367"/>
            </a:solidFill>
            <a:ln w="9525">
              <a:solidFill>
                <a:schemeClr val="bg1"/>
              </a:solidFill>
            </a:ln>
          </p:spPr>
          <p:txBody>
            <a:bodyPr/>
            <a:lstStyle/>
            <a:p>
              <a:endParaRPr lang="zh-CN" altLang="en-US">
                <a:cs typeface="+mn-ea"/>
                <a:sym typeface="+mn-lt"/>
              </a:endParaRPr>
            </a:p>
          </p:txBody>
        </p:sp>
        <p:grpSp>
          <p:nvGrpSpPr>
            <p:cNvPr id="8" name="组合 7">
              <a:extLst>
                <a:ext uri="{FF2B5EF4-FFF2-40B4-BE49-F238E27FC236}">
                  <a16:creationId xmlns:a16="http://schemas.microsoft.com/office/drawing/2014/main" id="{58BB8B0B-899A-61F3-B35E-0679FF2095D4}"/>
                </a:ext>
              </a:extLst>
            </p:cNvPr>
            <p:cNvGrpSpPr/>
            <p:nvPr/>
          </p:nvGrpSpPr>
          <p:grpSpPr>
            <a:xfrm>
              <a:off x="5443702" y="2786512"/>
              <a:ext cx="478851" cy="491868"/>
              <a:chOff x="5572126" y="3962401"/>
              <a:chExt cx="525463" cy="539750"/>
            </a:xfrm>
            <a:grpFill/>
          </p:grpSpPr>
          <p:sp>
            <p:nvSpPr>
              <p:cNvPr id="9" name="Freeform 26">
                <a:extLst>
                  <a:ext uri="{FF2B5EF4-FFF2-40B4-BE49-F238E27FC236}">
                    <a16:creationId xmlns:a16="http://schemas.microsoft.com/office/drawing/2014/main" id="{DFCD07EF-60DF-6462-C856-7678E8CC2BC7}"/>
                  </a:ext>
                </a:extLst>
              </p:cNvPr>
              <p:cNvSpPr>
                <a:spLocks noEditPoints="1"/>
              </p:cNvSpPr>
              <p:nvPr/>
            </p:nvSpPr>
            <p:spPr bwMode="auto">
              <a:xfrm>
                <a:off x="5572126" y="4130676"/>
                <a:ext cx="371475" cy="371475"/>
              </a:xfrm>
              <a:custGeom>
                <a:avLst/>
                <a:gdLst>
                  <a:gd name="T0" fmla="*/ 258 w 258"/>
                  <a:gd name="T1" fmla="*/ 156 h 259"/>
                  <a:gd name="T2" fmla="*/ 258 w 258"/>
                  <a:gd name="T3" fmla="*/ 104 h 259"/>
                  <a:gd name="T4" fmla="*/ 239 w 258"/>
                  <a:gd name="T5" fmla="*/ 94 h 259"/>
                  <a:gd name="T6" fmla="*/ 232 w 258"/>
                  <a:gd name="T7" fmla="*/ 78 h 259"/>
                  <a:gd name="T8" fmla="*/ 239 w 258"/>
                  <a:gd name="T9" fmla="*/ 57 h 259"/>
                  <a:gd name="T10" fmla="*/ 202 w 258"/>
                  <a:gd name="T11" fmla="*/ 20 h 259"/>
                  <a:gd name="T12" fmla="*/ 180 w 258"/>
                  <a:gd name="T13" fmla="*/ 27 h 259"/>
                  <a:gd name="T14" fmla="*/ 166 w 258"/>
                  <a:gd name="T15" fmla="*/ 21 h 259"/>
                  <a:gd name="T16" fmla="*/ 155 w 258"/>
                  <a:gd name="T17" fmla="*/ 0 h 259"/>
                  <a:gd name="T18" fmla="*/ 103 w 258"/>
                  <a:gd name="T19" fmla="*/ 0 h 259"/>
                  <a:gd name="T20" fmla="*/ 92 w 258"/>
                  <a:gd name="T21" fmla="*/ 21 h 259"/>
                  <a:gd name="T22" fmla="*/ 79 w 258"/>
                  <a:gd name="T23" fmla="*/ 26 h 259"/>
                  <a:gd name="T24" fmla="*/ 56 w 258"/>
                  <a:gd name="T25" fmla="*/ 19 h 259"/>
                  <a:gd name="T26" fmla="*/ 19 w 258"/>
                  <a:gd name="T27" fmla="*/ 56 h 259"/>
                  <a:gd name="T28" fmla="*/ 26 w 258"/>
                  <a:gd name="T29" fmla="*/ 79 h 259"/>
                  <a:gd name="T30" fmla="*/ 21 w 258"/>
                  <a:gd name="T31" fmla="*/ 92 h 259"/>
                  <a:gd name="T32" fmla="*/ 0 w 258"/>
                  <a:gd name="T33" fmla="*/ 103 h 259"/>
                  <a:gd name="T34" fmla="*/ 0 w 258"/>
                  <a:gd name="T35" fmla="*/ 155 h 259"/>
                  <a:gd name="T36" fmla="*/ 20 w 258"/>
                  <a:gd name="T37" fmla="*/ 166 h 259"/>
                  <a:gd name="T38" fmla="*/ 26 w 258"/>
                  <a:gd name="T39" fmla="*/ 180 h 259"/>
                  <a:gd name="T40" fmla="*/ 19 w 258"/>
                  <a:gd name="T41" fmla="*/ 202 h 259"/>
                  <a:gd name="T42" fmla="*/ 56 w 258"/>
                  <a:gd name="T43" fmla="*/ 239 h 259"/>
                  <a:gd name="T44" fmla="*/ 76 w 258"/>
                  <a:gd name="T45" fmla="*/ 233 h 259"/>
                  <a:gd name="T46" fmla="*/ 92 w 258"/>
                  <a:gd name="T47" fmla="*/ 240 h 259"/>
                  <a:gd name="T48" fmla="*/ 102 w 258"/>
                  <a:gd name="T49" fmla="*/ 259 h 259"/>
                  <a:gd name="T50" fmla="*/ 155 w 258"/>
                  <a:gd name="T51" fmla="*/ 259 h 259"/>
                  <a:gd name="T52" fmla="*/ 164 w 258"/>
                  <a:gd name="T53" fmla="*/ 240 h 259"/>
                  <a:gd name="T54" fmla="*/ 181 w 258"/>
                  <a:gd name="T55" fmla="*/ 233 h 259"/>
                  <a:gd name="T56" fmla="*/ 201 w 258"/>
                  <a:gd name="T57" fmla="*/ 240 h 259"/>
                  <a:gd name="T58" fmla="*/ 238 w 258"/>
                  <a:gd name="T59" fmla="*/ 202 h 259"/>
                  <a:gd name="T60" fmla="*/ 232 w 258"/>
                  <a:gd name="T61" fmla="*/ 183 h 259"/>
                  <a:gd name="T62" fmla="*/ 239 w 258"/>
                  <a:gd name="T63" fmla="*/ 166 h 259"/>
                  <a:gd name="T64" fmla="*/ 258 w 258"/>
                  <a:gd name="T65" fmla="*/ 156 h 259"/>
                  <a:gd name="T66" fmla="*/ 187 w 258"/>
                  <a:gd name="T67" fmla="*/ 130 h 259"/>
                  <a:gd name="T68" fmla="*/ 130 w 258"/>
                  <a:gd name="T69" fmla="*/ 188 h 259"/>
                  <a:gd name="T70" fmla="*/ 71 w 258"/>
                  <a:gd name="T71" fmla="*/ 130 h 259"/>
                  <a:gd name="T72" fmla="*/ 130 w 258"/>
                  <a:gd name="T73" fmla="*/ 72 h 259"/>
                  <a:gd name="T74" fmla="*/ 187 w 258"/>
                  <a:gd name="T75" fmla="*/ 1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59">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0" name="Freeform 27">
                <a:extLst>
                  <a:ext uri="{FF2B5EF4-FFF2-40B4-BE49-F238E27FC236}">
                    <a16:creationId xmlns:a16="http://schemas.microsoft.com/office/drawing/2014/main" id="{CED69749-3BA4-CD18-F431-C539B0CBB97F}"/>
                  </a:ext>
                </a:extLst>
              </p:cNvPr>
              <p:cNvSpPr>
                <a:spLocks noEditPoints="1"/>
              </p:cNvSpPr>
              <p:nvPr/>
            </p:nvSpPr>
            <p:spPr bwMode="auto">
              <a:xfrm>
                <a:off x="5818189" y="3962401"/>
                <a:ext cx="192088" cy="188913"/>
              </a:xfrm>
              <a:custGeom>
                <a:avLst/>
                <a:gdLst>
                  <a:gd name="T0" fmla="*/ 133 w 133"/>
                  <a:gd name="T1" fmla="*/ 80 h 132"/>
                  <a:gd name="T2" fmla="*/ 133 w 133"/>
                  <a:gd name="T3" fmla="*/ 53 h 132"/>
                  <a:gd name="T4" fmla="*/ 123 w 133"/>
                  <a:gd name="T5" fmla="*/ 48 h 132"/>
                  <a:gd name="T6" fmla="*/ 120 w 133"/>
                  <a:gd name="T7" fmla="*/ 40 h 132"/>
                  <a:gd name="T8" fmla="*/ 123 w 133"/>
                  <a:gd name="T9" fmla="*/ 29 h 132"/>
                  <a:gd name="T10" fmla="*/ 104 w 133"/>
                  <a:gd name="T11" fmla="*/ 9 h 132"/>
                  <a:gd name="T12" fmla="*/ 93 w 133"/>
                  <a:gd name="T13" fmla="*/ 13 h 132"/>
                  <a:gd name="T14" fmla="*/ 86 w 133"/>
                  <a:gd name="T15" fmla="*/ 10 h 132"/>
                  <a:gd name="T16" fmla="*/ 80 w 133"/>
                  <a:gd name="T17" fmla="*/ 0 h 132"/>
                  <a:gd name="T18" fmla="*/ 53 w 133"/>
                  <a:gd name="T19" fmla="*/ 0 h 132"/>
                  <a:gd name="T20" fmla="*/ 48 w 133"/>
                  <a:gd name="T21" fmla="*/ 10 h 132"/>
                  <a:gd name="T22" fmla="*/ 41 w 133"/>
                  <a:gd name="T23" fmla="*/ 13 h 132"/>
                  <a:gd name="T24" fmla="*/ 29 w 133"/>
                  <a:gd name="T25" fmla="*/ 9 h 132"/>
                  <a:gd name="T26" fmla="*/ 10 w 133"/>
                  <a:gd name="T27" fmla="*/ 28 h 132"/>
                  <a:gd name="T28" fmla="*/ 14 w 133"/>
                  <a:gd name="T29" fmla="*/ 40 h 132"/>
                  <a:gd name="T30" fmla="*/ 11 w 133"/>
                  <a:gd name="T31" fmla="*/ 47 h 132"/>
                  <a:gd name="T32" fmla="*/ 0 w 133"/>
                  <a:gd name="T33" fmla="*/ 52 h 132"/>
                  <a:gd name="T34" fmla="*/ 0 w 133"/>
                  <a:gd name="T35" fmla="*/ 79 h 132"/>
                  <a:gd name="T36" fmla="*/ 11 w 133"/>
                  <a:gd name="T37" fmla="*/ 85 h 132"/>
                  <a:gd name="T38" fmla="*/ 13 w 133"/>
                  <a:gd name="T39" fmla="*/ 92 h 132"/>
                  <a:gd name="T40" fmla="*/ 10 w 133"/>
                  <a:gd name="T41" fmla="*/ 103 h 132"/>
                  <a:gd name="T42" fmla="*/ 29 w 133"/>
                  <a:gd name="T43" fmla="*/ 122 h 132"/>
                  <a:gd name="T44" fmla="*/ 39 w 133"/>
                  <a:gd name="T45" fmla="*/ 119 h 132"/>
                  <a:gd name="T46" fmla="*/ 48 w 133"/>
                  <a:gd name="T47" fmla="*/ 122 h 132"/>
                  <a:gd name="T48" fmla="*/ 53 w 133"/>
                  <a:gd name="T49" fmla="*/ 132 h 132"/>
                  <a:gd name="T50" fmla="*/ 80 w 133"/>
                  <a:gd name="T51" fmla="*/ 132 h 132"/>
                  <a:gd name="T52" fmla="*/ 85 w 133"/>
                  <a:gd name="T53" fmla="*/ 123 h 132"/>
                  <a:gd name="T54" fmla="*/ 94 w 133"/>
                  <a:gd name="T55" fmla="*/ 119 h 132"/>
                  <a:gd name="T56" fmla="*/ 104 w 133"/>
                  <a:gd name="T57" fmla="*/ 122 h 132"/>
                  <a:gd name="T58" fmla="*/ 123 w 133"/>
                  <a:gd name="T59" fmla="*/ 103 h 132"/>
                  <a:gd name="T60" fmla="*/ 120 w 133"/>
                  <a:gd name="T61" fmla="*/ 93 h 132"/>
                  <a:gd name="T62" fmla="*/ 123 w 133"/>
                  <a:gd name="T63" fmla="*/ 85 h 132"/>
                  <a:gd name="T64" fmla="*/ 133 w 133"/>
                  <a:gd name="T65" fmla="*/ 80 h 132"/>
                  <a:gd name="T66" fmla="*/ 97 w 133"/>
                  <a:gd name="T67" fmla="*/ 66 h 132"/>
                  <a:gd name="T68" fmla="*/ 67 w 133"/>
                  <a:gd name="T69" fmla="*/ 96 h 132"/>
                  <a:gd name="T70" fmla="*/ 37 w 133"/>
                  <a:gd name="T71" fmla="*/ 66 h 132"/>
                  <a:gd name="T72" fmla="*/ 67 w 133"/>
                  <a:gd name="T73" fmla="*/ 37 h 132"/>
                  <a:gd name="T74" fmla="*/ 97 w 133"/>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32">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2" name="Freeform 28">
                <a:extLst>
                  <a:ext uri="{FF2B5EF4-FFF2-40B4-BE49-F238E27FC236}">
                    <a16:creationId xmlns:a16="http://schemas.microsoft.com/office/drawing/2014/main" id="{0727E8A5-FC16-E217-7869-F10F0ED1B235}"/>
                  </a:ext>
                </a:extLst>
              </p:cNvPr>
              <p:cNvSpPr>
                <a:spLocks noEditPoints="1"/>
              </p:cNvSpPr>
              <p:nvPr/>
            </p:nvSpPr>
            <p:spPr bwMode="auto">
              <a:xfrm>
                <a:off x="5942014" y="4138613"/>
                <a:ext cx="155575" cy="155575"/>
              </a:xfrm>
              <a:custGeom>
                <a:avLst/>
                <a:gdLst>
                  <a:gd name="T0" fmla="*/ 108 w 108"/>
                  <a:gd name="T1" fmla="*/ 65 h 108"/>
                  <a:gd name="T2" fmla="*/ 108 w 108"/>
                  <a:gd name="T3" fmla="*/ 43 h 108"/>
                  <a:gd name="T4" fmla="*/ 100 w 108"/>
                  <a:gd name="T5" fmla="*/ 39 h 108"/>
                  <a:gd name="T6" fmla="*/ 97 w 108"/>
                  <a:gd name="T7" fmla="*/ 33 h 108"/>
                  <a:gd name="T8" fmla="*/ 100 w 108"/>
                  <a:gd name="T9" fmla="*/ 24 h 108"/>
                  <a:gd name="T10" fmla="*/ 84 w 108"/>
                  <a:gd name="T11" fmla="*/ 8 h 108"/>
                  <a:gd name="T12" fmla="*/ 75 w 108"/>
                  <a:gd name="T13" fmla="*/ 11 h 108"/>
                  <a:gd name="T14" fmla="*/ 70 w 108"/>
                  <a:gd name="T15" fmla="*/ 9 h 108"/>
                  <a:gd name="T16" fmla="*/ 65 w 108"/>
                  <a:gd name="T17" fmla="*/ 0 h 108"/>
                  <a:gd name="T18" fmla="*/ 43 w 108"/>
                  <a:gd name="T19" fmla="*/ 0 h 108"/>
                  <a:gd name="T20" fmla="*/ 39 w 108"/>
                  <a:gd name="T21" fmla="*/ 9 h 108"/>
                  <a:gd name="T22" fmla="*/ 33 w 108"/>
                  <a:gd name="T23" fmla="*/ 11 h 108"/>
                  <a:gd name="T24" fmla="*/ 24 w 108"/>
                  <a:gd name="T25" fmla="*/ 8 h 108"/>
                  <a:gd name="T26" fmla="*/ 8 w 108"/>
                  <a:gd name="T27" fmla="*/ 24 h 108"/>
                  <a:gd name="T28" fmla="*/ 11 w 108"/>
                  <a:gd name="T29" fmla="*/ 33 h 108"/>
                  <a:gd name="T30" fmla="*/ 9 w 108"/>
                  <a:gd name="T31" fmla="*/ 39 h 108"/>
                  <a:gd name="T32" fmla="*/ 0 w 108"/>
                  <a:gd name="T33" fmla="*/ 43 h 108"/>
                  <a:gd name="T34" fmla="*/ 0 w 108"/>
                  <a:gd name="T35" fmla="*/ 65 h 108"/>
                  <a:gd name="T36" fmla="*/ 8 w 108"/>
                  <a:gd name="T37" fmla="*/ 69 h 108"/>
                  <a:gd name="T38" fmla="*/ 11 w 108"/>
                  <a:gd name="T39" fmla="*/ 76 h 108"/>
                  <a:gd name="T40" fmla="*/ 8 w 108"/>
                  <a:gd name="T41" fmla="*/ 84 h 108"/>
                  <a:gd name="T42" fmla="*/ 23 w 108"/>
                  <a:gd name="T43" fmla="*/ 100 h 108"/>
                  <a:gd name="T44" fmla="*/ 32 w 108"/>
                  <a:gd name="T45" fmla="*/ 97 h 108"/>
                  <a:gd name="T46" fmla="*/ 39 w 108"/>
                  <a:gd name="T47" fmla="*/ 100 h 108"/>
                  <a:gd name="T48" fmla="*/ 43 w 108"/>
                  <a:gd name="T49" fmla="*/ 108 h 108"/>
                  <a:gd name="T50" fmla="*/ 65 w 108"/>
                  <a:gd name="T51" fmla="*/ 108 h 108"/>
                  <a:gd name="T52" fmla="*/ 69 w 108"/>
                  <a:gd name="T53" fmla="*/ 100 h 108"/>
                  <a:gd name="T54" fmla="*/ 76 w 108"/>
                  <a:gd name="T55" fmla="*/ 98 h 108"/>
                  <a:gd name="T56" fmla="*/ 84 w 108"/>
                  <a:gd name="T57" fmla="*/ 100 h 108"/>
                  <a:gd name="T58" fmla="*/ 100 w 108"/>
                  <a:gd name="T59" fmla="*/ 85 h 108"/>
                  <a:gd name="T60" fmla="*/ 97 w 108"/>
                  <a:gd name="T61" fmla="*/ 76 h 108"/>
                  <a:gd name="T62" fmla="*/ 100 w 108"/>
                  <a:gd name="T63" fmla="*/ 69 h 108"/>
                  <a:gd name="T64" fmla="*/ 108 w 108"/>
                  <a:gd name="T65" fmla="*/ 65 h 108"/>
                  <a:gd name="T66" fmla="*/ 78 w 108"/>
                  <a:gd name="T67" fmla="*/ 54 h 108"/>
                  <a:gd name="T68" fmla="*/ 54 w 108"/>
                  <a:gd name="T69" fmla="*/ 79 h 108"/>
                  <a:gd name="T70" fmla="*/ 30 w 108"/>
                  <a:gd name="T71" fmla="*/ 54 h 108"/>
                  <a:gd name="T72" fmla="*/ 54 w 108"/>
                  <a:gd name="T73" fmla="*/ 30 h 108"/>
                  <a:gd name="T74" fmla="*/ 78 w 108"/>
                  <a:gd name="T7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grpSp>
        <p:nvGrpSpPr>
          <p:cNvPr id="13" name="组合 12">
            <a:extLst>
              <a:ext uri="{FF2B5EF4-FFF2-40B4-BE49-F238E27FC236}">
                <a16:creationId xmlns:a16="http://schemas.microsoft.com/office/drawing/2014/main" id="{846E9AD7-2D0C-D23E-9AF6-4EC6CB3E019A}"/>
              </a:ext>
            </a:extLst>
          </p:cNvPr>
          <p:cNvGrpSpPr/>
          <p:nvPr/>
        </p:nvGrpSpPr>
        <p:grpSpPr>
          <a:xfrm>
            <a:off x="847617" y="1087189"/>
            <a:ext cx="686184" cy="694853"/>
            <a:chOff x="5237224" y="3759845"/>
            <a:chExt cx="914912" cy="926470"/>
          </a:xfrm>
          <a:solidFill>
            <a:schemeClr val="bg1"/>
          </a:solidFill>
        </p:grpSpPr>
        <p:sp>
          <p:nvSpPr>
            <p:cNvPr id="14" name="Freeform 1812">
              <a:extLst>
                <a:ext uri="{FF2B5EF4-FFF2-40B4-BE49-F238E27FC236}">
                  <a16:creationId xmlns:a16="http://schemas.microsoft.com/office/drawing/2014/main" id="{8E3D6085-B853-80E8-669E-1D4AA329039D}"/>
                </a:ext>
              </a:extLst>
            </p:cNvPr>
            <p:cNvSpPr/>
            <p:nvPr/>
          </p:nvSpPr>
          <p:spPr>
            <a:xfrm>
              <a:off x="5237224" y="3759845"/>
              <a:ext cx="914912" cy="926470"/>
            </a:xfrm>
            <a:custGeom>
              <a:avLst/>
              <a:gdLst>
                <a:gd name="txL" fmla="*/ 0 w 91"/>
                <a:gd name="txT" fmla="*/ 0 h 92"/>
                <a:gd name="txR" fmla="*/ 91 w 91"/>
                <a:gd name="txB" fmla="*/ 92 h 92"/>
              </a:gdLst>
              <a:ahLst/>
              <a:cxnLst>
                <a:cxn ang="0">
                  <a:pos x="463341" y="150743"/>
                </a:cxn>
                <a:cxn ang="0">
                  <a:pos x="376464" y="463826"/>
                </a:cxn>
                <a:cxn ang="0">
                  <a:pos x="63709" y="382657"/>
                </a:cxn>
                <a:cxn ang="0">
                  <a:pos x="150586" y="63776"/>
                </a:cxn>
                <a:cxn ang="0">
                  <a:pos x="463341" y="150743"/>
                </a:cxn>
              </a:cxnLst>
              <a:rect l="txL" t="txT" r="txR" b="txB"/>
              <a:pathLst>
                <a:path w="91" h="92">
                  <a:moveTo>
                    <a:pt x="80" y="26"/>
                  </a:moveTo>
                  <a:cubicBezTo>
                    <a:pt x="91" y="45"/>
                    <a:pt x="84" y="69"/>
                    <a:pt x="65" y="80"/>
                  </a:cubicBezTo>
                  <a:cubicBezTo>
                    <a:pt x="46" y="92"/>
                    <a:pt x="22" y="85"/>
                    <a:pt x="11" y="66"/>
                  </a:cubicBezTo>
                  <a:cubicBezTo>
                    <a:pt x="0" y="47"/>
                    <a:pt x="6" y="22"/>
                    <a:pt x="26" y="11"/>
                  </a:cubicBezTo>
                  <a:cubicBezTo>
                    <a:pt x="45" y="0"/>
                    <a:pt x="69" y="7"/>
                    <a:pt x="80" y="26"/>
                  </a:cubicBezTo>
                </a:path>
              </a:pathLst>
            </a:custGeom>
            <a:solidFill>
              <a:srgbClr val="1B4367"/>
            </a:solidFill>
            <a:ln w="9525">
              <a:solidFill>
                <a:schemeClr val="bg1"/>
              </a:solidFill>
            </a:ln>
          </p:spPr>
          <p:txBody>
            <a:bodyPr/>
            <a:lstStyle/>
            <a:p>
              <a:endParaRPr lang="zh-CN" altLang="en-US">
                <a:cs typeface="+mn-ea"/>
                <a:sym typeface="+mn-lt"/>
              </a:endParaRPr>
            </a:p>
          </p:txBody>
        </p:sp>
        <p:grpSp>
          <p:nvGrpSpPr>
            <p:cNvPr id="15" name="组合 14">
              <a:extLst>
                <a:ext uri="{FF2B5EF4-FFF2-40B4-BE49-F238E27FC236}">
                  <a16:creationId xmlns:a16="http://schemas.microsoft.com/office/drawing/2014/main" id="{4951B4AE-6D67-6563-A1C3-6F0665C62F80}"/>
                </a:ext>
              </a:extLst>
            </p:cNvPr>
            <p:cNvGrpSpPr/>
            <p:nvPr/>
          </p:nvGrpSpPr>
          <p:grpSpPr>
            <a:xfrm>
              <a:off x="5539564" y="3983837"/>
              <a:ext cx="345128" cy="512366"/>
              <a:chOff x="5649914" y="2946401"/>
              <a:chExt cx="360363" cy="534987"/>
            </a:xfrm>
            <a:grpFill/>
          </p:grpSpPr>
          <p:sp>
            <p:nvSpPr>
              <p:cNvPr id="16" name="Freeform 29">
                <a:extLst>
                  <a:ext uri="{FF2B5EF4-FFF2-40B4-BE49-F238E27FC236}">
                    <a16:creationId xmlns:a16="http://schemas.microsoft.com/office/drawing/2014/main" id="{E10D39E4-E85A-EBF5-DD57-664F7137BE31}"/>
                  </a:ext>
                </a:extLst>
              </p:cNvPr>
              <p:cNvSpPr/>
              <p:nvPr/>
            </p:nvSpPr>
            <p:spPr bwMode="auto">
              <a:xfrm>
                <a:off x="5776914" y="3424238"/>
                <a:ext cx="106363" cy="57150"/>
              </a:xfrm>
              <a:custGeom>
                <a:avLst/>
                <a:gdLst>
                  <a:gd name="T0" fmla="*/ 0 w 74"/>
                  <a:gd name="T1" fmla="*/ 0 h 40"/>
                  <a:gd name="T2" fmla="*/ 37 w 74"/>
                  <a:gd name="T3" fmla="*/ 40 h 40"/>
                  <a:gd name="T4" fmla="*/ 74 w 74"/>
                  <a:gd name="T5" fmla="*/ 0 h 40"/>
                  <a:gd name="T6" fmla="*/ 0 w 74"/>
                  <a:gd name="T7" fmla="*/ 0 h 40"/>
                </a:gdLst>
                <a:ahLst/>
                <a:cxnLst>
                  <a:cxn ang="0">
                    <a:pos x="T0" y="T1"/>
                  </a:cxn>
                  <a:cxn ang="0">
                    <a:pos x="T2" y="T3"/>
                  </a:cxn>
                  <a:cxn ang="0">
                    <a:pos x="T4" y="T5"/>
                  </a:cxn>
                  <a:cxn ang="0">
                    <a:pos x="T6" y="T7"/>
                  </a:cxn>
                </a:cxnLst>
                <a:rect l="0" t="0" r="r" b="b"/>
                <a:pathLst>
                  <a:path w="74" h="40">
                    <a:moveTo>
                      <a:pt x="0" y="0"/>
                    </a:moveTo>
                    <a:cubicBezTo>
                      <a:pt x="0" y="22"/>
                      <a:pt x="17" y="40"/>
                      <a:pt x="37" y="40"/>
                    </a:cubicBezTo>
                    <a:cubicBezTo>
                      <a:pt x="57" y="40"/>
                      <a:pt x="74" y="22"/>
                      <a:pt x="74" y="0"/>
                    </a:cubicBezTo>
                    <a:lnTo>
                      <a:pt x="0" y="0"/>
                    </a:lnTo>
                    <a:close/>
                  </a:path>
                </a:pathLst>
              </a:custGeom>
              <a:grpFill/>
              <a:ln w="9525">
                <a:solidFill>
                  <a:schemeClr val="bg1"/>
                </a:solidFill>
                <a:round/>
              </a:ln>
            </p:spPr>
            <p:txBody>
              <a:bodyPr/>
              <a:lstStyle/>
              <a:p>
                <a:pPr>
                  <a:defRPr/>
                </a:pPr>
                <a:endParaRPr lang="zh-CN" altLang="en-US">
                  <a:cs typeface="+mn-ea"/>
                  <a:sym typeface="+mn-lt"/>
                </a:endParaRPr>
              </a:p>
            </p:txBody>
          </p:sp>
          <p:sp>
            <p:nvSpPr>
              <p:cNvPr id="17" name="Freeform 30">
                <a:extLst>
                  <a:ext uri="{FF2B5EF4-FFF2-40B4-BE49-F238E27FC236}">
                    <a16:creationId xmlns:a16="http://schemas.microsoft.com/office/drawing/2014/main" id="{EE22844C-DC2D-85D8-D299-1855314165B0}"/>
                  </a:ext>
                </a:extLst>
              </p:cNvPr>
              <p:cNvSpPr/>
              <p:nvPr/>
            </p:nvSpPr>
            <p:spPr bwMode="auto">
              <a:xfrm>
                <a:off x="5753101" y="3346451"/>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w="9525">
                <a:solidFill>
                  <a:schemeClr val="bg1"/>
                </a:solidFill>
                <a:round/>
              </a:ln>
            </p:spPr>
            <p:txBody>
              <a:bodyPr/>
              <a:lstStyle/>
              <a:p>
                <a:pPr>
                  <a:defRPr/>
                </a:pPr>
                <a:endParaRPr lang="zh-CN" altLang="en-US">
                  <a:cs typeface="+mn-ea"/>
                  <a:sym typeface="+mn-lt"/>
                </a:endParaRPr>
              </a:p>
            </p:txBody>
          </p:sp>
          <p:sp>
            <p:nvSpPr>
              <p:cNvPr id="18" name="Freeform 31">
                <a:extLst>
                  <a:ext uri="{FF2B5EF4-FFF2-40B4-BE49-F238E27FC236}">
                    <a16:creationId xmlns:a16="http://schemas.microsoft.com/office/drawing/2014/main" id="{BC988CB9-69F6-68B3-950B-962D69EB20C5}"/>
                  </a:ext>
                </a:extLst>
              </p:cNvPr>
              <p:cNvSpPr/>
              <p:nvPr/>
            </p:nvSpPr>
            <p:spPr bwMode="auto">
              <a:xfrm>
                <a:off x="5753101" y="3386138"/>
                <a:ext cx="153988" cy="26988"/>
              </a:xfrm>
              <a:custGeom>
                <a:avLst/>
                <a:gdLst>
                  <a:gd name="T0" fmla="*/ 106 w 106"/>
                  <a:gd name="T1" fmla="*/ 11 h 19"/>
                  <a:gd name="T2" fmla="*/ 98 w 106"/>
                  <a:gd name="T3" fmla="*/ 19 h 19"/>
                  <a:gd name="T4" fmla="*/ 8 w 106"/>
                  <a:gd name="T5" fmla="*/ 19 h 19"/>
                  <a:gd name="T6" fmla="*/ 0 w 106"/>
                  <a:gd name="T7" fmla="*/ 11 h 19"/>
                  <a:gd name="T8" fmla="*/ 0 w 106"/>
                  <a:gd name="T9" fmla="*/ 8 h 19"/>
                  <a:gd name="T10" fmla="*/ 8 w 106"/>
                  <a:gd name="T11" fmla="*/ 0 h 19"/>
                  <a:gd name="T12" fmla="*/ 98 w 106"/>
                  <a:gd name="T13" fmla="*/ 0 h 19"/>
                  <a:gd name="T14" fmla="*/ 106 w 106"/>
                  <a:gd name="T15" fmla="*/ 8 h 19"/>
                  <a:gd name="T16" fmla="*/ 106 w 106"/>
                  <a:gd name="T1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9">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w="9525">
                <a:solidFill>
                  <a:schemeClr val="bg1"/>
                </a:solidFill>
                <a:round/>
              </a:ln>
            </p:spPr>
            <p:txBody>
              <a:bodyPr/>
              <a:lstStyle/>
              <a:p>
                <a:pPr>
                  <a:defRPr/>
                </a:pPr>
                <a:endParaRPr lang="zh-CN" altLang="en-US">
                  <a:cs typeface="+mn-ea"/>
                  <a:sym typeface="+mn-lt"/>
                </a:endParaRPr>
              </a:p>
            </p:txBody>
          </p:sp>
          <p:sp>
            <p:nvSpPr>
              <p:cNvPr id="19" name="Freeform 32">
                <a:extLst>
                  <a:ext uri="{FF2B5EF4-FFF2-40B4-BE49-F238E27FC236}">
                    <a16:creationId xmlns:a16="http://schemas.microsoft.com/office/drawing/2014/main" id="{E0DC6B8F-2484-35A1-78F8-77618D6EBC9C}"/>
                  </a:ext>
                </a:extLst>
              </p:cNvPr>
              <p:cNvSpPr/>
              <p:nvPr/>
            </p:nvSpPr>
            <p:spPr bwMode="auto">
              <a:xfrm>
                <a:off x="5649914" y="2946401"/>
                <a:ext cx="360363" cy="385763"/>
              </a:xfrm>
              <a:custGeom>
                <a:avLst/>
                <a:gdLst>
                  <a:gd name="T0" fmla="*/ 250 w 250"/>
                  <a:gd name="T1" fmla="*/ 125 h 268"/>
                  <a:gd name="T2" fmla="*/ 125 w 250"/>
                  <a:gd name="T3" fmla="*/ 0 h 268"/>
                  <a:gd name="T4" fmla="*/ 0 w 250"/>
                  <a:gd name="T5" fmla="*/ 125 h 268"/>
                  <a:gd name="T6" fmla="*/ 72 w 250"/>
                  <a:gd name="T7" fmla="*/ 238 h 268"/>
                  <a:gd name="T8" fmla="*/ 72 w 250"/>
                  <a:gd name="T9" fmla="*/ 244 h 268"/>
                  <a:gd name="T10" fmla="*/ 96 w 250"/>
                  <a:gd name="T11" fmla="*/ 268 h 268"/>
                  <a:gd name="T12" fmla="*/ 154 w 250"/>
                  <a:gd name="T13" fmla="*/ 268 h 268"/>
                  <a:gd name="T14" fmla="*/ 178 w 250"/>
                  <a:gd name="T15" fmla="*/ 244 h 268"/>
                  <a:gd name="T16" fmla="*/ 178 w 250"/>
                  <a:gd name="T17" fmla="*/ 238 h 268"/>
                  <a:gd name="T18" fmla="*/ 250 w 250"/>
                  <a:gd name="T19" fmla="*/ 12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68">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w="9525">
                <a:solidFill>
                  <a:schemeClr val="bg1"/>
                </a:solidFill>
                <a:round/>
              </a:ln>
            </p:spPr>
            <p:txBody>
              <a:bodyPr/>
              <a:lstStyle/>
              <a:p>
                <a:pPr>
                  <a:defRPr/>
                </a:pPr>
                <a:endParaRPr lang="zh-CN" altLang="en-US">
                  <a:cs typeface="+mn-ea"/>
                  <a:sym typeface="+mn-lt"/>
                </a:endParaRPr>
              </a:p>
            </p:txBody>
          </p:sp>
        </p:grpSp>
      </p:grpSp>
      <p:grpSp>
        <p:nvGrpSpPr>
          <p:cNvPr id="20" name="组合 19">
            <a:extLst>
              <a:ext uri="{FF2B5EF4-FFF2-40B4-BE49-F238E27FC236}">
                <a16:creationId xmlns:a16="http://schemas.microsoft.com/office/drawing/2014/main" id="{886B4878-CA07-DAAB-0335-DA78121C68CA}"/>
              </a:ext>
            </a:extLst>
          </p:cNvPr>
          <p:cNvGrpSpPr/>
          <p:nvPr/>
        </p:nvGrpSpPr>
        <p:grpSpPr>
          <a:xfrm>
            <a:off x="1151944" y="2311270"/>
            <a:ext cx="6229222" cy="2359843"/>
            <a:chOff x="1641794" y="2573986"/>
            <a:chExt cx="3592830" cy="835033"/>
          </a:xfrm>
        </p:grpSpPr>
        <mc:AlternateContent xmlns:mc="http://schemas.openxmlformats.org/markup-compatibility/2006" xmlns:a14="http://schemas.microsoft.com/office/drawing/2010/main">
          <mc:Choice Requires="a14">
            <p:sp>
              <p:nvSpPr>
                <p:cNvPr id="21" name="文本框 85">
                  <a:extLst>
                    <a:ext uri="{FF2B5EF4-FFF2-40B4-BE49-F238E27FC236}">
                      <a16:creationId xmlns:a16="http://schemas.microsoft.com/office/drawing/2014/main" id="{8154E787-9F00-6D6D-8C05-4E34F3E68417}"/>
                    </a:ext>
                  </a:extLst>
                </p:cNvPr>
                <p:cNvSpPr txBox="1"/>
                <p:nvPr/>
              </p:nvSpPr>
              <p:spPr>
                <a:xfrm>
                  <a:off x="1641794" y="2687441"/>
                  <a:ext cx="3592830" cy="721578"/>
                </a:xfrm>
                <a:prstGeom prst="rect">
                  <a:avLst/>
                </a:prstGeom>
                <a:noFill/>
              </p:spPr>
              <p:txBody>
                <a:bodyPr wrap="square" rtlCol="0">
                  <a:spAutoFit/>
                </a:bodyPr>
                <a:lstStyle/>
                <a:p>
                  <a:pPr>
                    <a:tabLst>
                      <a:tab pos="2635250" algn="ctr"/>
                      <a:tab pos="6416040" algn="r"/>
                    </a:tabLst>
                  </a:pPr>
                  <a14:m>
                    <m:oMath xmlns:m="http://schemas.openxmlformats.org/officeDocument/2006/math">
                      <m:sSubSup>
                        <m:sSubSupPr>
                          <m:ctrlPr>
                            <a:rPr lang="zh-CN" altLang="zh-CN"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𝐷𝐸𝐴</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𝑀𝑎𝑙𝑚𝑞𝑢𝑖𝑠𝑡</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p>
                      </m:sSub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kern="100" smtClean="0">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𝐸</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p>
                          </m:sSubSup>
                          <m:d>
                            <m:d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𝑥</m:t>
                                  </m:r>
                                </m:e>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p>
                              </m:s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𝑦</m:t>
                                  </m:r>
                                </m:e>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p>
                              </m:sSup>
                            </m:e>
                          </m:d>
                        </m:num>
                        <m:den>
                          <m:sSubSup>
                            <m:sSub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𝐸</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p>
                          </m:sSubSup>
                          <m:d>
                            <m:d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𝑥</m:t>
                                  </m:r>
                                </m:e>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p>
                              </m:s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𝑦</m:t>
                                  </m:r>
                                </m:e>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p>
                              </m:sSup>
                            </m:e>
                          </m:d>
                        </m:den>
                      </m:f>
                    </m:oMath>
                  </a14:m>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(1)</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tabLst>
                      <a:tab pos="2635250" algn="ctr"/>
                      <a:tab pos="6416040" algn="r"/>
                    </a:tabLst>
                  </a:pPr>
                  <a14:m>
                    <m:oMath xmlns:m="http://schemas.openxmlformats.org/officeDocument/2006/math">
                      <m:sSubSup>
                        <m:sSub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𝐷𝐸𝐴</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𝑀𝑎𝑙𝑚𝑞𝑢𝑖𝑠𝑡</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p>
                      </m:sSubSup>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𝐸</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p>
                          </m:sSubSup>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𝑥</m:t>
                              </m:r>
                            </m:e>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p>
                          </m:sSup>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𝑦</m:t>
                              </m:r>
                            </m:e>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p>
                          </m:sSup>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num>
                        <m:den>
                          <m:sSubSup>
                            <m:sSub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𝐸</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p>
                          </m:sSubSup>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𝑥</m:t>
                              </m:r>
                            </m:e>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1</m:t>
                              </m:r>
                            </m:sup>
                          </m:sSup>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𝑦</m:t>
                              </m:r>
                            </m:e>
                            <m:sup>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1</m:t>
                              </m:r>
                            </m:sup>
                          </m:sSup>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den>
                      </m:f>
                    </m:oMath>
                  </a14:m>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(2)</a:t>
                  </a:r>
                  <a:endParaRPr lang="en-US" altLang="zh-CN" kern="100" dirty="0">
                    <a:latin typeface="Times New Roman" panose="02020603050405020304" pitchFamily="18" charset="0"/>
                    <a:ea typeface="等线" panose="02010600030101010101" pitchFamily="2" charset="-122"/>
                    <a:cs typeface="Times New Roman" panose="02020603050405020304" pitchFamily="18" charset="0"/>
                    <a:sym typeface="+mn-lt"/>
                  </a:endParaRPr>
                </a:p>
                <a:p>
                  <a:pPr>
                    <a:lnSpc>
                      <a:spcPts val="1500"/>
                    </a:lnSpc>
                  </a:pPr>
                  <a:endParaRPr lang="en-US" altLang="zh-CN" dirty="0">
                    <a:solidFill>
                      <a:schemeClr val="tx1">
                        <a:lumMod val="75000"/>
                        <a:lumOff val="25000"/>
                      </a:schemeClr>
                    </a:solidFill>
                    <a:cs typeface="+mn-ea"/>
                    <a:sym typeface="+mn-lt"/>
                  </a:endParaRPr>
                </a:p>
                <a:p>
                  <a:pPr>
                    <a:lnSpc>
                      <a:spcPts val="1500"/>
                    </a:lnSpc>
                  </a:pPr>
                  <a14:m>
                    <m:oMath xmlns:m="http://schemas.openxmlformats.org/officeDocument/2006/math">
                      <m:sSub>
                        <m:sSubPr>
                          <m:ctrlPr>
                            <a:rPr lang="zh-CN" altLang="zh-CN"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𝐷𝐸𝐴</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𝑀𝑎𝑙𝑚𝑞𝑢𝑖𝑠𝑡</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d>
                            <m:dPr>
                              <m:begChr m:val="⌊"/>
                              <m:endChr m:val="⌋"/>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dPr>
                            <m:e>
                              <m:d>
                                <m:d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𝐸</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a:effectLst/>
                                              <a:latin typeface="Cambria Math" panose="02040503050406030204" pitchFamily="18" charset="0"/>
                                              <a:ea typeface="等线" panose="02010600030101010101" pitchFamily="2" charset="-122"/>
                                              <a:cs typeface="Times New Roman" panose="02020603050405020304" pitchFamily="18" charset="0"/>
                                            </a:rPr>
                                            <m:t>1</m:t>
                                          </m:r>
                                        </m:sup>
                                      </m:sSub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𝑥</m:t>
                                          </m:r>
                                        </m:e>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sup>
                                      </m:s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𝑦</m:t>
                                          </m:r>
                                        </m:e>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sup>
                                      </m:s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num>
                                    <m:den>
                                      <m:sSubSup>
                                        <m:sSub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𝐸</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a:effectLst/>
                                              <a:latin typeface="Cambria Math" panose="02040503050406030204" pitchFamily="18" charset="0"/>
                                              <a:ea typeface="等线" panose="02010600030101010101" pitchFamily="2" charset="-122"/>
                                              <a:cs typeface="Times New Roman" panose="02020603050405020304" pitchFamily="18" charset="0"/>
                                            </a:rPr>
                                            <m:t>1</m:t>
                                          </m:r>
                                        </m:sup>
                                      </m:sSub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𝑥</m:t>
                                          </m:r>
                                        </m:e>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a:effectLst/>
                                              <a:latin typeface="Cambria Math" panose="02040503050406030204" pitchFamily="18" charset="0"/>
                                              <a:ea typeface="等线" panose="02010600030101010101" pitchFamily="2" charset="-122"/>
                                              <a:cs typeface="Times New Roman" panose="02020603050405020304" pitchFamily="18" charset="0"/>
                                            </a:rPr>
                                            <m:t>1</m:t>
                                          </m:r>
                                        </m:sup>
                                      </m:s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𝑦</m:t>
                                          </m:r>
                                        </m:e>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a:effectLst/>
                                              <a:latin typeface="Cambria Math" panose="02040503050406030204" pitchFamily="18" charset="0"/>
                                              <a:ea typeface="等线" panose="02010600030101010101" pitchFamily="2" charset="-122"/>
                                              <a:cs typeface="Times New Roman" panose="02020603050405020304" pitchFamily="18" charset="0"/>
                                            </a:rPr>
                                            <m:t>1</m:t>
                                          </m:r>
                                        </m:sup>
                                      </m:s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den>
                                  </m:f>
                                </m:e>
                              </m:d>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d>
                                <m:d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𝐸</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sup>
                                      </m:sSub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𝑥</m:t>
                                          </m:r>
                                        </m:e>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sup>
                                      </m:s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𝑦</m:t>
                                          </m:r>
                                        </m:e>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sup>
                                      </m:s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num>
                                    <m:den>
                                      <m:sSubSup>
                                        <m:sSub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𝐸</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𝑖</m:t>
                                          </m:r>
                                        </m:sub>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sup>
                                      </m:sSub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𝑥</m:t>
                                          </m:r>
                                        </m:e>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a:effectLst/>
                                              <a:latin typeface="Cambria Math" panose="02040503050406030204" pitchFamily="18" charset="0"/>
                                              <a:ea typeface="等线" panose="02010600030101010101" pitchFamily="2" charset="-122"/>
                                              <a:cs typeface="Times New Roman" panose="02020603050405020304" pitchFamily="18" charset="0"/>
                                            </a:rPr>
                                            <m:t>1</m:t>
                                          </m:r>
                                        </m:sup>
                                      </m:s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𝑦</m:t>
                                          </m:r>
                                        </m:e>
                                        <m:sup>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a:effectLst/>
                                              <a:latin typeface="Cambria Math" panose="02040503050406030204" pitchFamily="18" charset="0"/>
                                              <a:ea typeface="等线" panose="02010600030101010101" pitchFamily="2" charset="-122"/>
                                              <a:cs typeface="Times New Roman" panose="02020603050405020304" pitchFamily="18" charset="0"/>
                                            </a:rPr>
                                            <m:t>1</m:t>
                                          </m:r>
                                        </m:sup>
                                      </m:sSup>
                                      <m:r>
                                        <a:rPr lang="en-US" altLang="zh-CN">
                                          <a:effectLst/>
                                          <a:latin typeface="Cambria Math" panose="02040503050406030204" pitchFamily="18" charset="0"/>
                                          <a:ea typeface="等线" panose="02010600030101010101" pitchFamily="2" charset="-122"/>
                                          <a:cs typeface="Times New Roman" panose="02020603050405020304" pitchFamily="18" charset="0"/>
                                        </a:rPr>
                                        <m:t>)</m:t>
                                      </m:r>
                                    </m:den>
                                  </m:f>
                                </m:e>
                              </m:d>
                            </m:e>
                          </m:d>
                        </m:e>
                        <m:sup>
                          <m:r>
                            <a:rPr lang="en-US" altLang="zh-CN">
                              <a:effectLst/>
                              <a:latin typeface="Cambria Math" panose="02040503050406030204" pitchFamily="18" charset="0"/>
                              <a:ea typeface="等线" panose="02010600030101010101" pitchFamily="2" charset="-122"/>
                              <a:cs typeface="Times New Roman" panose="02020603050405020304" pitchFamily="18" charset="0"/>
                            </a:rPr>
                            <m:t>1/2</m:t>
                          </m:r>
                        </m:sup>
                      </m:sSup>
                    </m:oMath>
                  </a14:m>
                  <a:r>
                    <a:rPr lang="en-US" altLang="zh-CN" sz="1800" dirty="0">
                      <a:effectLst/>
                      <a:latin typeface="Times New Roman" panose="02020603050405020304" pitchFamily="18" charset="0"/>
                      <a:ea typeface="等线" panose="02010600030101010101" pitchFamily="2" charset="-122"/>
                    </a:rPr>
                    <a:t>	                   </a:t>
                  </a:r>
                  <a:r>
                    <a:rPr lang="en-US" altLang="zh-CN" kern="100" dirty="0">
                      <a:latin typeface="Times New Roman" panose="02020603050405020304" pitchFamily="18" charset="0"/>
                      <a:ea typeface="等线" panose="02010600030101010101" pitchFamily="2" charset="-122"/>
                      <a:cs typeface="Times New Roman" panose="02020603050405020304" pitchFamily="18" charset="0"/>
                    </a:rPr>
                    <a:t>(3)</a:t>
                  </a:r>
                  <a:r>
                    <a:rPr lang="zh-CN" altLang="en-US" sz="1000" dirty="0">
                      <a:solidFill>
                        <a:schemeClr val="tx1">
                          <a:lumMod val="75000"/>
                          <a:lumOff val="25000"/>
                        </a:schemeClr>
                      </a:solidFill>
                      <a:cs typeface="+mn-ea"/>
                      <a:sym typeface="+mn-lt"/>
                    </a:rPr>
                    <a:t> </a:t>
                  </a:r>
                  <a:endParaRPr lang="en-US" altLang="zh-CN" sz="1000" dirty="0">
                    <a:solidFill>
                      <a:schemeClr val="tx1">
                        <a:lumMod val="75000"/>
                        <a:lumOff val="25000"/>
                      </a:schemeClr>
                    </a:solidFill>
                    <a:cs typeface="+mn-ea"/>
                    <a:sym typeface="+mn-lt"/>
                  </a:endParaRPr>
                </a:p>
                <a:p>
                  <a:pPr>
                    <a:lnSpc>
                      <a:spcPts val="1500"/>
                    </a:lnSpc>
                  </a:pPr>
                  <a:endParaRPr lang="en-US" altLang="zh-CN" sz="1200" dirty="0">
                    <a:effectLst/>
                    <a:latin typeface="Times New Roman" panose="02020603050405020304" pitchFamily="18" charset="0"/>
                    <a:ea typeface="等线" panose="02010600030101010101" pitchFamily="2" charset="-122"/>
                  </a:endParaRPr>
                </a:p>
                <a:p>
                  <a:pPr>
                    <a:lnSpc>
                      <a:spcPts val="1500"/>
                    </a:lnSpc>
                  </a:pPr>
                  <a:r>
                    <a:rPr lang="en-US" altLang="zh-CN" dirty="0">
                      <a:effectLst/>
                      <a:latin typeface="Times New Roman" panose="02020603050405020304" pitchFamily="18" charset="0"/>
                      <a:ea typeface="等线" panose="02010600030101010101" pitchFamily="2" charset="-122"/>
                    </a:rPr>
                    <a:t>According to the definition of DEA-Malmquist, if the number calculated from equation (3) </a:t>
                  </a:r>
                  <a:r>
                    <a:rPr lang="en-US" altLang="zh-CN" dirty="0">
                      <a:solidFill>
                        <a:srgbClr val="FF0000"/>
                      </a:solidFill>
                      <a:effectLst/>
                      <a:latin typeface="Times New Roman" panose="02020603050405020304" pitchFamily="18" charset="0"/>
                      <a:ea typeface="等线" panose="02010600030101010101" pitchFamily="2" charset="-122"/>
                    </a:rPr>
                    <a:t>is &gt; 1</a:t>
                  </a:r>
                  <a:r>
                    <a:rPr lang="en-US" altLang="zh-CN" dirty="0">
                      <a:effectLst/>
                      <a:latin typeface="Times New Roman" panose="02020603050405020304" pitchFamily="18" charset="0"/>
                      <a:ea typeface="等线" panose="02010600030101010101" pitchFamily="2" charset="-122"/>
                    </a:rPr>
                    <a:t>, it means that the total factor productivity (TFP) of banks has </a:t>
                  </a:r>
                  <a:r>
                    <a:rPr lang="en-US" altLang="zh-CN" dirty="0">
                      <a:solidFill>
                        <a:srgbClr val="FF0000"/>
                      </a:solidFill>
                      <a:effectLst/>
                      <a:latin typeface="Times New Roman" panose="02020603050405020304" pitchFamily="18" charset="0"/>
                      <a:ea typeface="等线" panose="02010600030101010101" pitchFamily="2" charset="-122"/>
                    </a:rPr>
                    <a:t>increased</a:t>
                  </a:r>
                  <a:r>
                    <a:rPr lang="en-US" altLang="zh-CN" dirty="0">
                      <a:effectLst/>
                      <a:latin typeface="Times New Roman" panose="02020603050405020304" pitchFamily="18" charset="0"/>
                      <a:ea typeface="等线" panose="02010600030101010101" pitchFamily="2" charset="-122"/>
                    </a:rPr>
                    <a:t> from period t-1 to t; </a:t>
                  </a:r>
                  <a:r>
                    <a:rPr lang="en-US" altLang="zh-CN" dirty="0">
                      <a:solidFill>
                        <a:srgbClr val="FF0000"/>
                      </a:solidFill>
                      <a:effectLst/>
                      <a:latin typeface="Times New Roman" panose="02020603050405020304" pitchFamily="18" charset="0"/>
                      <a:ea typeface="等线" panose="02010600030101010101" pitchFamily="2" charset="-122"/>
                    </a:rPr>
                    <a:t>otherwise</a:t>
                  </a:r>
                  <a:r>
                    <a:rPr lang="en-US" altLang="zh-CN" dirty="0">
                      <a:effectLst/>
                      <a:latin typeface="Times New Roman" panose="02020603050405020304" pitchFamily="18" charset="0"/>
                      <a:ea typeface="等线" panose="02010600030101010101" pitchFamily="2" charset="-122"/>
                    </a:rPr>
                    <a:t>, it means that the banks’ TFP has </a:t>
                  </a:r>
                  <a:r>
                    <a:rPr lang="en-US" altLang="zh-CN" dirty="0">
                      <a:solidFill>
                        <a:srgbClr val="FF0000"/>
                      </a:solidFill>
                      <a:effectLst/>
                      <a:latin typeface="Times New Roman" panose="02020603050405020304" pitchFamily="18" charset="0"/>
                      <a:ea typeface="等线" panose="02010600030101010101" pitchFamily="2" charset="-122"/>
                    </a:rPr>
                    <a:t>decreased</a:t>
                  </a:r>
                  <a:r>
                    <a:rPr lang="en-US" altLang="zh-CN" dirty="0">
                      <a:effectLst/>
                      <a:latin typeface="Times New Roman" panose="02020603050405020304" pitchFamily="18" charset="0"/>
                      <a:ea typeface="等线" panose="02010600030101010101" pitchFamily="2" charset="-122"/>
                    </a:rPr>
                    <a:t>.</a:t>
                  </a:r>
                  <a:endParaRPr lang="zh-CN" altLang="da-DK" dirty="0">
                    <a:solidFill>
                      <a:schemeClr val="tx1">
                        <a:lumMod val="75000"/>
                        <a:lumOff val="25000"/>
                      </a:schemeClr>
                    </a:solidFill>
                    <a:cs typeface="+mn-ea"/>
                    <a:sym typeface="+mn-lt"/>
                  </a:endParaRPr>
                </a:p>
              </p:txBody>
            </p:sp>
          </mc:Choice>
          <mc:Fallback xmlns="">
            <p:sp>
              <p:nvSpPr>
                <p:cNvPr id="21" name="文本框 85">
                  <a:extLst>
                    <a:ext uri="{FF2B5EF4-FFF2-40B4-BE49-F238E27FC236}">
                      <a16:creationId xmlns:a16="http://schemas.microsoft.com/office/drawing/2014/main" id="{8154E787-9F00-6D6D-8C05-4E34F3E68417}"/>
                    </a:ext>
                  </a:extLst>
                </p:cNvPr>
                <p:cNvSpPr txBox="1">
                  <a:spLocks noRot="1" noChangeAspect="1" noMove="1" noResize="1" noEditPoints="1" noAdjustHandles="1" noChangeArrowheads="1" noChangeShapeType="1" noTextEdit="1"/>
                </p:cNvSpPr>
                <p:nvPr/>
              </p:nvSpPr>
              <p:spPr>
                <a:xfrm>
                  <a:off x="1641794" y="2687441"/>
                  <a:ext cx="3592830" cy="721578"/>
                </a:xfrm>
                <a:prstGeom prst="rect">
                  <a:avLst/>
                </a:prstGeom>
                <a:blipFill>
                  <a:blip r:embed="rId4"/>
                  <a:stretch>
                    <a:fillRect l="-294" r="-294" b="-2096"/>
                  </a:stretch>
                </a:blipFill>
              </p:spPr>
              <p:txBody>
                <a:bodyPr/>
                <a:lstStyle/>
                <a:p>
                  <a:r>
                    <a:rPr lang="zh-CN" altLang="en-US">
                      <a:noFill/>
                    </a:rPr>
                    <a:t> </a:t>
                  </a:r>
                </a:p>
              </p:txBody>
            </p:sp>
          </mc:Fallback>
        </mc:AlternateContent>
        <p:sp>
          <p:nvSpPr>
            <p:cNvPr id="22" name="TextBox 1956">
              <a:extLst>
                <a:ext uri="{FF2B5EF4-FFF2-40B4-BE49-F238E27FC236}">
                  <a16:creationId xmlns:a16="http://schemas.microsoft.com/office/drawing/2014/main" id="{5FB70EA6-7158-2962-4A34-2ECE4347D9B9}"/>
                </a:ext>
              </a:extLst>
            </p:cNvPr>
            <p:cNvSpPr/>
            <p:nvPr/>
          </p:nvSpPr>
          <p:spPr>
            <a:xfrm>
              <a:off x="2647708" y="2573986"/>
              <a:ext cx="2556248" cy="379590"/>
            </a:xfrm>
            <a:prstGeom prst="rect">
              <a:avLst/>
            </a:prstGeom>
            <a:noFill/>
            <a:ln w="9525">
              <a:noFill/>
              <a:miter/>
            </a:ln>
          </p:spPr>
          <p:txBody>
            <a:bodyPr wrap="square">
              <a:spAutoFit/>
            </a:bodyPr>
            <a:lstStyle/>
            <a:p>
              <a:pPr lvl="0" algn="r">
                <a:lnSpc>
                  <a:spcPts val="1500"/>
                </a:lnSpc>
              </a:pPr>
              <a:r>
                <a:rPr lang="en-US" altLang="zh-CN" b="1" dirty="0">
                  <a:solidFill>
                    <a:srgbClr val="1B4367"/>
                  </a:solidFill>
                  <a:cs typeface="+mn-ea"/>
                  <a:sym typeface="+mn-lt"/>
                </a:rPr>
                <a:t>Bank efficiency</a:t>
              </a:r>
              <a:endParaRPr lang="zh-CN" altLang="en-US" b="1" dirty="0">
                <a:solidFill>
                  <a:srgbClr val="1B4367"/>
                </a:solidFill>
                <a:cs typeface="+mn-ea"/>
                <a:sym typeface="+mn-lt"/>
              </a:endParaRPr>
            </a:p>
          </p:txBody>
        </p:sp>
      </p:grpSp>
    </p:spTree>
    <p:extLst>
      <p:ext uri="{BB962C8B-B14F-4D97-AF65-F5344CB8AC3E}">
        <p14:creationId xmlns:p14="http://schemas.microsoft.com/office/powerpoint/2010/main" val="74628288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300"/>
                                        <p:tgtEl>
                                          <p:spTgt spid="69"/>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300" fill="hold"/>
                                        <p:tgtEl>
                                          <p:spTgt spid="6"/>
                                        </p:tgtEl>
                                        <p:attrNameLst>
                                          <p:attrName>ppt_w</p:attrName>
                                        </p:attrNameLst>
                                      </p:cBhvr>
                                      <p:tavLst>
                                        <p:tav tm="0">
                                          <p:val>
                                            <p:fltVal val="0"/>
                                          </p:val>
                                        </p:tav>
                                        <p:tav tm="100000">
                                          <p:val>
                                            <p:strVal val="#ppt_w"/>
                                          </p:val>
                                        </p:tav>
                                      </p:tavLst>
                                    </p:anim>
                                    <p:anim calcmode="lin" valueType="num">
                                      <p:cBhvr>
                                        <p:cTn id="16" dur="300" fill="hold"/>
                                        <p:tgtEl>
                                          <p:spTgt spid="6"/>
                                        </p:tgtEl>
                                        <p:attrNameLst>
                                          <p:attrName>ppt_h</p:attrName>
                                        </p:attrNameLst>
                                      </p:cBhvr>
                                      <p:tavLst>
                                        <p:tav tm="0">
                                          <p:val>
                                            <p:fltVal val="0"/>
                                          </p:val>
                                        </p:tav>
                                        <p:tav tm="100000">
                                          <p:val>
                                            <p:strVal val="#ppt_h"/>
                                          </p:val>
                                        </p:tav>
                                      </p:tavLst>
                                    </p:anim>
                                    <p:animEffect transition="in" filter="fade">
                                      <p:cBhvr>
                                        <p:cTn id="17" dur="300"/>
                                        <p:tgtEl>
                                          <p:spTgt spid="6"/>
                                        </p:tgtEl>
                                      </p:cBhvr>
                                    </p:animEffect>
                                  </p:childTnLst>
                                </p:cTn>
                              </p:par>
                              <p:par>
                                <p:cTn id="18" presetID="2" presetClass="entr" presetSubtype="8"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300" fill="hold"/>
                                        <p:tgtEl>
                                          <p:spTgt spid="20"/>
                                        </p:tgtEl>
                                        <p:attrNameLst>
                                          <p:attrName>ppt_x</p:attrName>
                                        </p:attrNameLst>
                                      </p:cBhvr>
                                      <p:tavLst>
                                        <p:tav tm="0">
                                          <p:val>
                                            <p:strVal val="0-#ppt_w/2"/>
                                          </p:val>
                                        </p:tav>
                                        <p:tav tm="100000">
                                          <p:val>
                                            <p:strVal val="#ppt_x"/>
                                          </p:val>
                                        </p:tav>
                                      </p:tavLst>
                                    </p:anim>
                                    <p:anim calcmode="lin" valueType="num">
                                      <p:cBhvr additive="base">
                                        <p:cTn id="21" dur="300" fill="hold"/>
                                        <p:tgtEl>
                                          <p:spTgt spid="20"/>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300" fill="hold"/>
                                        <p:tgtEl>
                                          <p:spTgt spid="13"/>
                                        </p:tgtEl>
                                        <p:attrNameLst>
                                          <p:attrName>ppt_w</p:attrName>
                                        </p:attrNameLst>
                                      </p:cBhvr>
                                      <p:tavLst>
                                        <p:tav tm="0">
                                          <p:val>
                                            <p:fltVal val="0"/>
                                          </p:val>
                                        </p:tav>
                                        <p:tav tm="100000">
                                          <p:val>
                                            <p:strVal val="#ppt_w"/>
                                          </p:val>
                                        </p:tav>
                                      </p:tavLst>
                                    </p:anim>
                                    <p:anim calcmode="lin" valueType="num">
                                      <p:cBhvr>
                                        <p:cTn id="25" dur="300" fill="hold"/>
                                        <p:tgtEl>
                                          <p:spTgt spid="13"/>
                                        </p:tgtEl>
                                        <p:attrNameLst>
                                          <p:attrName>ppt_h</p:attrName>
                                        </p:attrNameLst>
                                      </p:cBhvr>
                                      <p:tavLst>
                                        <p:tav tm="0">
                                          <p:val>
                                            <p:fltVal val="0"/>
                                          </p:val>
                                        </p:tav>
                                        <p:tav tm="100000">
                                          <p:val>
                                            <p:strVal val="#ppt_h"/>
                                          </p:val>
                                        </p:tav>
                                      </p:tavLst>
                                    </p:anim>
                                    <p:animEffect transition="in" filter="fade">
                                      <p:cBhvr>
                                        <p:cTn id="26" dur="300"/>
                                        <p:tgtEl>
                                          <p:spTgt spid="13"/>
                                        </p:tgtEl>
                                      </p:cBhvr>
                                    </p:animEffect>
                                  </p:childTnLst>
                                </p:cTn>
                              </p:par>
                              <p:par>
                                <p:cTn id="27" presetID="2" presetClass="entr" presetSubtype="2"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300" fill="hold"/>
                                        <p:tgtEl>
                                          <p:spTgt spid="3"/>
                                        </p:tgtEl>
                                        <p:attrNameLst>
                                          <p:attrName>ppt_x</p:attrName>
                                        </p:attrNameLst>
                                      </p:cBhvr>
                                      <p:tavLst>
                                        <p:tav tm="0">
                                          <p:val>
                                            <p:strVal val="1+#ppt_w/2"/>
                                          </p:val>
                                        </p:tav>
                                        <p:tav tm="100000">
                                          <p:val>
                                            <p:strVal val="#ppt_x"/>
                                          </p:val>
                                        </p:tav>
                                      </p:tavLst>
                                    </p:anim>
                                    <p:anim calcmode="lin" valueType="num">
                                      <p:cBhvr additive="base">
                                        <p:cTn id="30"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E9D8131-7C54-5871-A14F-7DBED4BBA135}"/>
              </a:ext>
            </a:extLst>
          </p:cNvPr>
          <p:cNvGraphicFramePr>
            <a:graphicFrameLocks noGrp="1"/>
          </p:cNvGraphicFramePr>
          <p:nvPr>
            <p:extLst>
              <p:ext uri="{D42A27DB-BD31-4B8C-83A1-F6EECF244321}">
                <p14:modId xmlns:p14="http://schemas.microsoft.com/office/powerpoint/2010/main" val="2785125429"/>
              </p:ext>
            </p:extLst>
          </p:nvPr>
        </p:nvGraphicFramePr>
        <p:xfrm>
          <a:off x="1368110" y="914400"/>
          <a:ext cx="6868470" cy="3717927"/>
        </p:xfrm>
        <a:graphic>
          <a:graphicData uri="http://schemas.openxmlformats.org/drawingml/2006/table">
            <a:tbl>
              <a:tblPr firstRow="1" firstCol="1" bandRow="1">
                <a:tableStyleId>{5C22544A-7EE6-4342-B048-85BDC9FD1C3A}</a:tableStyleId>
              </a:tblPr>
              <a:tblGrid>
                <a:gridCol w="1655820">
                  <a:extLst>
                    <a:ext uri="{9D8B030D-6E8A-4147-A177-3AD203B41FA5}">
                      <a16:colId xmlns:a16="http://schemas.microsoft.com/office/drawing/2014/main" val="3675512354"/>
                    </a:ext>
                  </a:extLst>
                </a:gridCol>
                <a:gridCol w="843832">
                  <a:extLst>
                    <a:ext uri="{9D8B030D-6E8A-4147-A177-3AD203B41FA5}">
                      <a16:colId xmlns:a16="http://schemas.microsoft.com/office/drawing/2014/main" val="1729966365"/>
                    </a:ext>
                  </a:extLst>
                </a:gridCol>
                <a:gridCol w="912824">
                  <a:extLst>
                    <a:ext uri="{9D8B030D-6E8A-4147-A177-3AD203B41FA5}">
                      <a16:colId xmlns:a16="http://schemas.microsoft.com/office/drawing/2014/main" val="1142046818"/>
                    </a:ext>
                  </a:extLst>
                </a:gridCol>
                <a:gridCol w="1332086">
                  <a:extLst>
                    <a:ext uri="{9D8B030D-6E8A-4147-A177-3AD203B41FA5}">
                      <a16:colId xmlns:a16="http://schemas.microsoft.com/office/drawing/2014/main" val="1426224002"/>
                    </a:ext>
                  </a:extLst>
                </a:gridCol>
                <a:gridCol w="956342">
                  <a:extLst>
                    <a:ext uri="{9D8B030D-6E8A-4147-A177-3AD203B41FA5}">
                      <a16:colId xmlns:a16="http://schemas.microsoft.com/office/drawing/2014/main" val="38640244"/>
                    </a:ext>
                  </a:extLst>
                </a:gridCol>
                <a:gridCol w="1167566">
                  <a:extLst>
                    <a:ext uri="{9D8B030D-6E8A-4147-A177-3AD203B41FA5}">
                      <a16:colId xmlns:a16="http://schemas.microsoft.com/office/drawing/2014/main" val="1267982673"/>
                    </a:ext>
                  </a:extLst>
                </a:gridCol>
              </a:tblGrid>
              <a:tr h="318679">
                <a:tc>
                  <a:txBody>
                    <a:bodyPr/>
                    <a:lstStyle/>
                    <a:p>
                      <a:pPr algn="ctr"/>
                      <a:r>
                        <a:rPr lang="en-US" sz="600" kern="0">
                          <a:effectLst/>
                        </a:rPr>
                        <a:t>Period</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ctr"/>
                </a:tc>
                <a:tc>
                  <a:txBody>
                    <a:bodyPr/>
                    <a:lstStyle/>
                    <a:p>
                      <a:pPr algn="ctr"/>
                      <a:r>
                        <a:rPr lang="en-US" sz="600" kern="0">
                          <a:effectLst/>
                        </a:rPr>
                        <a:t>Local commercial</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ctr"/>
                </a:tc>
                <a:tc>
                  <a:txBody>
                    <a:bodyPr/>
                    <a:lstStyle/>
                    <a:p>
                      <a:pPr algn="ctr"/>
                      <a:r>
                        <a:rPr lang="en-US" sz="600" kern="0">
                          <a:effectLst/>
                        </a:rPr>
                        <a:t>Local Islamic</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ctr"/>
                </a:tc>
                <a:tc>
                  <a:txBody>
                    <a:bodyPr/>
                    <a:lstStyle/>
                    <a:p>
                      <a:pPr algn="ctr"/>
                      <a:r>
                        <a:rPr lang="en-US" sz="600" kern="0">
                          <a:effectLst/>
                        </a:rPr>
                        <a:t>Foreign commercial</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ctr"/>
                </a:tc>
                <a:tc>
                  <a:txBody>
                    <a:bodyPr/>
                    <a:lstStyle/>
                    <a:p>
                      <a:pPr algn="ctr"/>
                      <a:r>
                        <a:rPr lang="en-US" sz="600" kern="0">
                          <a:effectLst/>
                        </a:rPr>
                        <a:t>Foreign Islamic</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ctr"/>
                </a:tc>
                <a:tc>
                  <a:txBody>
                    <a:bodyPr/>
                    <a:lstStyle/>
                    <a:p>
                      <a:pPr algn="ctr"/>
                      <a:r>
                        <a:rPr lang="en-US" sz="600" kern="0">
                          <a:effectLst/>
                        </a:rPr>
                        <a:t>Full sample</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ctr"/>
                </a:tc>
                <a:extLst>
                  <a:ext uri="{0D108BD9-81ED-4DB2-BD59-A6C34878D82A}">
                    <a16:rowId xmlns:a16="http://schemas.microsoft.com/office/drawing/2014/main" val="3436453489"/>
                  </a:ext>
                </a:extLst>
              </a:tr>
              <a:tr h="212453">
                <a:tc>
                  <a:txBody>
                    <a:bodyPr/>
                    <a:lstStyle/>
                    <a:p>
                      <a:pPr algn="ctr"/>
                      <a:r>
                        <a:rPr lang="en-US" sz="600" kern="0">
                          <a:effectLst/>
                        </a:rPr>
                        <a:t>2005-2006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0.9962</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1.1302</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1.0536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2298141864"/>
                  </a:ext>
                </a:extLst>
              </a:tr>
              <a:tr h="212453">
                <a:tc>
                  <a:txBody>
                    <a:bodyPr/>
                    <a:lstStyle/>
                    <a:p>
                      <a:pPr algn="ctr"/>
                      <a:r>
                        <a:rPr lang="en-US" sz="600" kern="0">
                          <a:effectLst/>
                        </a:rPr>
                        <a:t>2006-2007</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1.0482</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1.0295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1.0402</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3065425647"/>
                  </a:ext>
                </a:extLst>
              </a:tr>
              <a:tr h="212453">
                <a:tc>
                  <a:txBody>
                    <a:bodyPr/>
                    <a:lstStyle/>
                    <a:p>
                      <a:pPr algn="ctr"/>
                      <a:r>
                        <a:rPr lang="en-US" sz="600" kern="0">
                          <a:effectLst/>
                        </a:rPr>
                        <a:t>2007-2008</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1.0740</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1.1485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1.1059</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669197294"/>
                  </a:ext>
                </a:extLst>
              </a:tr>
              <a:tr h="212453">
                <a:tc>
                  <a:txBody>
                    <a:bodyPr/>
                    <a:lstStyle/>
                    <a:p>
                      <a:pPr algn="ctr"/>
                      <a:r>
                        <a:rPr lang="en-US" sz="600" kern="0">
                          <a:effectLst/>
                        </a:rPr>
                        <a:t>2008-2009</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1.0141</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0.8770</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0.9553</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3233715293"/>
                  </a:ext>
                </a:extLst>
              </a:tr>
              <a:tr h="212453">
                <a:tc>
                  <a:txBody>
                    <a:bodyPr/>
                    <a:lstStyle/>
                    <a:p>
                      <a:pPr algn="ctr"/>
                      <a:r>
                        <a:rPr lang="en-US" sz="600" kern="0">
                          <a:effectLst/>
                        </a:rPr>
                        <a:t>2009-2010</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1.0256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1.1420</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1.0755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2256133202"/>
                  </a:ext>
                </a:extLst>
              </a:tr>
              <a:tr h="212453">
                <a:tc>
                  <a:txBody>
                    <a:bodyPr/>
                    <a:lstStyle/>
                    <a:p>
                      <a:pPr algn="ctr"/>
                      <a:r>
                        <a:rPr lang="en-US" sz="600" kern="0">
                          <a:effectLst/>
                        </a:rPr>
                        <a:t>2010-2011</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1.0458</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0.9785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endParaRPr lang="en-MY" sz="600" kern="100">
                        <a:effectLst/>
                        <a:latin typeface="DengXian" panose="02010600030101010101" pitchFamily="2" charset="-122"/>
                        <a:ea typeface="DengXian" panose="02010600030101010101" pitchFamily="2" charset="-122"/>
                      </a:endParaRPr>
                    </a:p>
                  </a:txBody>
                  <a:tcPr marL="38149" marR="38149" marT="0" marB="0" anchor="b"/>
                </a:tc>
                <a:tc>
                  <a:txBody>
                    <a:bodyPr/>
                    <a:lstStyle/>
                    <a:p>
                      <a:pPr algn="ctr"/>
                      <a:r>
                        <a:rPr lang="en-US" sz="600" kern="0">
                          <a:effectLst/>
                        </a:rPr>
                        <a:t>1.0170</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3249973664"/>
                  </a:ext>
                </a:extLst>
              </a:tr>
              <a:tr h="212453">
                <a:tc>
                  <a:txBody>
                    <a:bodyPr/>
                    <a:lstStyle/>
                    <a:p>
                      <a:pPr algn="ctr"/>
                      <a:r>
                        <a:rPr lang="en-US" sz="600" kern="0">
                          <a:effectLst/>
                        </a:rPr>
                        <a:t>2011-2012</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1.0018</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1.1770</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1.1191</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1.0010</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1.0899</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2905889468"/>
                  </a:ext>
                </a:extLst>
              </a:tr>
              <a:tr h="212453">
                <a:tc>
                  <a:txBody>
                    <a:bodyPr/>
                    <a:lstStyle/>
                    <a:p>
                      <a:pPr algn="ctr"/>
                      <a:r>
                        <a:rPr lang="en-US" sz="600" kern="0">
                          <a:effectLst/>
                        </a:rPr>
                        <a:t>2012-2013</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0.9984</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0.9795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1.0001</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1.0606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1.0066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3157059441"/>
                  </a:ext>
                </a:extLst>
              </a:tr>
              <a:tr h="212453">
                <a:tc>
                  <a:txBody>
                    <a:bodyPr/>
                    <a:lstStyle/>
                    <a:p>
                      <a:pPr algn="ctr"/>
                      <a:r>
                        <a:rPr lang="en-US" sz="600" kern="0">
                          <a:effectLst/>
                        </a:rPr>
                        <a:t>2013-2014</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1.0148</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1.1315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1.3464</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1.0399</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1.1824</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3082003254"/>
                  </a:ext>
                </a:extLst>
              </a:tr>
              <a:tr h="212453">
                <a:tc>
                  <a:txBody>
                    <a:bodyPr/>
                    <a:lstStyle/>
                    <a:p>
                      <a:pPr algn="ctr"/>
                      <a:r>
                        <a:rPr lang="en-US" sz="600" kern="0">
                          <a:effectLst/>
                        </a:rPr>
                        <a:t>2014-2015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1.0372</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1.0296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1.1052</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1.0130</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1.0605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1841074445"/>
                  </a:ext>
                </a:extLst>
              </a:tr>
              <a:tr h="212453">
                <a:tc>
                  <a:txBody>
                    <a:bodyPr/>
                    <a:lstStyle/>
                    <a:p>
                      <a:pPr algn="ctr"/>
                      <a:r>
                        <a:rPr lang="en-US" sz="600" kern="0">
                          <a:effectLst/>
                        </a:rPr>
                        <a:t>2015-2016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1.0253</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1.2159</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1.0515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1.1528</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1.0963</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2683252270"/>
                  </a:ext>
                </a:extLst>
              </a:tr>
              <a:tr h="212453">
                <a:tc>
                  <a:txBody>
                    <a:bodyPr/>
                    <a:lstStyle/>
                    <a:p>
                      <a:pPr algn="ctr"/>
                      <a:r>
                        <a:rPr lang="en-US" sz="600" kern="0">
                          <a:effectLst/>
                        </a:rPr>
                        <a:t>2016-2017</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1.0129</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1.1255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1.0008</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1.0613</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1.0396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3273544585"/>
                  </a:ext>
                </a:extLst>
              </a:tr>
              <a:tr h="212453">
                <a:tc>
                  <a:txBody>
                    <a:bodyPr/>
                    <a:lstStyle/>
                    <a:p>
                      <a:pPr algn="ctr"/>
                      <a:r>
                        <a:rPr lang="en-US" sz="600" kern="0">
                          <a:effectLst/>
                        </a:rPr>
                        <a:t>2017-2018</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1.0044</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1.0036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1.2585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1.0223</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1.1126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523882170"/>
                  </a:ext>
                </a:extLst>
              </a:tr>
              <a:tr h="212453">
                <a:tc>
                  <a:txBody>
                    <a:bodyPr/>
                    <a:lstStyle/>
                    <a:p>
                      <a:pPr algn="ctr"/>
                      <a:r>
                        <a:rPr lang="en-US" sz="600" kern="0">
                          <a:effectLst/>
                        </a:rPr>
                        <a:t>2018-2019</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0.9958</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0.9506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0.8547</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0.9028</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0.9140</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3387092180"/>
                  </a:ext>
                </a:extLst>
              </a:tr>
              <a:tr h="212453">
                <a:tc>
                  <a:txBody>
                    <a:bodyPr/>
                    <a:lstStyle/>
                    <a:p>
                      <a:pPr algn="ctr"/>
                      <a:r>
                        <a:rPr lang="en-US" sz="600" kern="0">
                          <a:effectLst/>
                        </a:rPr>
                        <a:t>2019-2020</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1.0098</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1.0108</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1.1475</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0.9587</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1.0603</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1620539004"/>
                  </a:ext>
                </a:extLst>
              </a:tr>
              <a:tr h="212453">
                <a:tc>
                  <a:txBody>
                    <a:bodyPr/>
                    <a:lstStyle/>
                    <a:p>
                      <a:pPr algn="ctr"/>
                      <a:r>
                        <a:rPr lang="en-US" sz="600" kern="0">
                          <a:effectLst/>
                        </a:rPr>
                        <a:t>Average</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1.0203</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1.0693</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1.0793</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a:effectLst/>
                        </a:rPr>
                        <a:t>1.0236</a:t>
                      </a:r>
                      <a:endParaRPr lang="en-MY" sz="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tc>
                  <a:txBody>
                    <a:bodyPr/>
                    <a:lstStyle/>
                    <a:p>
                      <a:pPr algn="ctr"/>
                      <a:r>
                        <a:rPr lang="en-US" sz="600" kern="0" dirty="0">
                          <a:effectLst/>
                        </a:rPr>
                        <a:t>1.0540</a:t>
                      </a:r>
                      <a:endParaRPr lang="en-MY" sz="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38149" marR="38149" marT="0" marB="0" anchor="b"/>
                </a:tc>
                <a:extLst>
                  <a:ext uri="{0D108BD9-81ED-4DB2-BD59-A6C34878D82A}">
                    <a16:rowId xmlns:a16="http://schemas.microsoft.com/office/drawing/2014/main" val="3092938317"/>
                  </a:ext>
                </a:extLst>
              </a:tr>
            </a:tbl>
          </a:graphicData>
        </a:graphic>
      </p:graphicFrame>
      <p:sp>
        <p:nvSpPr>
          <p:cNvPr id="6" name="TextBox 5">
            <a:extLst>
              <a:ext uri="{FF2B5EF4-FFF2-40B4-BE49-F238E27FC236}">
                <a16:creationId xmlns:a16="http://schemas.microsoft.com/office/drawing/2014/main" id="{9EA9D0B1-6301-5EA7-48E1-57EEBCA3A265}"/>
              </a:ext>
            </a:extLst>
          </p:cNvPr>
          <p:cNvSpPr txBox="1"/>
          <p:nvPr/>
        </p:nvSpPr>
        <p:spPr>
          <a:xfrm>
            <a:off x="1368110" y="391180"/>
            <a:ext cx="6868470" cy="276999"/>
          </a:xfrm>
          <a:prstGeom prst="rect">
            <a:avLst/>
          </a:prstGeom>
          <a:noFill/>
        </p:spPr>
        <p:txBody>
          <a:bodyPr wrap="square">
            <a:spAutoFit/>
          </a:bodyPr>
          <a:lstStyle/>
          <a:p>
            <a:pPr algn="just">
              <a:spcBef>
                <a:spcPts val="600"/>
              </a:spcBef>
            </a:pPr>
            <a:r>
              <a:rPr lang="en-GB" sz="1200" b="1" kern="100" dirty="0">
                <a:effectLst/>
                <a:latin typeface="Times New Roman" panose="02020603050405020304" pitchFamily="18" charset="0"/>
                <a:ea typeface="DengXian" panose="02010600030101010101" pitchFamily="2" charset="-122"/>
                <a:cs typeface="Times New Roman" panose="02020603050405020304" pitchFamily="18" charset="0"/>
              </a:rPr>
              <a:t>Table 4: T</a:t>
            </a:r>
            <a:r>
              <a:rPr lang="en-GB" sz="1200" kern="100" dirty="0">
                <a:effectLst/>
                <a:latin typeface="Times New Roman" panose="02020603050405020304" pitchFamily="18" charset="0"/>
                <a:ea typeface="DengXian" panose="02010600030101010101" pitchFamily="2" charset="-122"/>
                <a:cs typeface="Times New Roman" panose="02020603050405020304" pitchFamily="18" charset="0"/>
              </a:rPr>
              <a:t>he average DEA-Malmquist score of banks in Malaysia (2006-2020).</a:t>
            </a:r>
            <a:endParaRPr lang="en-MY"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3174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4" y="309785"/>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3.2 Variable description: FinTech innovation</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6F25EF39-6281-F52C-B1CA-F89F24DFF883}"/>
              </a:ext>
            </a:extLst>
          </p:cNvPr>
          <p:cNvGrpSpPr/>
          <p:nvPr/>
        </p:nvGrpSpPr>
        <p:grpSpPr>
          <a:xfrm>
            <a:off x="774477" y="2309991"/>
            <a:ext cx="2550613" cy="1223801"/>
            <a:chOff x="6184751" y="3828220"/>
            <a:chExt cx="3589019" cy="301246"/>
          </a:xfrm>
        </p:grpSpPr>
        <p:sp>
          <p:nvSpPr>
            <p:cNvPr id="4" name="文本框 3">
              <a:extLst>
                <a:ext uri="{FF2B5EF4-FFF2-40B4-BE49-F238E27FC236}">
                  <a16:creationId xmlns:a16="http://schemas.microsoft.com/office/drawing/2014/main" id="{849D7853-66C0-158F-F1C9-659BF001D723}"/>
                </a:ext>
              </a:extLst>
            </p:cNvPr>
            <p:cNvSpPr txBox="1"/>
            <p:nvPr/>
          </p:nvSpPr>
          <p:spPr>
            <a:xfrm>
              <a:off x="6248456" y="3917335"/>
              <a:ext cx="3525314" cy="212131"/>
            </a:xfrm>
            <a:prstGeom prst="rect">
              <a:avLst/>
            </a:prstGeom>
            <a:noFill/>
          </p:spPr>
          <p:txBody>
            <a:bodyPr wrap="square" rtlCol="0">
              <a:spAutoFit/>
            </a:bodyPr>
            <a:lstStyle/>
            <a:p>
              <a:pPr>
                <a:lnSpc>
                  <a:spcPts val="1500"/>
                </a:lnSpc>
              </a:pPr>
              <a:r>
                <a:rPr lang="en-GB" altLang="zh-CN" dirty="0">
                  <a:latin typeface="Times New Roman" panose="02020603050405020304" pitchFamily="18" charset="0"/>
                  <a:cs typeface="Times New Roman" panose="02020603050405020304" pitchFamily="18" charset="0"/>
                </a:rPr>
                <a:t>Defined as the total value of </a:t>
              </a:r>
              <a:r>
                <a:rPr lang="en-GB" altLang="zh-CN" dirty="0">
                  <a:solidFill>
                    <a:srgbClr val="FF0000"/>
                  </a:solidFill>
                  <a:latin typeface="Times New Roman" panose="02020603050405020304" pitchFamily="18" charset="0"/>
                  <a:cs typeface="Times New Roman" panose="02020603050405020304" pitchFamily="18" charset="0"/>
                </a:rPr>
                <a:t>off-balance-sheet items </a:t>
              </a:r>
              <a:r>
                <a:rPr lang="en-GB" altLang="zh-CN" dirty="0">
                  <a:latin typeface="Times New Roman" panose="02020603050405020304" pitchFamily="18" charset="0"/>
                  <a:cs typeface="Times New Roman" panose="02020603050405020304" pitchFamily="18" charset="0"/>
                </a:rPr>
                <a:t>divided by total assets for each bank each year </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a:t>
              </a:r>
              <a:r>
                <a:rPr lang="en-GB" altLang="zh-CN" dirty="0">
                  <a:solidFill>
                    <a:srgbClr val="7030A0"/>
                  </a:solidFill>
                  <a:latin typeface="Times New Roman" panose="02020603050405020304" pitchFamily="18" charset="0"/>
                  <a:cs typeface="Times New Roman" panose="02020603050405020304" pitchFamily="18" charset="0"/>
                </a:rPr>
                <a:t>Beck et al., 2016</a:t>
              </a:r>
              <a:r>
                <a:rPr lang="en-GB" altLang="zh-CN" dirty="0">
                  <a:latin typeface="Times New Roman" panose="02020603050405020304" pitchFamily="18" charset="0"/>
                  <a:cs typeface="Times New Roman" panose="02020603050405020304" pitchFamily="18" charset="0"/>
                </a:rPr>
                <a:t>)</a:t>
              </a:r>
              <a:endParaRPr lang="zh-CN" altLang="da-DK" dirty="0">
                <a:latin typeface="Times New Roman" panose="02020603050405020304" pitchFamily="18" charset="0"/>
                <a:cs typeface="Times New Roman" panose="02020603050405020304" pitchFamily="18" charset="0"/>
                <a:sym typeface="+mn-lt"/>
              </a:endParaRPr>
            </a:p>
          </p:txBody>
        </p:sp>
        <p:sp>
          <p:nvSpPr>
            <p:cNvPr id="5" name="TextBox 1956">
              <a:extLst>
                <a:ext uri="{FF2B5EF4-FFF2-40B4-BE49-F238E27FC236}">
                  <a16:creationId xmlns:a16="http://schemas.microsoft.com/office/drawing/2014/main" id="{7F7FD6EB-65E5-3D74-D642-92BD14A11AA3}"/>
                </a:ext>
              </a:extLst>
            </p:cNvPr>
            <p:cNvSpPr/>
            <p:nvPr/>
          </p:nvSpPr>
          <p:spPr>
            <a:xfrm>
              <a:off x="6184751" y="3828220"/>
              <a:ext cx="2086684" cy="181503"/>
            </a:xfrm>
            <a:prstGeom prst="rect">
              <a:avLst/>
            </a:prstGeom>
            <a:noFill/>
            <a:ln w="9525">
              <a:noFill/>
              <a:miter/>
            </a:ln>
          </p:spPr>
          <p:txBody>
            <a:bodyPr wrap="square">
              <a:spAutoFit/>
            </a:bodyPr>
            <a:lstStyle/>
            <a:p>
              <a:pPr lvl="0" algn="l">
                <a:lnSpc>
                  <a:spcPts val="1500"/>
                </a:lnSpc>
              </a:pPr>
              <a:r>
                <a:rPr lang="en-US" altLang="zh-CN" b="1" dirty="0">
                  <a:solidFill>
                    <a:srgbClr val="1B4367"/>
                  </a:solidFill>
                  <a:cs typeface="+mn-ea"/>
                </a:rPr>
                <a:t>FinTech1</a:t>
              </a:r>
              <a:endParaRPr lang="zh-CN" altLang="en-US" b="1" dirty="0">
                <a:solidFill>
                  <a:srgbClr val="1B4367"/>
                </a:solidFill>
                <a:cs typeface="+mn-ea"/>
                <a:sym typeface="+mn-lt"/>
              </a:endParaRPr>
            </a:p>
          </p:txBody>
        </p:sp>
      </p:grpSp>
      <p:sp>
        <p:nvSpPr>
          <p:cNvPr id="36" name="文本框 35">
            <a:extLst>
              <a:ext uri="{FF2B5EF4-FFF2-40B4-BE49-F238E27FC236}">
                <a16:creationId xmlns:a16="http://schemas.microsoft.com/office/drawing/2014/main" id="{D11B7AF6-C4DC-552F-A9D3-AC4D7F312E7E}"/>
              </a:ext>
            </a:extLst>
          </p:cNvPr>
          <p:cNvSpPr txBox="1"/>
          <p:nvPr/>
        </p:nvSpPr>
        <p:spPr>
          <a:xfrm>
            <a:off x="5946990" y="2353319"/>
            <a:ext cx="2851014" cy="1415117"/>
          </a:xfrm>
          <a:prstGeom prst="rect">
            <a:avLst/>
          </a:prstGeom>
          <a:noFill/>
        </p:spPr>
        <p:txBody>
          <a:bodyPr wrap="square" rtlCol="0">
            <a:spAutoFit/>
          </a:bodyPr>
          <a:lstStyle/>
          <a:p>
            <a:pPr>
              <a:lnSpc>
                <a:spcPts val="1500"/>
              </a:lnSpc>
            </a:pPr>
            <a:r>
              <a:rPr lang="en-US" altLang="zh-CN" dirty="0">
                <a:latin typeface="Times New Roman" panose="02020603050405020304" pitchFamily="18" charset="0"/>
                <a:cs typeface="Times New Roman" panose="02020603050405020304" pitchFamily="18" charset="0"/>
              </a:rPr>
              <a:t>Defined as total value of </a:t>
            </a:r>
            <a:r>
              <a:rPr lang="en-US" altLang="zh-CN" dirty="0">
                <a:solidFill>
                  <a:srgbClr val="FF0000"/>
                </a:solidFill>
                <a:latin typeface="Times New Roman" panose="02020603050405020304" pitchFamily="18" charset="0"/>
                <a:cs typeface="Times New Roman" panose="02020603050405020304" pitchFamily="18" charset="0"/>
              </a:rPr>
              <a:t>other intangible assets</a:t>
            </a:r>
            <a:r>
              <a:rPr lang="en-US" altLang="zh-CN" dirty="0">
                <a:latin typeface="Times New Roman" panose="02020603050405020304" pitchFamily="18" charset="0"/>
                <a:cs typeface="Times New Roman" panose="02020603050405020304" pitchFamily="18" charset="0"/>
              </a:rPr>
              <a:t> divided by total assets for each bank each year (%).</a:t>
            </a:r>
            <a:endParaRPr lang="zh-CN" altLang="da-DK" dirty="0">
              <a:solidFill>
                <a:srgbClr val="FF0000"/>
              </a:solidFill>
              <a:latin typeface="Times New Roman" panose="02020603050405020304" pitchFamily="18" charset="0"/>
              <a:cs typeface="Times New Roman" panose="02020603050405020304" pitchFamily="18" charset="0"/>
              <a:sym typeface="+mn-lt"/>
            </a:endParaRPr>
          </a:p>
        </p:txBody>
      </p:sp>
      <p:pic>
        <p:nvPicPr>
          <p:cNvPr id="39" name="图片 38">
            <a:extLst>
              <a:ext uri="{FF2B5EF4-FFF2-40B4-BE49-F238E27FC236}">
                <a16:creationId xmlns:a16="http://schemas.microsoft.com/office/drawing/2014/main" id="{AAFB22B5-347C-6E08-A220-5587ED96E9E0}"/>
              </a:ext>
            </a:extLst>
          </p:cNvPr>
          <p:cNvPicPr>
            <a:picLocks noChangeAspect="1"/>
          </p:cNvPicPr>
          <p:nvPr/>
        </p:nvPicPr>
        <p:blipFill>
          <a:blip r:embed="rId3"/>
          <a:stretch>
            <a:fillRect/>
          </a:stretch>
        </p:blipFill>
        <p:spPr>
          <a:xfrm>
            <a:off x="3200402" y="2114145"/>
            <a:ext cx="2230411" cy="2866564"/>
          </a:xfrm>
          <a:prstGeom prst="rect">
            <a:avLst/>
          </a:prstGeom>
        </p:spPr>
      </p:pic>
      <p:sp>
        <p:nvSpPr>
          <p:cNvPr id="45" name="TextBox 1956">
            <a:extLst>
              <a:ext uri="{FF2B5EF4-FFF2-40B4-BE49-F238E27FC236}">
                <a16:creationId xmlns:a16="http://schemas.microsoft.com/office/drawing/2014/main" id="{D1C22B94-E9DC-778A-6E93-2785CE6DCA20}"/>
              </a:ext>
            </a:extLst>
          </p:cNvPr>
          <p:cNvSpPr/>
          <p:nvPr/>
        </p:nvSpPr>
        <p:spPr>
          <a:xfrm>
            <a:off x="5927385" y="2122152"/>
            <a:ext cx="2556165" cy="284693"/>
          </a:xfrm>
          <a:prstGeom prst="rect">
            <a:avLst/>
          </a:prstGeom>
          <a:noFill/>
          <a:ln w="9525">
            <a:noFill/>
            <a:miter/>
          </a:ln>
        </p:spPr>
        <p:txBody>
          <a:bodyPr wrap="square">
            <a:spAutoFit/>
          </a:bodyPr>
          <a:lstStyle/>
          <a:p>
            <a:pPr lvl="0" algn="l">
              <a:lnSpc>
                <a:spcPts val="1500"/>
              </a:lnSpc>
            </a:pPr>
            <a:r>
              <a:rPr lang="en-US" altLang="zh-CN" b="1" dirty="0">
                <a:solidFill>
                  <a:srgbClr val="1B4367"/>
                </a:solidFill>
                <a:cs typeface="+mn-ea"/>
              </a:rPr>
              <a:t>FinTech2</a:t>
            </a:r>
            <a:endParaRPr lang="zh-CN" altLang="en-US" b="1" dirty="0">
              <a:solidFill>
                <a:srgbClr val="1B4367"/>
              </a:solidFill>
              <a:cs typeface="+mn-ea"/>
              <a:sym typeface="+mn-lt"/>
            </a:endParaRPr>
          </a:p>
        </p:txBody>
      </p:sp>
      <p:sp>
        <p:nvSpPr>
          <p:cNvPr id="48" name="文本框 47">
            <a:extLst>
              <a:ext uri="{FF2B5EF4-FFF2-40B4-BE49-F238E27FC236}">
                <a16:creationId xmlns:a16="http://schemas.microsoft.com/office/drawing/2014/main" id="{459842E2-3E8F-BAE2-0FA9-37C0E7577036}"/>
              </a:ext>
            </a:extLst>
          </p:cNvPr>
          <p:cNvSpPr txBox="1"/>
          <p:nvPr/>
        </p:nvSpPr>
        <p:spPr>
          <a:xfrm>
            <a:off x="6018326" y="3676103"/>
            <a:ext cx="2556165" cy="892552"/>
          </a:xfrm>
          <a:prstGeom prst="rect">
            <a:avLst/>
          </a:prstGeom>
          <a:noFill/>
        </p:spPr>
        <p:txBody>
          <a:bodyPr wrap="square" rtlCol="0">
            <a:spAutoFit/>
          </a:bodyPr>
          <a:lstStyle/>
          <a:p>
            <a:r>
              <a:rPr lang="en-US" altLang="zh-CN" kern="0" dirty="0">
                <a:solidFill>
                  <a:srgbClr val="000000"/>
                </a:solidFill>
                <a:latin typeface="Times New Roman" panose="02020603050405020304" pitchFamily="18" charset="0"/>
                <a:ea typeface="等线" panose="02010600030101010101" pitchFamily="2" charset="-122"/>
              </a:rPr>
              <a:t>I</a:t>
            </a:r>
            <a:r>
              <a:rPr lang="en-US" altLang="zh-CN" kern="0" dirty="0">
                <a:solidFill>
                  <a:srgbClr val="000000"/>
                </a:solidFill>
                <a:effectLst/>
                <a:latin typeface="Times New Roman" panose="02020603050405020304" pitchFamily="18" charset="0"/>
                <a:ea typeface="等线" panose="02010600030101010101" pitchFamily="2" charset="-122"/>
              </a:rPr>
              <a:t>f the FinTech2 is </a:t>
            </a:r>
            <a:r>
              <a:rPr lang="en-US" altLang="zh-CN" kern="0" dirty="0">
                <a:solidFill>
                  <a:srgbClr val="FF0000"/>
                </a:solidFill>
                <a:effectLst/>
                <a:latin typeface="Times New Roman" panose="02020603050405020304" pitchFamily="18" charset="0"/>
                <a:ea typeface="等线" panose="02010600030101010101" pitchFamily="2" charset="-122"/>
              </a:rPr>
              <a:t>missing data</a:t>
            </a:r>
            <a:r>
              <a:rPr lang="en-US" altLang="zh-CN" kern="0" dirty="0">
                <a:solidFill>
                  <a:srgbClr val="000000"/>
                </a:solidFill>
                <a:effectLst/>
                <a:latin typeface="Times New Roman" panose="02020603050405020304" pitchFamily="18" charset="0"/>
                <a:ea typeface="等线" panose="02010600030101010101" pitchFamily="2" charset="-122"/>
              </a:rPr>
              <a:t>, equals to </a:t>
            </a:r>
            <a:r>
              <a:rPr lang="en-US" altLang="zh-CN" kern="0" dirty="0">
                <a:solidFill>
                  <a:srgbClr val="FF0000"/>
                </a:solidFill>
                <a:effectLst/>
                <a:latin typeface="Times New Roman" panose="02020603050405020304" pitchFamily="18" charset="0"/>
                <a:ea typeface="等线" panose="02010600030101010101" pitchFamily="2" charset="-122"/>
              </a:rPr>
              <a:t>one</a:t>
            </a:r>
            <a:r>
              <a:rPr lang="en-US" altLang="zh-CN" kern="0" dirty="0">
                <a:solidFill>
                  <a:srgbClr val="000000"/>
                </a:solidFill>
                <a:effectLst/>
                <a:latin typeface="Times New Roman" panose="02020603050405020304" pitchFamily="18" charset="0"/>
                <a:ea typeface="等线" panose="02010600030101010101" pitchFamily="2" charset="-122"/>
              </a:rPr>
              <a:t>, otherwise, </a:t>
            </a:r>
            <a:r>
              <a:rPr lang="en-US" altLang="zh-CN" kern="0" dirty="0">
                <a:solidFill>
                  <a:srgbClr val="FF0000"/>
                </a:solidFill>
                <a:effectLst/>
                <a:latin typeface="Times New Roman" panose="02020603050405020304" pitchFamily="18" charset="0"/>
                <a:ea typeface="等线" panose="02010600030101010101" pitchFamily="2" charset="-122"/>
              </a:rPr>
              <a:t>zero</a:t>
            </a:r>
            <a:r>
              <a:rPr lang="en-US" altLang="zh-CN" kern="0" dirty="0">
                <a:solidFill>
                  <a:srgbClr val="000000"/>
                </a:solidFill>
                <a:effectLst/>
                <a:latin typeface="Times New Roman" panose="02020603050405020304" pitchFamily="18" charset="0"/>
                <a:ea typeface="等线" panose="02010600030101010101" pitchFamily="2" charset="-122"/>
              </a:rPr>
              <a:t>. </a:t>
            </a:r>
            <a:r>
              <a:rPr lang="en-US" altLang="zh-CN" sz="1200" kern="0" dirty="0" err="1">
                <a:solidFill>
                  <a:srgbClr val="7030A0"/>
                </a:solidFill>
                <a:effectLst/>
                <a:latin typeface="Times New Roman" panose="02020603050405020304" pitchFamily="18" charset="0"/>
                <a:ea typeface="等线" panose="02010600030101010101" pitchFamily="2" charset="-122"/>
              </a:rPr>
              <a:t>Fama</a:t>
            </a:r>
            <a:r>
              <a:rPr lang="en-US" altLang="zh-CN" sz="1200" kern="0" dirty="0">
                <a:solidFill>
                  <a:srgbClr val="7030A0"/>
                </a:solidFill>
                <a:effectLst/>
                <a:latin typeface="Times New Roman" panose="02020603050405020304" pitchFamily="18" charset="0"/>
                <a:ea typeface="等线" panose="02010600030101010101" pitchFamily="2" charset="-122"/>
              </a:rPr>
              <a:t> and French (2015); Flannery and </a:t>
            </a:r>
            <a:r>
              <a:rPr lang="en-US" altLang="zh-CN" sz="1200" kern="0" dirty="0" err="1">
                <a:solidFill>
                  <a:srgbClr val="7030A0"/>
                </a:solidFill>
                <a:effectLst/>
                <a:latin typeface="Times New Roman" panose="02020603050405020304" pitchFamily="18" charset="0"/>
                <a:ea typeface="等线" panose="02010600030101010101" pitchFamily="2" charset="-122"/>
              </a:rPr>
              <a:t>Rangan</a:t>
            </a:r>
            <a:r>
              <a:rPr lang="en-US" altLang="zh-CN" sz="1200" kern="0" dirty="0">
                <a:solidFill>
                  <a:srgbClr val="7030A0"/>
                </a:solidFill>
                <a:effectLst/>
                <a:latin typeface="Times New Roman" panose="02020603050405020304" pitchFamily="18" charset="0"/>
                <a:ea typeface="等线" panose="02010600030101010101" pitchFamily="2" charset="-122"/>
              </a:rPr>
              <a:t> (2006)</a:t>
            </a:r>
            <a:endParaRPr lang="zh-CN" altLang="en-US" sz="1200" dirty="0">
              <a:solidFill>
                <a:srgbClr val="7030A0"/>
              </a:solidFill>
            </a:endParaRPr>
          </a:p>
        </p:txBody>
      </p:sp>
      <p:sp>
        <p:nvSpPr>
          <p:cNvPr id="50" name="文本框 49">
            <a:extLst>
              <a:ext uri="{FF2B5EF4-FFF2-40B4-BE49-F238E27FC236}">
                <a16:creationId xmlns:a16="http://schemas.microsoft.com/office/drawing/2014/main" id="{BB93DAAC-BDC3-29E5-C5F9-E609AFF4BB4A}"/>
              </a:ext>
            </a:extLst>
          </p:cNvPr>
          <p:cNvSpPr txBox="1"/>
          <p:nvPr/>
        </p:nvSpPr>
        <p:spPr>
          <a:xfrm>
            <a:off x="570689" y="719885"/>
            <a:ext cx="8400129" cy="1015663"/>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Challenges:</a:t>
            </a:r>
          </a:p>
          <a:p>
            <a:pPr marL="342900" indent="-342900">
              <a:buAutoNum type="arabicParenR"/>
            </a:pPr>
            <a:r>
              <a:rPr lang="en-GB" altLang="zh-CN" sz="1200" dirty="0">
                <a:latin typeface="Times New Roman" panose="02020603050405020304" pitchFamily="18" charset="0"/>
                <a:ea typeface="等线" panose="02010600030101010101" pitchFamily="2" charset="-122"/>
              </a:rPr>
              <a:t>T</a:t>
            </a:r>
            <a:r>
              <a:rPr lang="en-GB" altLang="zh-CN" sz="1200" dirty="0">
                <a:effectLst/>
                <a:latin typeface="Times New Roman" panose="02020603050405020304" pitchFamily="18" charset="0"/>
                <a:ea typeface="等线" panose="02010600030101010101" pitchFamily="2" charset="-122"/>
              </a:rPr>
              <a:t>he data on </a:t>
            </a:r>
            <a:r>
              <a:rPr lang="en-GB" altLang="zh-CN" sz="1200" dirty="0">
                <a:solidFill>
                  <a:srgbClr val="FF0000"/>
                </a:solidFill>
                <a:effectLst/>
                <a:latin typeface="Times New Roman" panose="02020603050405020304" pitchFamily="18" charset="0"/>
                <a:ea typeface="等线" panose="02010600030101010101" pitchFamily="2" charset="-122"/>
              </a:rPr>
              <a:t>R&amp;D expenditures </a:t>
            </a:r>
            <a:r>
              <a:rPr lang="en-GB" altLang="zh-CN" sz="1200" dirty="0">
                <a:effectLst/>
                <a:latin typeface="Times New Roman" panose="02020603050405020304" pitchFamily="18" charset="0"/>
                <a:ea typeface="等线" panose="02010600030101010101" pitchFamily="2" charset="-122"/>
              </a:rPr>
              <a:t>or </a:t>
            </a:r>
            <a:r>
              <a:rPr lang="en-GB" altLang="zh-CN" sz="1200" dirty="0">
                <a:solidFill>
                  <a:srgbClr val="FF0000"/>
                </a:solidFill>
                <a:effectLst/>
                <a:latin typeface="Times New Roman" panose="02020603050405020304" pitchFamily="18" charset="0"/>
                <a:ea typeface="等线" panose="02010600030101010101" pitchFamily="2" charset="-122"/>
              </a:rPr>
              <a:t>patents</a:t>
            </a:r>
            <a:r>
              <a:rPr lang="en-GB" altLang="zh-CN" sz="1200" dirty="0">
                <a:effectLst/>
                <a:latin typeface="Times New Roman" panose="02020603050405020304" pitchFamily="18" charset="0"/>
                <a:ea typeface="等线" panose="02010600030101010101" pitchFamily="2" charset="-122"/>
              </a:rPr>
              <a:t> are typically </a:t>
            </a:r>
            <a:r>
              <a:rPr lang="en-GB" altLang="zh-CN" sz="1200" dirty="0">
                <a:solidFill>
                  <a:srgbClr val="FF0000"/>
                </a:solidFill>
                <a:effectLst/>
                <a:latin typeface="Times New Roman" panose="02020603050405020304" pitchFamily="18" charset="0"/>
                <a:ea typeface="等线" panose="02010600030101010101" pitchFamily="2" charset="-122"/>
              </a:rPr>
              <a:t>not collected or disclosed</a:t>
            </a:r>
            <a:r>
              <a:rPr lang="en-GB" altLang="zh-CN" sz="1200" dirty="0">
                <a:effectLst/>
                <a:latin typeface="Times New Roman" panose="02020603050405020304" pitchFamily="18" charset="0"/>
                <a:ea typeface="等线" panose="02010600030101010101" pitchFamily="2" charset="-122"/>
              </a:rPr>
              <a:t> by financial institutions</a:t>
            </a:r>
          </a:p>
          <a:p>
            <a:pPr marL="342900" indent="-342900">
              <a:buAutoNum type="arabicParenR"/>
            </a:pPr>
            <a:r>
              <a:rPr lang="en-US" altLang="zh-CN" sz="1200" dirty="0">
                <a:latin typeface="Times New Roman" panose="02020603050405020304" pitchFamily="18" charset="0"/>
                <a:cs typeface="Times New Roman" panose="02020603050405020304" pitchFamily="18" charset="0"/>
              </a:rPr>
              <a:t>Not a unified method is concluded </a:t>
            </a:r>
          </a:p>
          <a:p>
            <a:pPr lvl="1"/>
            <a:r>
              <a:rPr lang="en-US" altLang="zh-CN" sz="1200" dirty="0">
                <a:latin typeface="Times New Roman" panose="02020603050405020304" pitchFamily="18" charset="0"/>
                <a:cs typeface="Times New Roman" panose="02020603050405020304" pitchFamily="18" charset="0"/>
              </a:rPr>
              <a:t>- Some </a:t>
            </a:r>
            <a:r>
              <a:rPr lang="en-GB" sz="1200" dirty="0">
                <a:effectLst/>
                <a:latin typeface="Times New Roman" panose="02020603050405020304" pitchFamily="18" charset="0"/>
                <a:ea typeface="DengXian" panose="02010600030101010101" pitchFamily="2" charset="-122"/>
              </a:rPr>
              <a:t>studies use FinTech indexes provided by professional research institutions and others use text-mining technology to collect FinTech-related keywords on the Internet to construct FinTech indexes.</a:t>
            </a:r>
            <a:endParaRPr lang="zh-CN" altLang="en-US" sz="1200" dirty="0">
              <a:latin typeface="Times New Roman" panose="02020603050405020304" pitchFamily="18" charset="0"/>
              <a:cs typeface="Times New Roman" panose="02020603050405020304" pitchFamily="18" charset="0"/>
            </a:endParaRPr>
          </a:p>
        </p:txBody>
      </p:sp>
      <p:sp>
        <p:nvSpPr>
          <p:cNvPr id="7" name="TextBox 1956">
            <a:extLst>
              <a:ext uri="{FF2B5EF4-FFF2-40B4-BE49-F238E27FC236}">
                <a16:creationId xmlns:a16="http://schemas.microsoft.com/office/drawing/2014/main" id="{2C1E6B0A-91AB-F7F1-BD63-3DA8DCCD8CD0}"/>
              </a:ext>
            </a:extLst>
          </p:cNvPr>
          <p:cNvSpPr/>
          <p:nvPr/>
        </p:nvSpPr>
        <p:spPr>
          <a:xfrm>
            <a:off x="6018326" y="3422188"/>
            <a:ext cx="1622306" cy="284693"/>
          </a:xfrm>
          <a:prstGeom prst="rect">
            <a:avLst/>
          </a:prstGeom>
          <a:noFill/>
          <a:ln w="9525">
            <a:noFill/>
            <a:miter/>
          </a:ln>
        </p:spPr>
        <p:txBody>
          <a:bodyPr wrap="square">
            <a:spAutoFit/>
          </a:bodyPr>
          <a:lstStyle/>
          <a:p>
            <a:pPr lvl="0" algn="l">
              <a:lnSpc>
                <a:spcPts val="1500"/>
              </a:lnSpc>
            </a:pPr>
            <a:r>
              <a:rPr lang="en-US" altLang="zh-CN" b="1" dirty="0">
                <a:solidFill>
                  <a:srgbClr val="1B4367"/>
                </a:solidFill>
                <a:cs typeface="+mn-ea"/>
              </a:rPr>
              <a:t>Fintech2_DUM</a:t>
            </a:r>
            <a:endParaRPr lang="zh-CN" altLang="en-US" b="1" dirty="0">
              <a:solidFill>
                <a:srgbClr val="1B4367"/>
              </a:solidFill>
              <a:cs typeface="+mn-ea"/>
              <a:sym typeface="+mn-lt"/>
            </a:endParaRPr>
          </a:p>
        </p:txBody>
      </p:sp>
    </p:spTree>
    <p:extLst>
      <p:ext uri="{BB962C8B-B14F-4D97-AF65-F5344CB8AC3E}">
        <p14:creationId xmlns:p14="http://schemas.microsoft.com/office/powerpoint/2010/main" val="4082062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300"/>
                                        <p:tgtEl>
                                          <p:spTgt spid="68"/>
                                        </p:tgtEl>
                                      </p:cBhvr>
                                    </p:animEffect>
                                    <p:anim calcmode="lin" valueType="num">
                                      <p:cBhvr>
                                        <p:cTn id="8" dur="300" fill="hold"/>
                                        <p:tgtEl>
                                          <p:spTgt spid="68"/>
                                        </p:tgtEl>
                                        <p:attrNameLst>
                                          <p:attrName>ppt_x</p:attrName>
                                        </p:attrNameLst>
                                      </p:cBhvr>
                                      <p:tavLst>
                                        <p:tav tm="0">
                                          <p:val>
                                            <p:strVal val="#ppt_x"/>
                                          </p:val>
                                        </p:tav>
                                        <p:tav tm="100000">
                                          <p:val>
                                            <p:strVal val="#ppt_x"/>
                                          </p:val>
                                        </p:tav>
                                      </p:tavLst>
                                    </p:anim>
                                    <p:anim calcmode="lin" valueType="num">
                                      <p:cBhvr>
                                        <p:cTn id="9" dur="300" fill="hold"/>
                                        <p:tgtEl>
                                          <p:spTgt spid="68"/>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300"/>
                                        <p:tgtEl>
                                          <p:spTgt spid="69"/>
                                        </p:tgtEl>
                                      </p:cBhvr>
                                    </p:animEffect>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 fill="hold"/>
                                        <p:tgtEl>
                                          <p:spTgt spid="3"/>
                                        </p:tgtEl>
                                        <p:attrNameLst>
                                          <p:attrName>ppt_x</p:attrName>
                                        </p:attrNameLst>
                                      </p:cBhvr>
                                      <p:tavLst>
                                        <p:tav tm="0">
                                          <p:val>
                                            <p:strVal val="1+#ppt_w/2"/>
                                          </p:val>
                                        </p:tav>
                                        <p:tav tm="100000">
                                          <p:val>
                                            <p:strVal val="#ppt_x"/>
                                          </p:val>
                                        </p:tav>
                                      </p:tavLst>
                                    </p:anim>
                                    <p:anim calcmode="lin" valueType="num">
                                      <p:cBhvr additive="base">
                                        <p:cTn id="16"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4" y="309785"/>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3.2 Variable description: FinTech innovation</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9D19B24D-4942-D341-FF5A-518AB9804E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82" t="8827" r="11262" b="4405"/>
          <a:stretch/>
        </p:blipFill>
        <p:spPr bwMode="auto">
          <a:xfrm>
            <a:off x="3664501" y="888652"/>
            <a:ext cx="5001517" cy="4154402"/>
          </a:xfrm>
          <a:prstGeom prst="rect">
            <a:avLst/>
          </a:prstGeom>
          <a:ln>
            <a:noFill/>
          </a:ln>
          <a:extLst>
            <a:ext uri="{53640926-AAD7-44D8-BBD7-CCE9431645EC}">
              <a14:shadowObscured xmlns:a14="http://schemas.microsoft.com/office/drawing/2010/main"/>
            </a:ext>
          </a:extLst>
        </p:spPr>
      </p:pic>
      <p:sp>
        <p:nvSpPr>
          <p:cNvPr id="6" name="文本框 5">
            <a:extLst>
              <a:ext uri="{FF2B5EF4-FFF2-40B4-BE49-F238E27FC236}">
                <a16:creationId xmlns:a16="http://schemas.microsoft.com/office/drawing/2014/main" id="{484D306C-FA08-40DF-7D6C-F2B44DC623AF}"/>
              </a:ext>
            </a:extLst>
          </p:cNvPr>
          <p:cNvSpPr txBox="1"/>
          <p:nvPr/>
        </p:nvSpPr>
        <p:spPr>
          <a:xfrm>
            <a:off x="824345" y="1967345"/>
            <a:ext cx="2369128" cy="954107"/>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relationship between </a:t>
            </a:r>
            <a:r>
              <a:rPr lang="en-US" altLang="zh-CN" i="1" dirty="0">
                <a:latin typeface="Times New Roman" panose="02020603050405020304" pitchFamily="18" charset="0"/>
                <a:cs typeface="Times New Roman" panose="02020603050405020304" pitchFamily="18" charset="0"/>
              </a:rPr>
              <a:t>FinTech1</a:t>
            </a:r>
            <a:r>
              <a:rPr lang="en-US" altLang="zh-CN" dirty="0">
                <a:latin typeface="Times New Roman" panose="02020603050405020304" pitchFamily="18" charset="0"/>
                <a:cs typeface="Times New Roman" panose="02020603050405020304" pitchFamily="18" charset="0"/>
              </a:rPr>
              <a:t> and </a:t>
            </a:r>
            <a:r>
              <a:rPr lang="en-US" altLang="zh-CN" i="1" dirty="0">
                <a:latin typeface="Times New Roman" panose="02020603050405020304" pitchFamily="18" charset="0"/>
                <a:cs typeface="Times New Roman" panose="02020603050405020304" pitchFamily="18" charset="0"/>
              </a:rPr>
              <a:t>FinTech2</a:t>
            </a:r>
          </a:p>
          <a:p>
            <a:endParaRPr lang="en-US" altLang="zh-CN" dirty="0"/>
          </a:p>
          <a:p>
            <a:r>
              <a:rPr lang="en-GB" altLang="zh-CN" dirty="0">
                <a:effectLst/>
                <a:latin typeface="Times New Roman" panose="02020603050405020304" pitchFamily="18" charset="0"/>
                <a:ea typeface="等线" panose="02010600030101010101" pitchFamily="2" charset="-122"/>
              </a:rPr>
              <a:t>a positive correlation (</a:t>
            </a:r>
            <a:r>
              <a:rPr lang="en-GB" altLang="zh-CN" dirty="0">
                <a:solidFill>
                  <a:srgbClr val="FF0000"/>
                </a:solidFill>
                <a:effectLst/>
                <a:latin typeface="Times New Roman" panose="02020603050405020304" pitchFamily="18" charset="0"/>
                <a:ea typeface="等线" panose="02010600030101010101" pitchFamily="2" charset="-122"/>
              </a:rPr>
              <a:t>0.6212</a:t>
            </a:r>
            <a:r>
              <a:rPr lang="en-GB" altLang="zh-CN" dirty="0">
                <a:effectLst/>
                <a:latin typeface="Times New Roman" panose="02020603050405020304" pitchFamily="18" charset="0"/>
                <a:ea typeface="等线" panose="02010600030101010101" pitchFamily="2" charset="-122"/>
              </a:rPr>
              <a:t>)</a:t>
            </a:r>
            <a:endParaRPr lang="zh-CN" altLang="en-US" dirty="0"/>
          </a:p>
        </p:txBody>
      </p:sp>
    </p:spTree>
    <p:extLst>
      <p:ext uri="{BB962C8B-B14F-4D97-AF65-F5344CB8AC3E}">
        <p14:creationId xmlns:p14="http://schemas.microsoft.com/office/powerpoint/2010/main" val="41117137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300"/>
                                        <p:tgtEl>
                                          <p:spTgt spid="68"/>
                                        </p:tgtEl>
                                      </p:cBhvr>
                                    </p:animEffect>
                                    <p:anim calcmode="lin" valueType="num">
                                      <p:cBhvr>
                                        <p:cTn id="8" dur="300" fill="hold"/>
                                        <p:tgtEl>
                                          <p:spTgt spid="68"/>
                                        </p:tgtEl>
                                        <p:attrNameLst>
                                          <p:attrName>ppt_x</p:attrName>
                                        </p:attrNameLst>
                                      </p:cBhvr>
                                      <p:tavLst>
                                        <p:tav tm="0">
                                          <p:val>
                                            <p:strVal val="#ppt_x"/>
                                          </p:val>
                                        </p:tav>
                                        <p:tav tm="100000">
                                          <p:val>
                                            <p:strVal val="#ppt_x"/>
                                          </p:val>
                                        </p:tav>
                                      </p:tavLst>
                                    </p:anim>
                                    <p:anim calcmode="lin" valueType="num">
                                      <p:cBhvr>
                                        <p:cTn id="9" dur="300" fill="hold"/>
                                        <p:tgtEl>
                                          <p:spTgt spid="68"/>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3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4" y="309785"/>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3.2 Definition of variables</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aphicFrame>
        <p:nvGraphicFramePr>
          <p:cNvPr id="3" name="表格 2">
            <a:extLst>
              <a:ext uri="{FF2B5EF4-FFF2-40B4-BE49-F238E27FC236}">
                <a16:creationId xmlns:a16="http://schemas.microsoft.com/office/drawing/2014/main" id="{B1628DB2-A2B0-414D-EEC8-A900DC4C2289}"/>
              </a:ext>
            </a:extLst>
          </p:cNvPr>
          <p:cNvGraphicFramePr>
            <a:graphicFrameLocks noGrp="1"/>
          </p:cNvGraphicFramePr>
          <p:nvPr>
            <p:extLst>
              <p:ext uri="{D42A27DB-BD31-4B8C-83A1-F6EECF244321}">
                <p14:modId xmlns:p14="http://schemas.microsoft.com/office/powerpoint/2010/main" val="3562499523"/>
              </p:ext>
            </p:extLst>
          </p:nvPr>
        </p:nvGraphicFramePr>
        <p:xfrm>
          <a:off x="709383" y="879764"/>
          <a:ext cx="7547925" cy="3953945"/>
        </p:xfrm>
        <a:graphic>
          <a:graphicData uri="http://schemas.openxmlformats.org/drawingml/2006/table">
            <a:tbl>
              <a:tblPr>
                <a:tableStyleId>{5C22544A-7EE6-4342-B048-85BDC9FD1C3A}</a:tableStyleId>
              </a:tblPr>
              <a:tblGrid>
                <a:gridCol w="1515470">
                  <a:extLst>
                    <a:ext uri="{9D8B030D-6E8A-4147-A177-3AD203B41FA5}">
                      <a16:colId xmlns:a16="http://schemas.microsoft.com/office/drawing/2014/main" val="4184731764"/>
                    </a:ext>
                  </a:extLst>
                </a:gridCol>
                <a:gridCol w="6032455">
                  <a:extLst>
                    <a:ext uri="{9D8B030D-6E8A-4147-A177-3AD203B41FA5}">
                      <a16:colId xmlns:a16="http://schemas.microsoft.com/office/drawing/2014/main" val="2900737414"/>
                    </a:ext>
                  </a:extLst>
                </a:gridCol>
              </a:tblGrid>
              <a:tr h="236210">
                <a:tc>
                  <a:txBody>
                    <a:bodyPr/>
                    <a:lstStyle/>
                    <a:p>
                      <a:pPr algn="l" fontAlgn="ctr"/>
                      <a:r>
                        <a:rPr lang="en-GB" sz="1200" b="1" u="none" strike="noStrike">
                          <a:effectLst/>
                          <a:latin typeface="Times New Roman" panose="02020603050405020304" pitchFamily="18" charset="0"/>
                          <a:cs typeface="Times New Roman" panose="02020603050405020304" pitchFamily="18" charset="0"/>
                        </a:rPr>
                        <a:t>Variable</a:t>
                      </a:r>
                      <a:endParaRPr lang="en-GB" sz="12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l" fontAlgn="ctr"/>
                      <a:r>
                        <a:rPr lang="en-GB" sz="1200" b="1" u="none" strike="noStrike" dirty="0">
                          <a:effectLst/>
                          <a:latin typeface="Times New Roman" panose="02020603050405020304" pitchFamily="18" charset="0"/>
                          <a:cs typeface="Times New Roman" panose="02020603050405020304" pitchFamily="18" charset="0"/>
                        </a:rPr>
                        <a:t>Definition</a:t>
                      </a:r>
                      <a:endParaRPr lang="en-GB" sz="12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2812801194"/>
                  </a:ext>
                </a:extLst>
              </a:tr>
              <a:tr h="688089">
                <a:tc>
                  <a:txBody>
                    <a:bodyPr/>
                    <a:lstStyle/>
                    <a:p>
                      <a:pPr algn="l" fontAlgn="ctr"/>
                      <a:r>
                        <a:rPr lang="en-GB" sz="1200" i="1" u="none" strike="noStrike" dirty="0">
                          <a:effectLst/>
                          <a:latin typeface="Times New Roman" panose="02020603050405020304" pitchFamily="18" charset="0"/>
                          <a:cs typeface="Times New Roman" panose="02020603050405020304" pitchFamily="18" charset="0"/>
                        </a:rPr>
                        <a:t>Stability</a:t>
                      </a:r>
                      <a:endParaRPr lang="en-GB" sz="1200" b="0" i="1"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Equals to the natural log of (ROA+CAR)/σ(ROA), the standard deviation of ROA is over the sample period for each bank. The higher Z-score implies less risk-taking and more stability.</a:t>
                      </a:r>
                      <a:endParaRPr lang="en-US" sz="12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2414809664"/>
                  </a:ext>
                </a:extLst>
              </a:tr>
              <a:tr h="236210">
                <a:tc>
                  <a:txBody>
                    <a:bodyPr/>
                    <a:lstStyle/>
                    <a:p>
                      <a:pPr algn="l" fontAlgn="ctr"/>
                      <a:r>
                        <a:rPr lang="en-GB" sz="1200" i="1" u="none" strike="noStrike" dirty="0">
                          <a:effectLst/>
                          <a:latin typeface="Times New Roman" panose="02020603050405020304" pitchFamily="18" charset="0"/>
                          <a:cs typeface="Times New Roman" panose="02020603050405020304" pitchFamily="18" charset="0"/>
                        </a:rPr>
                        <a:t>Efficiency</a:t>
                      </a:r>
                      <a:endParaRPr lang="en-GB" sz="1200" b="0" i="1"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Equals to the score of DEA-Malmquist.</a:t>
                      </a:r>
                      <a:endParaRPr lang="en-US" sz="12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3760173557"/>
                  </a:ext>
                </a:extLst>
              </a:tr>
              <a:tr h="462149">
                <a:tc>
                  <a:txBody>
                    <a:bodyPr/>
                    <a:lstStyle/>
                    <a:p>
                      <a:pPr algn="l" fontAlgn="ctr"/>
                      <a:r>
                        <a:rPr lang="en-GB" sz="1200" i="1" u="none" strike="noStrike" dirty="0">
                          <a:effectLst/>
                          <a:latin typeface="Times New Roman" panose="02020603050405020304" pitchFamily="18" charset="0"/>
                          <a:cs typeface="Times New Roman" panose="02020603050405020304" pitchFamily="18" charset="0"/>
                        </a:rPr>
                        <a:t>FinTech1</a:t>
                      </a:r>
                      <a:endParaRPr lang="en-GB" sz="1200" b="0" i="1"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The total value of off-balance-sheet items divided by total assets for each bank each year (%).</a:t>
                      </a:r>
                      <a:endParaRPr lang="en-US" sz="12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2129037368"/>
                  </a:ext>
                </a:extLst>
              </a:tr>
              <a:tr h="462149">
                <a:tc>
                  <a:txBody>
                    <a:bodyPr/>
                    <a:lstStyle/>
                    <a:p>
                      <a:pPr algn="l" fontAlgn="ctr"/>
                      <a:r>
                        <a:rPr lang="en-GB" sz="1200" i="1" u="none" strike="noStrike" dirty="0">
                          <a:effectLst/>
                          <a:latin typeface="Times New Roman" panose="02020603050405020304" pitchFamily="18" charset="0"/>
                          <a:cs typeface="Times New Roman" panose="02020603050405020304" pitchFamily="18" charset="0"/>
                        </a:rPr>
                        <a:t>FinTech2</a:t>
                      </a:r>
                      <a:endParaRPr lang="en-GB" sz="1200" b="0" i="1"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The total value of other intangible assets divided by total assets for each bank each year (%).</a:t>
                      </a:r>
                      <a:endParaRPr lang="en-US" sz="12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1287479383"/>
                  </a:ext>
                </a:extLst>
              </a:tr>
              <a:tr h="462149">
                <a:tc>
                  <a:txBody>
                    <a:bodyPr/>
                    <a:lstStyle/>
                    <a:p>
                      <a:pPr algn="l" fontAlgn="ctr"/>
                      <a:r>
                        <a:rPr lang="en-GB" sz="1200" i="1" u="none" strike="noStrike" dirty="0">
                          <a:effectLst/>
                          <a:latin typeface="Times New Roman" panose="02020603050405020304" pitchFamily="18" charset="0"/>
                          <a:cs typeface="Times New Roman" panose="02020603050405020304" pitchFamily="18" charset="0"/>
                        </a:rPr>
                        <a:t>FinTech2_DUM</a:t>
                      </a:r>
                      <a:endParaRPr lang="en-GB" sz="1200" b="0" i="1"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Dummy variable, if the FinTech2 is missing data, equals to one, otherwise, zero.</a:t>
                      </a:r>
                      <a:endParaRPr lang="en-US" sz="12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2157293437"/>
                  </a:ext>
                </a:extLst>
              </a:tr>
              <a:tr h="236210">
                <a:tc>
                  <a:txBody>
                    <a:bodyPr/>
                    <a:lstStyle/>
                    <a:p>
                      <a:pPr algn="l" fontAlgn="ctr"/>
                      <a:r>
                        <a:rPr lang="en-GB" sz="1200" i="1" u="none" strike="noStrike" dirty="0">
                          <a:effectLst/>
                          <a:latin typeface="Times New Roman" panose="02020603050405020304" pitchFamily="18" charset="0"/>
                          <a:cs typeface="Times New Roman" panose="02020603050405020304" pitchFamily="18" charset="0"/>
                        </a:rPr>
                        <a:t>Size</a:t>
                      </a:r>
                      <a:endParaRPr lang="en-GB" sz="1200" b="0" i="1"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The natural logarithm of a bank's total assets (in RM Ringgit million).</a:t>
                      </a:r>
                      <a:endParaRPr lang="en-US" sz="12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1503475881"/>
                  </a:ext>
                </a:extLst>
              </a:tr>
              <a:tr h="236210">
                <a:tc>
                  <a:txBody>
                    <a:bodyPr/>
                    <a:lstStyle/>
                    <a:p>
                      <a:pPr algn="l" fontAlgn="ctr"/>
                      <a:r>
                        <a:rPr lang="en-GB" sz="1200" i="1" u="none" strike="noStrike" dirty="0">
                          <a:effectLst/>
                          <a:latin typeface="Times New Roman" panose="02020603050405020304" pitchFamily="18" charset="0"/>
                          <a:cs typeface="Times New Roman" panose="02020603050405020304" pitchFamily="18" charset="0"/>
                        </a:rPr>
                        <a:t>Liquidity</a:t>
                      </a:r>
                      <a:endParaRPr lang="en-GB" sz="1200" b="0" i="1"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The value of liquid assets divided by total assets for each bank each year (%).</a:t>
                      </a:r>
                      <a:endParaRPr lang="en-US" sz="12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444983733"/>
                  </a:ext>
                </a:extLst>
              </a:tr>
              <a:tr h="236210">
                <a:tc>
                  <a:txBody>
                    <a:bodyPr/>
                    <a:lstStyle/>
                    <a:p>
                      <a:pPr algn="l" fontAlgn="ctr"/>
                      <a:r>
                        <a:rPr lang="en-GB" sz="1200" i="1" u="none" strike="noStrike" dirty="0" err="1">
                          <a:effectLst/>
                          <a:latin typeface="Times New Roman" panose="02020603050405020304" pitchFamily="18" charset="0"/>
                          <a:cs typeface="Times New Roman" panose="02020603050405020304" pitchFamily="18" charset="0"/>
                        </a:rPr>
                        <a:t>CapitalStructure</a:t>
                      </a:r>
                      <a:endParaRPr lang="en-GB" sz="1200" b="0" i="1"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The value of total equity divided by total assets for each bank each year (%).</a:t>
                      </a:r>
                      <a:endParaRPr lang="en-US" sz="12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642941162"/>
                  </a:ext>
                </a:extLst>
              </a:tr>
              <a:tr h="236210">
                <a:tc>
                  <a:txBody>
                    <a:bodyPr/>
                    <a:lstStyle/>
                    <a:p>
                      <a:pPr algn="l" fontAlgn="ctr"/>
                      <a:r>
                        <a:rPr lang="en-GB" sz="1200" i="1" u="none" strike="noStrike" dirty="0" err="1">
                          <a:effectLst/>
                          <a:latin typeface="Times New Roman" panose="02020603050405020304" pitchFamily="18" charset="0"/>
                          <a:cs typeface="Times New Roman" panose="02020603050405020304" pitchFamily="18" charset="0"/>
                        </a:rPr>
                        <a:t>CostToIncome</a:t>
                      </a:r>
                      <a:endParaRPr lang="en-GB" sz="1200" b="0" i="1"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l" fontAlgn="ctr"/>
                      <a:r>
                        <a:rPr lang="en-US" sz="1200" u="none" strike="noStrike">
                          <a:effectLst/>
                          <a:latin typeface="Times New Roman" panose="02020603050405020304" pitchFamily="18" charset="0"/>
                          <a:cs typeface="Times New Roman" panose="02020603050405020304" pitchFamily="18" charset="0"/>
                        </a:rPr>
                        <a:t>Equals to the Cost to income (Efficiency) ratio (%) obtained from BankFocuse.</a:t>
                      </a:r>
                      <a:endParaRPr lang="en-US" sz="12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574266323"/>
                  </a:ext>
                </a:extLst>
              </a:tr>
              <a:tr h="462149">
                <a:tc>
                  <a:txBody>
                    <a:bodyPr/>
                    <a:lstStyle/>
                    <a:p>
                      <a:pPr algn="l" fontAlgn="ctr"/>
                      <a:r>
                        <a:rPr lang="en-GB" sz="1200" i="1" u="none" strike="noStrike" dirty="0" err="1">
                          <a:effectLst/>
                          <a:latin typeface="Times New Roman" panose="02020603050405020304" pitchFamily="18" charset="0"/>
                          <a:cs typeface="Times New Roman" panose="02020603050405020304" pitchFamily="18" charset="0"/>
                        </a:rPr>
                        <a:t>IncomeDiversification</a:t>
                      </a:r>
                      <a:endParaRPr lang="en-GB" sz="1200" b="0" i="1"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Ratio of non-interest income to total operating income for each bank each year (%).</a:t>
                      </a:r>
                      <a:endParaRPr lang="en-US" sz="12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620" marR="7620" marT="7620" marB="0" anchor="ctr"/>
                </a:tc>
                <a:extLst>
                  <a:ext uri="{0D108BD9-81ED-4DB2-BD59-A6C34878D82A}">
                    <a16:rowId xmlns:a16="http://schemas.microsoft.com/office/drawing/2014/main" val="1232065913"/>
                  </a:ext>
                </a:extLst>
              </a:tr>
            </a:tbl>
          </a:graphicData>
        </a:graphic>
      </p:graphicFrame>
    </p:spTree>
    <p:extLst>
      <p:ext uri="{BB962C8B-B14F-4D97-AF65-F5344CB8AC3E}">
        <p14:creationId xmlns:p14="http://schemas.microsoft.com/office/powerpoint/2010/main" val="292478052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300"/>
                                        <p:tgtEl>
                                          <p:spTgt spid="68"/>
                                        </p:tgtEl>
                                      </p:cBhvr>
                                    </p:animEffect>
                                    <p:anim calcmode="lin" valueType="num">
                                      <p:cBhvr>
                                        <p:cTn id="8" dur="300" fill="hold"/>
                                        <p:tgtEl>
                                          <p:spTgt spid="68"/>
                                        </p:tgtEl>
                                        <p:attrNameLst>
                                          <p:attrName>ppt_x</p:attrName>
                                        </p:attrNameLst>
                                      </p:cBhvr>
                                      <p:tavLst>
                                        <p:tav tm="0">
                                          <p:val>
                                            <p:strVal val="#ppt_x"/>
                                          </p:val>
                                        </p:tav>
                                        <p:tav tm="100000">
                                          <p:val>
                                            <p:strVal val="#ppt_x"/>
                                          </p:val>
                                        </p:tav>
                                      </p:tavLst>
                                    </p:anim>
                                    <p:anim calcmode="lin" valueType="num">
                                      <p:cBhvr>
                                        <p:cTn id="9" dur="3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wipe(down)">
                                      <p:cBhvr>
                                        <p:cTn id="1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4" y="309785"/>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3.3 Research method</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99C366C3-5272-6F0F-F7D2-65A8422A25D2}"/>
                  </a:ext>
                </a:extLst>
              </p:cNvPr>
              <p:cNvSpPr txBox="1"/>
              <p:nvPr/>
            </p:nvSpPr>
            <p:spPr>
              <a:xfrm>
                <a:off x="1032164" y="1454728"/>
                <a:ext cx="6109854" cy="3567772"/>
              </a:xfrm>
              <a:prstGeom prst="rect">
                <a:avLst/>
              </a:prstGeom>
              <a:noFill/>
            </p:spPr>
            <p:txBody>
              <a:bodyPr wrap="square" rtlCol="0">
                <a:spAutoFit/>
              </a:bodyPr>
              <a:lstStyle/>
              <a:p>
                <a:pPr>
                  <a:lnSpc>
                    <a:spcPct val="150000"/>
                  </a:lnSpc>
                </a:pPr>
                <a14:m>
                  <m:oMath xmlns:m="http://schemas.openxmlformats.org/officeDocument/2006/math">
                    <m:sSub>
                      <m:sSubPr>
                        <m:ctrlPr>
                          <a:rPr lang="zh-CN" altLang="zh-CN"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𝑆𝑡𝑎𝑏𝑖𝑙𝑖𝑡𝑦</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𝛼</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𝐹𝑖𝑛𝑇𝑒𝑐h</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 </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𝛽</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𝐶𝑜𝑛𝑡𝑟𝑜𝑙𝑠</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𝑣</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𝜀</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oMath>
                </a14:m>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 	                    (4)</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tabLst>
                    <a:tab pos="2635250" algn="ctr"/>
                    <a:tab pos="6416040" algn="r"/>
                  </a:tabLst>
                </a:pPr>
                <a14:m>
                  <m:oMath xmlns:m="http://schemas.openxmlformats.org/officeDocument/2006/math">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𝐸𝑓𝑓𝑖𝑐𝑖𝑒𝑛𝑐𝑦</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𝜃</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𝐹𝑖𝑛𝑇𝑒𝑐h</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 </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𝛾</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𝐶𝑜𝑛𝑡𝑟𝑜𝑙𝑠</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𝜇</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𝜔</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oMath>
                </a14:m>
                <a:r>
                  <a:rPr lang="en-US" altLang="zh-CN" kern="100" dirty="0">
                    <a:effectLst/>
                    <a:latin typeface="Times New Roman" panose="02020603050405020304" pitchFamily="18" charset="0"/>
                    <a:ea typeface="等线" panose="02010600030101010101" pitchFamily="2" charset="-122"/>
                    <a:cs typeface="Times New Roman" panose="02020603050405020304" pitchFamily="18" charset="0"/>
                  </a:rPr>
                  <a:t> 	(5)</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dirty="0"/>
                  <a:t> </a:t>
                </a:r>
              </a:p>
              <a:p>
                <a:r>
                  <a:rPr lang="en-GB" altLang="zh-CN" dirty="0">
                    <a:effectLst/>
                    <a:latin typeface="Times New Roman" panose="02020603050405020304" pitchFamily="18" charset="0"/>
                    <a:ea typeface="等线" panose="02010600030101010101" pitchFamily="2" charset="-122"/>
                  </a:rPr>
                  <a:t>The subscripts </a:t>
                </a:r>
                <a:r>
                  <a:rPr lang="en-GB" altLang="zh-CN" i="1" dirty="0" err="1">
                    <a:effectLst/>
                    <a:latin typeface="Times New Roman" panose="02020603050405020304" pitchFamily="18" charset="0"/>
                    <a:ea typeface="等线" panose="02010600030101010101" pitchFamily="2" charset="-122"/>
                  </a:rPr>
                  <a:t>i</a:t>
                </a:r>
                <a:r>
                  <a:rPr lang="en-GB" altLang="zh-CN" dirty="0">
                    <a:effectLst/>
                    <a:latin typeface="Times New Roman" panose="02020603050405020304" pitchFamily="18" charset="0"/>
                    <a:ea typeface="等线" panose="02010600030101010101" pitchFamily="2" charset="-122"/>
                  </a:rPr>
                  <a:t> and </a:t>
                </a:r>
                <a:r>
                  <a:rPr lang="en-GB" altLang="zh-CN" i="1" dirty="0">
                    <a:effectLst/>
                    <a:latin typeface="Times New Roman" panose="02020603050405020304" pitchFamily="18" charset="0"/>
                    <a:ea typeface="等线" panose="02010600030101010101" pitchFamily="2" charset="-122"/>
                  </a:rPr>
                  <a:t>t</a:t>
                </a:r>
                <a:r>
                  <a:rPr lang="en-GB" altLang="zh-CN" dirty="0">
                    <a:effectLst/>
                    <a:latin typeface="Times New Roman" panose="02020603050405020304" pitchFamily="18" charset="0"/>
                    <a:ea typeface="等线" panose="02010600030101010101" pitchFamily="2" charset="-122"/>
                  </a:rPr>
                  <a:t> represent the individual bank and year, respectively.</a:t>
                </a:r>
              </a:p>
              <a:p>
                <a:endParaRPr lang="en-GB" altLang="zh-CN" dirty="0">
                  <a:latin typeface="Times New Roman" panose="02020603050405020304" pitchFamily="18" charset="0"/>
                  <a:ea typeface="等线" panose="02010600030101010101" pitchFamily="2" charset="-122"/>
                </a:endParaRPr>
              </a:p>
              <a:p>
                <a:r>
                  <a:rPr lang="en-US" altLang="zh-CN" dirty="0">
                    <a:latin typeface="Times New Roman" panose="02020603050405020304" pitchFamily="18" charset="0"/>
                    <a:ea typeface="等线" panose="02010600030101010101" pitchFamily="2" charset="-122"/>
                  </a:rPr>
                  <a:t>The coefficient </a:t>
                </a:r>
                <a14:m>
                  <m:oMath xmlns:m="http://schemas.openxmlformats.org/officeDocument/2006/math">
                    <m:r>
                      <a:rPr lang="en-GB" altLang="zh-CN">
                        <a:latin typeface="Cambria Math" panose="02040503050406030204" pitchFamily="18" charset="0"/>
                        <a:ea typeface="等线" panose="02010600030101010101" pitchFamily="2" charset="-122"/>
                      </a:rPr>
                      <m:t>𝛼</m:t>
                    </m:r>
                  </m:oMath>
                </a14:m>
                <a:r>
                  <a:rPr lang="en-GB" altLang="zh-CN" dirty="0">
                    <a:latin typeface="Times New Roman" panose="02020603050405020304" pitchFamily="18" charset="0"/>
                    <a:ea typeface="等线" panose="02010600030101010101" pitchFamily="2" charset="-122"/>
                  </a:rPr>
                  <a:t> and </a:t>
                </a:r>
                <a14:m>
                  <m:oMath xmlns:m="http://schemas.openxmlformats.org/officeDocument/2006/math">
                    <m:r>
                      <a:rPr lang="en-GB" altLang="zh-CN">
                        <a:latin typeface="Cambria Math" panose="02040503050406030204" pitchFamily="18" charset="0"/>
                        <a:ea typeface="等线" panose="02010600030101010101" pitchFamily="2" charset="-122"/>
                      </a:rPr>
                      <m:t>𝜃</m:t>
                    </m:r>
                  </m:oMath>
                </a14:m>
                <a:r>
                  <a:rPr lang="en-GB" altLang="zh-CN" dirty="0">
                    <a:latin typeface="Times New Roman" panose="02020603050405020304" pitchFamily="18" charset="0"/>
                    <a:ea typeface="等线" panose="02010600030101010101" pitchFamily="2" charset="-122"/>
                  </a:rPr>
                  <a:t> measure the effect of FinTech innovation on banks’ risk-taking and efficiency.</a:t>
                </a:r>
              </a:p>
              <a:p>
                <a:endParaRPr lang="en-GB" altLang="zh-CN" dirty="0">
                  <a:latin typeface="Times New Roman" panose="02020603050405020304" pitchFamily="18" charset="0"/>
                  <a:ea typeface="等线" panose="02010600030101010101" pitchFamily="2" charset="-122"/>
                </a:endParaRPr>
              </a:p>
              <a:p>
                <a:r>
                  <a:rPr lang="en-GB" dirty="0">
                    <a:effectLst/>
                    <a:latin typeface="Times New Roman" panose="02020603050405020304" pitchFamily="18" charset="0"/>
                    <a:ea typeface="DengXian" panose="02010600030101010101" pitchFamily="2" charset="-122"/>
                  </a:rPr>
                  <a:t>The regression model includes bank fixed effect to control any potential bias due to omitted variables in the panel datasets and year fixed effect to control potential temporal effects. </a:t>
                </a:r>
              </a:p>
              <a:p>
                <a:endParaRPr lang="en-GB" dirty="0">
                  <a:latin typeface="Times New Roman" panose="02020603050405020304" pitchFamily="18" charset="0"/>
                  <a:ea typeface="DengXian" panose="02010600030101010101" pitchFamily="2" charset="-122"/>
                </a:endParaRPr>
              </a:p>
              <a:p>
                <a:r>
                  <a:rPr lang="en-GB" dirty="0">
                    <a:effectLst/>
                    <a:latin typeface="Times New Roman" panose="02020603050405020304" pitchFamily="18" charset="0"/>
                    <a:ea typeface="DengXian" panose="02010600030101010101" pitchFamily="2" charset="-122"/>
                  </a:rPr>
                  <a:t>We </a:t>
                </a:r>
                <a:r>
                  <a:rPr lang="en-GB" dirty="0" err="1">
                    <a:effectLst/>
                    <a:latin typeface="Times New Roman" panose="02020603050405020304" pitchFamily="18" charset="0"/>
                    <a:ea typeface="DengXian" panose="02010600030101010101" pitchFamily="2" charset="-122"/>
                  </a:rPr>
                  <a:t>winsorize</a:t>
                </a:r>
                <a:r>
                  <a:rPr lang="en-GB" dirty="0">
                    <a:effectLst/>
                    <a:latin typeface="Times New Roman" panose="02020603050405020304" pitchFamily="18" charset="0"/>
                    <a:ea typeface="DengXian" panose="02010600030101010101" pitchFamily="2" charset="-122"/>
                  </a:rPr>
                  <a:t> the top and bottom 1% of the continuous variables to control the outlier bias.</a:t>
                </a:r>
                <a:endParaRPr lang="zh-CN" altLang="zh-CN" dirty="0">
                  <a:latin typeface="Times New Roman" panose="02020603050405020304" pitchFamily="18" charset="0"/>
                  <a:ea typeface="等线" panose="02010600030101010101" pitchFamily="2" charset="-122"/>
                </a:endParaRPr>
              </a:p>
              <a:p>
                <a:endParaRPr lang="zh-CN" altLang="en-US" dirty="0"/>
              </a:p>
            </p:txBody>
          </p:sp>
        </mc:Choice>
        <mc:Fallback xmlns="">
          <p:sp>
            <p:nvSpPr>
              <p:cNvPr id="2" name="文本框 1">
                <a:extLst>
                  <a:ext uri="{FF2B5EF4-FFF2-40B4-BE49-F238E27FC236}">
                    <a16:creationId xmlns:a16="http://schemas.microsoft.com/office/drawing/2014/main" id="{99C366C3-5272-6F0F-F7D2-65A8422A25D2}"/>
                  </a:ext>
                </a:extLst>
              </p:cNvPr>
              <p:cNvSpPr txBox="1">
                <a:spLocks noRot="1" noChangeAspect="1" noMove="1" noResize="1" noEditPoints="1" noAdjustHandles="1" noChangeArrowheads="1" noChangeShapeType="1" noTextEdit="1"/>
              </p:cNvSpPr>
              <p:nvPr/>
            </p:nvSpPr>
            <p:spPr>
              <a:xfrm>
                <a:off x="1032164" y="1454728"/>
                <a:ext cx="6109854" cy="3567772"/>
              </a:xfrm>
              <a:prstGeom prst="rect">
                <a:avLst/>
              </a:prstGeom>
              <a:blipFill>
                <a:blip r:embed="rId3"/>
                <a:stretch>
                  <a:fillRect l="-299" r="-199"/>
                </a:stretch>
              </a:blipFill>
            </p:spPr>
            <p:txBody>
              <a:bodyPr/>
              <a:lstStyle/>
              <a:p>
                <a:r>
                  <a:rPr lang="en-MY">
                    <a:noFill/>
                  </a:rPr>
                  <a:t> </a:t>
                </a:r>
              </a:p>
            </p:txBody>
          </p:sp>
        </mc:Fallback>
      </mc:AlternateContent>
      <p:sp>
        <p:nvSpPr>
          <p:cNvPr id="4" name="TextBox 3">
            <a:extLst>
              <a:ext uri="{FF2B5EF4-FFF2-40B4-BE49-F238E27FC236}">
                <a16:creationId xmlns:a16="http://schemas.microsoft.com/office/drawing/2014/main" id="{3138DAF3-5002-6E9C-ADAA-8A45911E0168}"/>
              </a:ext>
            </a:extLst>
          </p:cNvPr>
          <p:cNvSpPr txBox="1"/>
          <p:nvPr/>
        </p:nvSpPr>
        <p:spPr>
          <a:xfrm>
            <a:off x="885217" y="777690"/>
            <a:ext cx="6540230" cy="307777"/>
          </a:xfrm>
          <a:prstGeom prst="rect">
            <a:avLst/>
          </a:prstGeom>
          <a:noFill/>
        </p:spPr>
        <p:txBody>
          <a:bodyPr wrap="square">
            <a:spAutoFit/>
          </a:bodyPr>
          <a:lstStyle/>
          <a:p>
            <a:r>
              <a:rPr lang="en-GB" sz="1400" dirty="0">
                <a:effectLst/>
                <a:latin typeface="Times New Roman" panose="02020603050405020304" pitchFamily="18" charset="0"/>
                <a:ea typeface="DengXian" panose="02010600030101010101" pitchFamily="2" charset="-122"/>
              </a:rPr>
              <a:t>We employ the multivariate panel data regression model to test the research hypotheses. </a:t>
            </a:r>
            <a:endParaRPr lang="en-MY" dirty="0"/>
          </a:p>
        </p:txBody>
      </p:sp>
    </p:spTree>
    <p:extLst>
      <p:ext uri="{BB962C8B-B14F-4D97-AF65-F5344CB8AC3E}">
        <p14:creationId xmlns:p14="http://schemas.microsoft.com/office/powerpoint/2010/main" val="72489437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3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5645031" y="1058499"/>
            <a:ext cx="2875513" cy="391597"/>
          </a:xfrm>
          <a:prstGeom prst="roundRect">
            <a:avLst/>
          </a:prstGeom>
          <a:solidFill>
            <a:srgbClr val="1B4367"/>
          </a:solidFill>
        </p:spPr>
        <p:txBody>
          <a:bodyPr wrap="square" rtlCol="0">
            <a:spAutoFit/>
          </a:bodyPr>
          <a:lstStyle/>
          <a:p>
            <a:r>
              <a:rPr lang="en-US" altLang="zh-CN" sz="1700" dirty="0">
                <a:solidFill>
                  <a:schemeClr val="bg1"/>
                </a:solidFill>
                <a:cs typeface="+mn-ea"/>
                <a:sym typeface="+mn-lt"/>
              </a:rPr>
              <a:t>Introduction</a:t>
            </a:r>
            <a:endParaRPr lang="zh-CN" altLang="en-US" sz="1700" dirty="0">
              <a:solidFill>
                <a:schemeClr val="bg1"/>
              </a:solidFill>
              <a:cs typeface="+mn-ea"/>
              <a:sym typeface="+mn-lt"/>
            </a:endParaRPr>
          </a:p>
        </p:txBody>
      </p:sp>
      <p:grpSp>
        <p:nvGrpSpPr>
          <p:cNvPr id="2" name="组合 1"/>
          <p:cNvGrpSpPr/>
          <p:nvPr/>
        </p:nvGrpSpPr>
        <p:grpSpPr>
          <a:xfrm>
            <a:off x="5135755" y="1038685"/>
            <a:ext cx="478533" cy="393570"/>
            <a:chOff x="5640108" y="966369"/>
            <a:chExt cx="476097" cy="391567"/>
          </a:xfrm>
        </p:grpSpPr>
        <p:sp>
          <p:nvSpPr>
            <p:cNvPr id="25" name="椭圆 24"/>
            <p:cNvSpPr/>
            <p:nvPr/>
          </p:nvSpPr>
          <p:spPr>
            <a:xfrm>
              <a:off x="5673454" y="966369"/>
              <a:ext cx="391567" cy="391567"/>
            </a:xfrm>
            <a:prstGeom prst="ellipse">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6" name="文本框 17"/>
            <p:cNvSpPr txBox="1"/>
            <p:nvPr/>
          </p:nvSpPr>
          <p:spPr>
            <a:xfrm>
              <a:off x="5640108" y="975817"/>
              <a:ext cx="476097" cy="367452"/>
            </a:xfrm>
            <a:prstGeom prst="rect">
              <a:avLst/>
            </a:prstGeom>
            <a:noFill/>
          </p:spPr>
          <p:txBody>
            <a:bodyPr wrap="square" rtlCol="0">
              <a:spAutoFit/>
            </a:bodyPr>
            <a:lstStyle/>
            <a:p>
              <a:pPr algn="ctr">
                <a:defRPr/>
              </a:pPr>
              <a:r>
                <a:rPr lang="en-US" altLang="zh-CN" sz="1800" dirty="0">
                  <a:solidFill>
                    <a:schemeClr val="bg1"/>
                  </a:solidFill>
                  <a:cs typeface="+mn-ea"/>
                  <a:sym typeface="+mn-lt"/>
                </a:rPr>
                <a:t>1</a:t>
              </a:r>
            </a:p>
          </p:txBody>
        </p:sp>
      </p:grpSp>
      <p:sp>
        <p:nvSpPr>
          <p:cNvPr id="33" name="文本框 32"/>
          <p:cNvSpPr txBox="1"/>
          <p:nvPr/>
        </p:nvSpPr>
        <p:spPr>
          <a:xfrm>
            <a:off x="2707164" y="2199747"/>
            <a:ext cx="2048759" cy="461665"/>
          </a:xfrm>
          <a:prstGeom prst="rect">
            <a:avLst/>
          </a:prstGeom>
          <a:noFill/>
        </p:spPr>
        <p:txBody>
          <a:bodyPr vert="horz" wrap="square" rtlCol="0">
            <a:spAutoFit/>
          </a:bodyPr>
          <a:lstStyle/>
          <a:p>
            <a:r>
              <a:rPr lang="en-US" altLang="zh-CN" sz="2400" b="1" dirty="0">
                <a:solidFill>
                  <a:srgbClr val="1B4367"/>
                </a:solidFill>
                <a:cs typeface="+mn-ea"/>
                <a:sym typeface="+mn-lt"/>
              </a:rPr>
              <a:t>CONTENTS</a:t>
            </a:r>
          </a:p>
        </p:txBody>
      </p:sp>
      <p:sp>
        <p:nvSpPr>
          <p:cNvPr id="79" name="文本框 10"/>
          <p:cNvSpPr txBox="1"/>
          <p:nvPr/>
        </p:nvSpPr>
        <p:spPr>
          <a:xfrm>
            <a:off x="5645031" y="1658285"/>
            <a:ext cx="2875513" cy="646986"/>
          </a:xfrm>
          <a:prstGeom prst="roundRect">
            <a:avLst/>
          </a:prstGeom>
          <a:solidFill>
            <a:srgbClr val="1B4367"/>
          </a:solidFill>
        </p:spPr>
        <p:txBody>
          <a:bodyPr wrap="square" rtlCol="0">
            <a:spAutoFit/>
          </a:bodyPr>
          <a:lstStyle/>
          <a:p>
            <a:r>
              <a:rPr lang="en-GB" altLang="zh-CN" sz="1600" dirty="0">
                <a:solidFill>
                  <a:schemeClr val="bg1"/>
                </a:solidFill>
                <a:cs typeface="+mn-ea"/>
              </a:rPr>
              <a:t>Literature Review and Hypothesis Development</a:t>
            </a:r>
            <a:endParaRPr lang="zh-CN" altLang="en-US" sz="1600" dirty="0">
              <a:solidFill>
                <a:schemeClr val="bg1"/>
              </a:solidFill>
              <a:cs typeface="+mn-ea"/>
              <a:sym typeface="+mn-lt"/>
            </a:endParaRPr>
          </a:p>
        </p:txBody>
      </p:sp>
      <p:grpSp>
        <p:nvGrpSpPr>
          <p:cNvPr id="80" name="组合 79"/>
          <p:cNvGrpSpPr/>
          <p:nvPr/>
        </p:nvGrpSpPr>
        <p:grpSpPr>
          <a:xfrm>
            <a:off x="5135755" y="1735449"/>
            <a:ext cx="478533" cy="393570"/>
            <a:chOff x="5640108" y="966369"/>
            <a:chExt cx="476097" cy="391567"/>
          </a:xfrm>
        </p:grpSpPr>
        <p:sp>
          <p:nvSpPr>
            <p:cNvPr id="81" name="椭圆 80"/>
            <p:cNvSpPr/>
            <p:nvPr/>
          </p:nvSpPr>
          <p:spPr>
            <a:xfrm>
              <a:off x="5673454" y="966369"/>
              <a:ext cx="391567" cy="391567"/>
            </a:xfrm>
            <a:prstGeom prst="ellipse">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2" name="文本框 17"/>
            <p:cNvSpPr txBox="1"/>
            <p:nvPr/>
          </p:nvSpPr>
          <p:spPr>
            <a:xfrm>
              <a:off x="5640108" y="975817"/>
              <a:ext cx="476097" cy="367452"/>
            </a:xfrm>
            <a:prstGeom prst="rect">
              <a:avLst/>
            </a:prstGeom>
            <a:noFill/>
          </p:spPr>
          <p:txBody>
            <a:bodyPr wrap="square" rtlCol="0">
              <a:spAutoFit/>
            </a:bodyPr>
            <a:lstStyle/>
            <a:p>
              <a:pPr algn="ctr">
                <a:defRPr/>
              </a:pPr>
              <a:r>
                <a:rPr lang="en-US" altLang="zh-CN" sz="1800" dirty="0">
                  <a:solidFill>
                    <a:schemeClr val="bg1"/>
                  </a:solidFill>
                  <a:cs typeface="+mn-ea"/>
                  <a:sym typeface="+mn-lt"/>
                </a:rPr>
                <a:t>2</a:t>
              </a:r>
            </a:p>
          </p:txBody>
        </p:sp>
      </p:grpSp>
      <p:sp>
        <p:nvSpPr>
          <p:cNvPr id="83" name="文本框 10"/>
          <p:cNvSpPr txBox="1"/>
          <p:nvPr/>
        </p:nvSpPr>
        <p:spPr>
          <a:xfrm>
            <a:off x="5645032" y="2479738"/>
            <a:ext cx="2875512" cy="391597"/>
          </a:xfrm>
          <a:prstGeom prst="roundRect">
            <a:avLst/>
          </a:prstGeom>
          <a:solidFill>
            <a:srgbClr val="1B4367"/>
          </a:solidFill>
        </p:spPr>
        <p:txBody>
          <a:bodyPr wrap="square" rtlCol="0">
            <a:spAutoFit/>
          </a:bodyPr>
          <a:lstStyle/>
          <a:p>
            <a:r>
              <a:rPr lang="en-GB" altLang="zh-CN" sz="1700" dirty="0">
                <a:solidFill>
                  <a:schemeClr val="bg1"/>
                </a:solidFill>
                <a:cs typeface="+mn-ea"/>
              </a:rPr>
              <a:t>Data</a:t>
            </a:r>
            <a:r>
              <a:rPr lang="en-GB" altLang="zh-CN" b="1" dirty="0"/>
              <a:t> </a:t>
            </a:r>
            <a:r>
              <a:rPr lang="en-GB" altLang="zh-CN" sz="1700" dirty="0">
                <a:solidFill>
                  <a:schemeClr val="bg1"/>
                </a:solidFill>
                <a:cs typeface="+mn-ea"/>
              </a:rPr>
              <a:t>and Methods</a:t>
            </a:r>
            <a:endParaRPr lang="zh-CN" altLang="en-US" sz="1700" dirty="0">
              <a:solidFill>
                <a:schemeClr val="bg1"/>
              </a:solidFill>
              <a:cs typeface="+mn-ea"/>
              <a:sym typeface="+mn-lt"/>
            </a:endParaRPr>
          </a:p>
        </p:txBody>
      </p:sp>
      <p:grpSp>
        <p:nvGrpSpPr>
          <p:cNvPr id="84" name="组合 83"/>
          <p:cNvGrpSpPr/>
          <p:nvPr/>
        </p:nvGrpSpPr>
        <p:grpSpPr>
          <a:xfrm>
            <a:off x="5135755" y="2459924"/>
            <a:ext cx="478533" cy="393570"/>
            <a:chOff x="5640108" y="966369"/>
            <a:chExt cx="476097" cy="391567"/>
          </a:xfrm>
        </p:grpSpPr>
        <p:sp>
          <p:nvSpPr>
            <p:cNvPr id="85" name="椭圆 84"/>
            <p:cNvSpPr/>
            <p:nvPr/>
          </p:nvSpPr>
          <p:spPr>
            <a:xfrm>
              <a:off x="5673454" y="966369"/>
              <a:ext cx="391567" cy="391567"/>
            </a:xfrm>
            <a:prstGeom prst="ellipse">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6" name="文本框 17"/>
            <p:cNvSpPr txBox="1"/>
            <p:nvPr/>
          </p:nvSpPr>
          <p:spPr>
            <a:xfrm>
              <a:off x="5640108" y="975817"/>
              <a:ext cx="476097" cy="367452"/>
            </a:xfrm>
            <a:prstGeom prst="rect">
              <a:avLst/>
            </a:prstGeom>
            <a:noFill/>
          </p:spPr>
          <p:txBody>
            <a:bodyPr wrap="square" rtlCol="0">
              <a:spAutoFit/>
            </a:bodyPr>
            <a:lstStyle/>
            <a:p>
              <a:pPr algn="ctr">
                <a:defRPr/>
              </a:pPr>
              <a:r>
                <a:rPr lang="en-US" altLang="zh-CN" sz="1800" dirty="0">
                  <a:solidFill>
                    <a:schemeClr val="bg1"/>
                  </a:solidFill>
                  <a:cs typeface="+mn-ea"/>
                  <a:sym typeface="+mn-lt"/>
                </a:rPr>
                <a:t>3</a:t>
              </a:r>
            </a:p>
          </p:txBody>
        </p:sp>
      </p:grpSp>
      <p:sp>
        <p:nvSpPr>
          <p:cNvPr id="87" name="文本框 10"/>
          <p:cNvSpPr txBox="1"/>
          <p:nvPr/>
        </p:nvSpPr>
        <p:spPr>
          <a:xfrm>
            <a:off x="5645032" y="3176495"/>
            <a:ext cx="2875512" cy="391597"/>
          </a:xfrm>
          <a:prstGeom prst="roundRect">
            <a:avLst/>
          </a:prstGeom>
          <a:solidFill>
            <a:srgbClr val="1B4367"/>
          </a:solidFill>
        </p:spPr>
        <p:txBody>
          <a:bodyPr wrap="square" rtlCol="0">
            <a:spAutoFit/>
          </a:bodyPr>
          <a:lstStyle/>
          <a:p>
            <a:r>
              <a:rPr lang="en-US" altLang="zh-CN" sz="1700" dirty="0">
                <a:solidFill>
                  <a:schemeClr val="bg1"/>
                </a:solidFill>
                <a:cs typeface="+mn-ea"/>
                <a:sym typeface="+mn-lt"/>
              </a:rPr>
              <a:t>Results and Discussion</a:t>
            </a:r>
            <a:endParaRPr lang="zh-CN" altLang="en-US" sz="1700" dirty="0">
              <a:solidFill>
                <a:schemeClr val="bg1"/>
              </a:solidFill>
              <a:cs typeface="+mn-ea"/>
              <a:sym typeface="+mn-lt"/>
            </a:endParaRPr>
          </a:p>
        </p:txBody>
      </p:sp>
      <p:grpSp>
        <p:nvGrpSpPr>
          <p:cNvPr id="88" name="组合 87"/>
          <p:cNvGrpSpPr/>
          <p:nvPr/>
        </p:nvGrpSpPr>
        <p:grpSpPr>
          <a:xfrm>
            <a:off x="5135755" y="3156681"/>
            <a:ext cx="478533" cy="393570"/>
            <a:chOff x="5640108" y="966369"/>
            <a:chExt cx="476097" cy="391567"/>
          </a:xfrm>
        </p:grpSpPr>
        <p:sp>
          <p:nvSpPr>
            <p:cNvPr id="89" name="椭圆 88"/>
            <p:cNvSpPr/>
            <p:nvPr/>
          </p:nvSpPr>
          <p:spPr>
            <a:xfrm>
              <a:off x="5673454" y="966369"/>
              <a:ext cx="391567" cy="391567"/>
            </a:xfrm>
            <a:prstGeom prst="ellipse">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0" name="文本框 17"/>
            <p:cNvSpPr txBox="1"/>
            <p:nvPr/>
          </p:nvSpPr>
          <p:spPr>
            <a:xfrm>
              <a:off x="5640108" y="975817"/>
              <a:ext cx="476097" cy="367452"/>
            </a:xfrm>
            <a:prstGeom prst="rect">
              <a:avLst/>
            </a:prstGeom>
            <a:noFill/>
          </p:spPr>
          <p:txBody>
            <a:bodyPr wrap="square" rtlCol="0">
              <a:spAutoFit/>
            </a:bodyPr>
            <a:lstStyle/>
            <a:p>
              <a:pPr algn="ctr">
                <a:defRPr/>
              </a:pPr>
              <a:r>
                <a:rPr lang="en-US" altLang="zh-CN" sz="1800" dirty="0">
                  <a:solidFill>
                    <a:schemeClr val="bg1"/>
                  </a:solidFill>
                  <a:cs typeface="+mn-ea"/>
                  <a:sym typeface="+mn-lt"/>
                </a:rPr>
                <a:t>4</a:t>
              </a:r>
            </a:p>
          </p:txBody>
        </p:sp>
      </p:grpSp>
      <p:sp>
        <p:nvSpPr>
          <p:cNvPr id="4" name="燕尾形 3"/>
          <p:cNvSpPr/>
          <p:nvPr/>
        </p:nvSpPr>
        <p:spPr>
          <a:xfrm>
            <a:off x="4519851" y="2183489"/>
            <a:ext cx="256853" cy="448435"/>
          </a:xfrm>
          <a:prstGeom prst="chevron">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0">
            <a:extLst>
              <a:ext uri="{FF2B5EF4-FFF2-40B4-BE49-F238E27FC236}">
                <a16:creationId xmlns:a16="http://schemas.microsoft.com/office/drawing/2014/main" id="{5830DC4A-7A86-FFCE-282A-2FBF09853F0F}"/>
              </a:ext>
            </a:extLst>
          </p:cNvPr>
          <p:cNvSpPr txBox="1"/>
          <p:nvPr/>
        </p:nvSpPr>
        <p:spPr>
          <a:xfrm>
            <a:off x="5651960" y="3869226"/>
            <a:ext cx="2868584" cy="391597"/>
          </a:xfrm>
          <a:prstGeom prst="roundRect">
            <a:avLst/>
          </a:prstGeom>
          <a:solidFill>
            <a:srgbClr val="1B4367"/>
          </a:solidFill>
        </p:spPr>
        <p:txBody>
          <a:bodyPr wrap="square" rtlCol="0">
            <a:spAutoFit/>
          </a:bodyPr>
          <a:lstStyle/>
          <a:p>
            <a:r>
              <a:rPr lang="en-US" altLang="zh-CN" sz="1700" dirty="0">
                <a:solidFill>
                  <a:schemeClr val="bg1"/>
                </a:solidFill>
                <a:cs typeface="+mn-ea"/>
                <a:sym typeface="+mn-lt"/>
              </a:rPr>
              <a:t>Conclusion</a:t>
            </a:r>
            <a:endParaRPr lang="zh-CN" altLang="en-US" sz="1700" dirty="0">
              <a:solidFill>
                <a:schemeClr val="bg1"/>
              </a:solidFill>
              <a:cs typeface="+mn-ea"/>
              <a:sym typeface="+mn-lt"/>
            </a:endParaRPr>
          </a:p>
        </p:txBody>
      </p:sp>
      <p:grpSp>
        <p:nvGrpSpPr>
          <p:cNvPr id="6" name="组合 5">
            <a:extLst>
              <a:ext uri="{FF2B5EF4-FFF2-40B4-BE49-F238E27FC236}">
                <a16:creationId xmlns:a16="http://schemas.microsoft.com/office/drawing/2014/main" id="{E9866AC5-3DC6-1E7E-E00D-4DEF80ACC2F8}"/>
              </a:ext>
            </a:extLst>
          </p:cNvPr>
          <p:cNvGrpSpPr/>
          <p:nvPr/>
        </p:nvGrpSpPr>
        <p:grpSpPr>
          <a:xfrm>
            <a:off x="5142683" y="3849412"/>
            <a:ext cx="478533" cy="393570"/>
            <a:chOff x="5640108" y="966369"/>
            <a:chExt cx="476097" cy="391567"/>
          </a:xfrm>
        </p:grpSpPr>
        <p:sp>
          <p:nvSpPr>
            <p:cNvPr id="7" name="椭圆 6">
              <a:extLst>
                <a:ext uri="{FF2B5EF4-FFF2-40B4-BE49-F238E27FC236}">
                  <a16:creationId xmlns:a16="http://schemas.microsoft.com/office/drawing/2014/main" id="{D74E2CBB-9882-25A8-1AC3-4AA3052A8564}"/>
                </a:ext>
              </a:extLst>
            </p:cNvPr>
            <p:cNvSpPr/>
            <p:nvPr/>
          </p:nvSpPr>
          <p:spPr>
            <a:xfrm>
              <a:off x="5673454" y="966369"/>
              <a:ext cx="391567" cy="391567"/>
            </a:xfrm>
            <a:prstGeom prst="ellipse">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文本框 17">
              <a:extLst>
                <a:ext uri="{FF2B5EF4-FFF2-40B4-BE49-F238E27FC236}">
                  <a16:creationId xmlns:a16="http://schemas.microsoft.com/office/drawing/2014/main" id="{DD318594-8BDC-8840-2879-442EF7700B6A}"/>
                </a:ext>
              </a:extLst>
            </p:cNvPr>
            <p:cNvSpPr txBox="1"/>
            <p:nvPr/>
          </p:nvSpPr>
          <p:spPr>
            <a:xfrm>
              <a:off x="5640108" y="975817"/>
              <a:ext cx="476097" cy="367452"/>
            </a:xfrm>
            <a:prstGeom prst="rect">
              <a:avLst/>
            </a:prstGeom>
            <a:noFill/>
          </p:spPr>
          <p:txBody>
            <a:bodyPr wrap="square" rtlCol="0">
              <a:spAutoFit/>
            </a:bodyPr>
            <a:lstStyle/>
            <a:p>
              <a:pPr algn="ctr">
                <a:defRPr/>
              </a:pPr>
              <a:r>
                <a:rPr lang="en-US" altLang="zh-CN" sz="1800" dirty="0">
                  <a:solidFill>
                    <a:schemeClr val="bg1"/>
                  </a:solidFill>
                  <a:cs typeface="+mn-ea"/>
                  <a:sym typeface="+mn-lt"/>
                </a:rPr>
                <a:t>5</a:t>
              </a:r>
            </a:p>
          </p:txBody>
        </p:sp>
      </p:grpSp>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ppt_x</p:attrName>
                                        </p:attrNameLst>
                                      </p:cBhvr>
                                      <p:tavLst>
                                        <p:tav tm="0">
                                          <p:val>
                                            <p:strVal val="#ppt_x-#ppt_w*1.125000"/>
                                          </p:val>
                                        </p:tav>
                                        <p:tav tm="100000">
                                          <p:val>
                                            <p:strVal val="#ppt_x"/>
                                          </p:val>
                                        </p:tav>
                                      </p:tavLst>
                                    </p:anim>
                                    <p:animEffect transition="in" filter="wipe(right)">
                                      <p:cBhvr>
                                        <p:cTn id="8" dur="500"/>
                                        <p:tgtEl>
                                          <p:spTgt spid="33"/>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par>
                                <p:cTn id="14" presetID="53" presetClass="entr" presetSubtype="52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00" fill="hold"/>
                                        <p:tgtEl>
                                          <p:spTgt spid="2"/>
                                        </p:tgtEl>
                                        <p:attrNameLst>
                                          <p:attrName>ppt_w</p:attrName>
                                        </p:attrNameLst>
                                      </p:cBhvr>
                                      <p:tavLst>
                                        <p:tav tm="0">
                                          <p:val>
                                            <p:fltVal val="0"/>
                                          </p:val>
                                        </p:tav>
                                        <p:tav tm="100000">
                                          <p:val>
                                            <p:strVal val="#ppt_w"/>
                                          </p:val>
                                        </p:tav>
                                      </p:tavLst>
                                    </p:anim>
                                    <p:anim calcmode="lin" valueType="num">
                                      <p:cBhvr>
                                        <p:cTn id="17" dur="200" fill="hold"/>
                                        <p:tgtEl>
                                          <p:spTgt spid="2"/>
                                        </p:tgtEl>
                                        <p:attrNameLst>
                                          <p:attrName>ppt_h</p:attrName>
                                        </p:attrNameLst>
                                      </p:cBhvr>
                                      <p:tavLst>
                                        <p:tav tm="0">
                                          <p:val>
                                            <p:fltVal val="0"/>
                                          </p:val>
                                        </p:tav>
                                        <p:tav tm="100000">
                                          <p:val>
                                            <p:strVal val="#ppt_h"/>
                                          </p:val>
                                        </p:tav>
                                      </p:tavLst>
                                    </p:anim>
                                    <p:animEffect transition="in" filter="fade">
                                      <p:cBhvr>
                                        <p:cTn id="18" dur="200"/>
                                        <p:tgtEl>
                                          <p:spTgt spid="2"/>
                                        </p:tgtEl>
                                      </p:cBhvr>
                                    </p:animEffect>
                                    <p:anim calcmode="lin" valueType="num">
                                      <p:cBhvr>
                                        <p:cTn id="19" dur="200" fill="hold"/>
                                        <p:tgtEl>
                                          <p:spTgt spid="2"/>
                                        </p:tgtEl>
                                        <p:attrNameLst>
                                          <p:attrName>ppt_x</p:attrName>
                                        </p:attrNameLst>
                                      </p:cBhvr>
                                      <p:tavLst>
                                        <p:tav tm="0">
                                          <p:val>
                                            <p:fltVal val="0.5"/>
                                          </p:val>
                                        </p:tav>
                                        <p:tav tm="100000">
                                          <p:val>
                                            <p:strVal val="#ppt_x"/>
                                          </p:val>
                                        </p:tav>
                                      </p:tavLst>
                                    </p:anim>
                                    <p:anim calcmode="lin" valueType="num">
                                      <p:cBhvr>
                                        <p:cTn id="20" dur="200" fill="hold"/>
                                        <p:tgtEl>
                                          <p:spTgt spid="2"/>
                                        </p:tgtEl>
                                        <p:attrNameLst>
                                          <p:attrName>ppt_y</p:attrName>
                                        </p:attrNameLst>
                                      </p:cBhvr>
                                      <p:tavLst>
                                        <p:tav tm="0">
                                          <p:val>
                                            <p:fltVal val="0.5"/>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 fill="hold"/>
                                        <p:tgtEl>
                                          <p:spTgt spid="11"/>
                                        </p:tgtEl>
                                        <p:attrNameLst>
                                          <p:attrName>ppt_x</p:attrName>
                                        </p:attrNameLst>
                                      </p:cBhvr>
                                      <p:tavLst>
                                        <p:tav tm="0">
                                          <p:val>
                                            <p:strVal val="1+#ppt_w/2"/>
                                          </p:val>
                                        </p:tav>
                                        <p:tav tm="100000">
                                          <p:val>
                                            <p:strVal val="#ppt_x"/>
                                          </p:val>
                                        </p:tav>
                                      </p:tavLst>
                                    </p:anim>
                                    <p:anim calcmode="lin" valueType="num">
                                      <p:cBhvr additive="base">
                                        <p:cTn id="24" dur="200" fill="hold"/>
                                        <p:tgtEl>
                                          <p:spTgt spid="11"/>
                                        </p:tgtEl>
                                        <p:attrNameLst>
                                          <p:attrName>ppt_y</p:attrName>
                                        </p:attrNameLst>
                                      </p:cBhvr>
                                      <p:tavLst>
                                        <p:tav tm="0">
                                          <p:val>
                                            <p:strVal val="#ppt_y"/>
                                          </p:val>
                                        </p:tav>
                                        <p:tav tm="100000">
                                          <p:val>
                                            <p:strVal val="#ppt_y"/>
                                          </p:val>
                                        </p:tav>
                                      </p:tavLst>
                                    </p:anim>
                                  </p:childTnLst>
                                </p:cTn>
                              </p:par>
                              <p:par>
                                <p:cTn id="25" presetID="53" presetClass="entr" presetSubtype="528"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200" fill="hold"/>
                                        <p:tgtEl>
                                          <p:spTgt spid="80"/>
                                        </p:tgtEl>
                                        <p:attrNameLst>
                                          <p:attrName>ppt_w</p:attrName>
                                        </p:attrNameLst>
                                      </p:cBhvr>
                                      <p:tavLst>
                                        <p:tav tm="0">
                                          <p:val>
                                            <p:fltVal val="0"/>
                                          </p:val>
                                        </p:tav>
                                        <p:tav tm="100000">
                                          <p:val>
                                            <p:strVal val="#ppt_w"/>
                                          </p:val>
                                        </p:tav>
                                      </p:tavLst>
                                    </p:anim>
                                    <p:anim calcmode="lin" valueType="num">
                                      <p:cBhvr>
                                        <p:cTn id="28" dur="200" fill="hold"/>
                                        <p:tgtEl>
                                          <p:spTgt spid="80"/>
                                        </p:tgtEl>
                                        <p:attrNameLst>
                                          <p:attrName>ppt_h</p:attrName>
                                        </p:attrNameLst>
                                      </p:cBhvr>
                                      <p:tavLst>
                                        <p:tav tm="0">
                                          <p:val>
                                            <p:fltVal val="0"/>
                                          </p:val>
                                        </p:tav>
                                        <p:tav tm="100000">
                                          <p:val>
                                            <p:strVal val="#ppt_h"/>
                                          </p:val>
                                        </p:tav>
                                      </p:tavLst>
                                    </p:anim>
                                    <p:animEffect transition="in" filter="fade">
                                      <p:cBhvr>
                                        <p:cTn id="29" dur="200"/>
                                        <p:tgtEl>
                                          <p:spTgt spid="80"/>
                                        </p:tgtEl>
                                      </p:cBhvr>
                                    </p:animEffect>
                                    <p:anim calcmode="lin" valueType="num">
                                      <p:cBhvr>
                                        <p:cTn id="30" dur="200" fill="hold"/>
                                        <p:tgtEl>
                                          <p:spTgt spid="80"/>
                                        </p:tgtEl>
                                        <p:attrNameLst>
                                          <p:attrName>ppt_x</p:attrName>
                                        </p:attrNameLst>
                                      </p:cBhvr>
                                      <p:tavLst>
                                        <p:tav tm="0">
                                          <p:val>
                                            <p:fltVal val="0.5"/>
                                          </p:val>
                                        </p:tav>
                                        <p:tav tm="100000">
                                          <p:val>
                                            <p:strVal val="#ppt_x"/>
                                          </p:val>
                                        </p:tav>
                                      </p:tavLst>
                                    </p:anim>
                                    <p:anim calcmode="lin" valueType="num">
                                      <p:cBhvr>
                                        <p:cTn id="31" dur="200" fill="hold"/>
                                        <p:tgtEl>
                                          <p:spTgt spid="80"/>
                                        </p:tgtEl>
                                        <p:attrNameLst>
                                          <p:attrName>ppt_y</p:attrName>
                                        </p:attrNameLst>
                                      </p:cBhvr>
                                      <p:tavLst>
                                        <p:tav tm="0">
                                          <p:val>
                                            <p:fltVal val="0.5"/>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additive="base">
                                        <p:cTn id="34" dur="200" fill="hold"/>
                                        <p:tgtEl>
                                          <p:spTgt spid="79"/>
                                        </p:tgtEl>
                                        <p:attrNameLst>
                                          <p:attrName>ppt_x</p:attrName>
                                        </p:attrNameLst>
                                      </p:cBhvr>
                                      <p:tavLst>
                                        <p:tav tm="0">
                                          <p:val>
                                            <p:strVal val="1+#ppt_w/2"/>
                                          </p:val>
                                        </p:tav>
                                        <p:tav tm="100000">
                                          <p:val>
                                            <p:strVal val="#ppt_x"/>
                                          </p:val>
                                        </p:tav>
                                      </p:tavLst>
                                    </p:anim>
                                    <p:anim calcmode="lin" valueType="num">
                                      <p:cBhvr additive="base">
                                        <p:cTn id="35" dur="200" fill="hold"/>
                                        <p:tgtEl>
                                          <p:spTgt spid="79"/>
                                        </p:tgtEl>
                                        <p:attrNameLst>
                                          <p:attrName>ppt_y</p:attrName>
                                        </p:attrNameLst>
                                      </p:cBhvr>
                                      <p:tavLst>
                                        <p:tav tm="0">
                                          <p:val>
                                            <p:strVal val="#ppt_y"/>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 calcmode="lin" valueType="num">
                                      <p:cBhvr>
                                        <p:cTn id="38" dur="200" fill="hold"/>
                                        <p:tgtEl>
                                          <p:spTgt spid="84"/>
                                        </p:tgtEl>
                                        <p:attrNameLst>
                                          <p:attrName>ppt_w</p:attrName>
                                        </p:attrNameLst>
                                      </p:cBhvr>
                                      <p:tavLst>
                                        <p:tav tm="0">
                                          <p:val>
                                            <p:fltVal val="0"/>
                                          </p:val>
                                        </p:tav>
                                        <p:tav tm="100000">
                                          <p:val>
                                            <p:strVal val="#ppt_w"/>
                                          </p:val>
                                        </p:tav>
                                      </p:tavLst>
                                    </p:anim>
                                    <p:anim calcmode="lin" valueType="num">
                                      <p:cBhvr>
                                        <p:cTn id="39" dur="200" fill="hold"/>
                                        <p:tgtEl>
                                          <p:spTgt spid="84"/>
                                        </p:tgtEl>
                                        <p:attrNameLst>
                                          <p:attrName>ppt_h</p:attrName>
                                        </p:attrNameLst>
                                      </p:cBhvr>
                                      <p:tavLst>
                                        <p:tav tm="0">
                                          <p:val>
                                            <p:fltVal val="0"/>
                                          </p:val>
                                        </p:tav>
                                        <p:tav tm="100000">
                                          <p:val>
                                            <p:strVal val="#ppt_h"/>
                                          </p:val>
                                        </p:tav>
                                      </p:tavLst>
                                    </p:anim>
                                    <p:animEffect transition="in" filter="fade">
                                      <p:cBhvr>
                                        <p:cTn id="40" dur="200"/>
                                        <p:tgtEl>
                                          <p:spTgt spid="84"/>
                                        </p:tgtEl>
                                      </p:cBhvr>
                                    </p:animEffect>
                                    <p:anim calcmode="lin" valueType="num">
                                      <p:cBhvr>
                                        <p:cTn id="41" dur="200" fill="hold"/>
                                        <p:tgtEl>
                                          <p:spTgt spid="84"/>
                                        </p:tgtEl>
                                        <p:attrNameLst>
                                          <p:attrName>ppt_x</p:attrName>
                                        </p:attrNameLst>
                                      </p:cBhvr>
                                      <p:tavLst>
                                        <p:tav tm="0">
                                          <p:val>
                                            <p:fltVal val="0.5"/>
                                          </p:val>
                                        </p:tav>
                                        <p:tav tm="100000">
                                          <p:val>
                                            <p:strVal val="#ppt_x"/>
                                          </p:val>
                                        </p:tav>
                                      </p:tavLst>
                                    </p:anim>
                                    <p:anim calcmode="lin" valueType="num">
                                      <p:cBhvr>
                                        <p:cTn id="42" dur="200" fill="hold"/>
                                        <p:tgtEl>
                                          <p:spTgt spid="84"/>
                                        </p:tgtEl>
                                        <p:attrNameLst>
                                          <p:attrName>ppt_y</p:attrName>
                                        </p:attrNameLst>
                                      </p:cBhvr>
                                      <p:tavLst>
                                        <p:tav tm="0">
                                          <p:val>
                                            <p:fltVal val="0.5"/>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 calcmode="lin" valueType="num">
                                      <p:cBhvr additive="base">
                                        <p:cTn id="45" dur="200" fill="hold"/>
                                        <p:tgtEl>
                                          <p:spTgt spid="83"/>
                                        </p:tgtEl>
                                        <p:attrNameLst>
                                          <p:attrName>ppt_x</p:attrName>
                                        </p:attrNameLst>
                                      </p:cBhvr>
                                      <p:tavLst>
                                        <p:tav tm="0">
                                          <p:val>
                                            <p:strVal val="1+#ppt_w/2"/>
                                          </p:val>
                                        </p:tav>
                                        <p:tav tm="100000">
                                          <p:val>
                                            <p:strVal val="#ppt_x"/>
                                          </p:val>
                                        </p:tav>
                                      </p:tavLst>
                                    </p:anim>
                                    <p:anim calcmode="lin" valueType="num">
                                      <p:cBhvr additive="base">
                                        <p:cTn id="46" dur="200" fill="hold"/>
                                        <p:tgtEl>
                                          <p:spTgt spid="83"/>
                                        </p:tgtEl>
                                        <p:attrNameLst>
                                          <p:attrName>ppt_y</p:attrName>
                                        </p:attrNameLst>
                                      </p:cBhvr>
                                      <p:tavLst>
                                        <p:tav tm="0">
                                          <p:val>
                                            <p:strVal val="#ppt_y"/>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anim calcmode="lin" valueType="num">
                                      <p:cBhvr>
                                        <p:cTn id="49" dur="200" fill="hold"/>
                                        <p:tgtEl>
                                          <p:spTgt spid="88"/>
                                        </p:tgtEl>
                                        <p:attrNameLst>
                                          <p:attrName>ppt_w</p:attrName>
                                        </p:attrNameLst>
                                      </p:cBhvr>
                                      <p:tavLst>
                                        <p:tav tm="0">
                                          <p:val>
                                            <p:fltVal val="0"/>
                                          </p:val>
                                        </p:tav>
                                        <p:tav tm="100000">
                                          <p:val>
                                            <p:strVal val="#ppt_w"/>
                                          </p:val>
                                        </p:tav>
                                      </p:tavLst>
                                    </p:anim>
                                    <p:anim calcmode="lin" valueType="num">
                                      <p:cBhvr>
                                        <p:cTn id="50" dur="200" fill="hold"/>
                                        <p:tgtEl>
                                          <p:spTgt spid="88"/>
                                        </p:tgtEl>
                                        <p:attrNameLst>
                                          <p:attrName>ppt_h</p:attrName>
                                        </p:attrNameLst>
                                      </p:cBhvr>
                                      <p:tavLst>
                                        <p:tav tm="0">
                                          <p:val>
                                            <p:fltVal val="0"/>
                                          </p:val>
                                        </p:tav>
                                        <p:tav tm="100000">
                                          <p:val>
                                            <p:strVal val="#ppt_h"/>
                                          </p:val>
                                        </p:tav>
                                      </p:tavLst>
                                    </p:anim>
                                    <p:animEffect transition="in" filter="fade">
                                      <p:cBhvr>
                                        <p:cTn id="51" dur="200"/>
                                        <p:tgtEl>
                                          <p:spTgt spid="88"/>
                                        </p:tgtEl>
                                      </p:cBhvr>
                                    </p:animEffect>
                                    <p:anim calcmode="lin" valueType="num">
                                      <p:cBhvr>
                                        <p:cTn id="52" dur="200" fill="hold"/>
                                        <p:tgtEl>
                                          <p:spTgt spid="88"/>
                                        </p:tgtEl>
                                        <p:attrNameLst>
                                          <p:attrName>ppt_x</p:attrName>
                                        </p:attrNameLst>
                                      </p:cBhvr>
                                      <p:tavLst>
                                        <p:tav tm="0">
                                          <p:val>
                                            <p:fltVal val="0.5"/>
                                          </p:val>
                                        </p:tav>
                                        <p:tav tm="100000">
                                          <p:val>
                                            <p:strVal val="#ppt_x"/>
                                          </p:val>
                                        </p:tav>
                                      </p:tavLst>
                                    </p:anim>
                                    <p:anim calcmode="lin" valueType="num">
                                      <p:cBhvr>
                                        <p:cTn id="53" dur="200" fill="hold"/>
                                        <p:tgtEl>
                                          <p:spTgt spid="88"/>
                                        </p:tgtEl>
                                        <p:attrNameLst>
                                          <p:attrName>ppt_y</p:attrName>
                                        </p:attrNameLst>
                                      </p:cBhvr>
                                      <p:tavLst>
                                        <p:tav tm="0">
                                          <p:val>
                                            <p:fltVal val="0.5"/>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87"/>
                                        </p:tgtEl>
                                        <p:attrNameLst>
                                          <p:attrName>style.visibility</p:attrName>
                                        </p:attrNameLst>
                                      </p:cBhvr>
                                      <p:to>
                                        <p:strVal val="visible"/>
                                      </p:to>
                                    </p:set>
                                    <p:anim calcmode="lin" valueType="num">
                                      <p:cBhvr additive="base">
                                        <p:cTn id="56" dur="200" fill="hold"/>
                                        <p:tgtEl>
                                          <p:spTgt spid="87"/>
                                        </p:tgtEl>
                                        <p:attrNameLst>
                                          <p:attrName>ppt_x</p:attrName>
                                        </p:attrNameLst>
                                      </p:cBhvr>
                                      <p:tavLst>
                                        <p:tav tm="0">
                                          <p:val>
                                            <p:strVal val="1+#ppt_w/2"/>
                                          </p:val>
                                        </p:tav>
                                        <p:tav tm="100000">
                                          <p:val>
                                            <p:strVal val="#ppt_x"/>
                                          </p:val>
                                        </p:tav>
                                      </p:tavLst>
                                    </p:anim>
                                    <p:anim calcmode="lin" valueType="num">
                                      <p:cBhvr additive="base">
                                        <p:cTn id="57" dur="200" fill="hold"/>
                                        <p:tgtEl>
                                          <p:spTgt spid="87"/>
                                        </p:tgtEl>
                                        <p:attrNameLst>
                                          <p:attrName>ppt_y</p:attrName>
                                        </p:attrNameLst>
                                      </p:cBhvr>
                                      <p:tavLst>
                                        <p:tav tm="0">
                                          <p:val>
                                            <p:strVal val="#ppt_y"/>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200" fill="hold"/>
                                        <p:tgtEl>
                                          <p:spTgt spid="6"/>
                                        </p:tgtEl>
                                        <p:attrNameLst>
                                          <p:attrName>ppt_w</p:attrName>
                                        </p:attrNameLst>
                                      </p:cBhvr>
                                      <p:tavLst>
                                        <p:tav tm="0">
                                          <p:val>
                                            <p:fltVal val="0"/>
                                          </p:val>
                                        </p:tav>
                                        <p:tav tm="100000">
                                          <p:val>
                                            <p:strVal val="#ppt_w"/>
                                          </p:val>
                                        </p:tav>
                                      </p:tavLst>
                                    </p:anim>
                                    <p:anim calcmode="lin" valueType="num">
                                      <p:cBhvr>
                                        <p:cTn id="61" dur="200" fill="hold"/>
                                        <p:tgtEl>
                                          <p:spTgt spid="6"/>
                                        </p:tgtEl>
                                        <p:attrNameLst>
                                          <p:attrName>ppt_h</p:attrName>
                                        </p:attrNameLst>
                                      </p:cBhvr>
                                      <p:tavLst>
                                        <p:tav tm="0">
                                          <p:val>
                                            <p:fltVal val="0"/>
                                          </p:val>
                                        </p:tav>
                                        <p:tav tm="100000">
                                          <p:val>
                                            <p:strVal val="#ppt_h"/>
                                          </p:val>
                                        </p:tav>
                                      </p:tavLst>
                                    </p:anim>
                                    <p:animEffect transition="in" filter="fade">
                                      <p:cBhvr>
                                        <p:cTn id="62" dur="200"/>
                                        <p:tgtEl>
                                          <p:spTgt spid="6"/>
                                        </p:tgtEl>
                                      </p:cBhvr>
                                    </p:animEffect>
                                    <p:anim calcmode="lin" valueType="num">
                                      <p:cBhvr>
                                        <p:cTn id="63" dur="200" fill="hold"/>
                                        <p:tgtEl>
                                          <p:spTgt spid="6"/>
                                        </p:tgtEl>
                                        <p:attrNameLst>
                                          <p:attrName>ppt_x</p:attrName>
                                        </p:attrNameLst>
                                      </p:cBhvr>
                                      <p:tavLst>
                                        <p:tav tm="0">
                                          <p:val>
                                            <p:fltVal val="0.5"/>
                                          </p:val>
                                        </p:tav>
                                        <p:tav tm="100000">
                                          <p:val>
                                            <p:strVal val="#ppt_x"/>
                                          </p:val>
                                        </p:tav>
                                      </p:tavLst>
                                    </p:anim>
                                    <p:anim calcmode="lin" valueType="num">
                                      <p:cBhvr>
                                        <p:cTn id="64" dur="200" fill="hold"/>
                                        <p:tgtEl>
                                          <p:spTgt spid="6"/>
                                        </p:tgtEl>
                                        <p:attrNameLst>
                                          <p:attrName>ppt_y</p:attrName>
                                        </p:attrNameLst>
                                      </p:cBhvr>
                                      <p:tavLst>
                                        <p:tav tm="0">
                                          <p:val>
                                            <p:fltVal val="0.5"/>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200" fill="hold"/>
                                        <p:tgtEl>
                                          <p:spTgt spid="5"/>
                                        </p:tgtEl>
                                        <p:attrNameLst>
                                          <p:attrName>ppt_x</p:attrName>
                                        </p:attrNameLst>
                                      </p:cBhvr>
                                      <p:tavLst>
                                        <p:tav tm="0">
                                          <p:val>
                                            <p:strVal val="1+#ppt_w/2"/>
                                          </p:val>
                                        </p:tav>
                                        <p:tav tm="100000">
                                          <p:val>
                                            <p:strVal val="#ppt_x"/>
                                          </p:val>
                                        </p:tav>
                                      </p:tavLst>
                                    </p:anim>
                                    <p:anim calcmode="lin" valueType="num">
                                      <p:cBhvr additive="base">
                                        <p:cTn id="68" dur="2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p:bldP spid="79" grpId="0" animBg="1"/>
      <p:bldP spid="83" grpId="0" animBg="1"/>
      <p:bldP spid="87"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4" y="309785"/>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3.4 Descriptive statistics</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99C366C3-5272-6F0F-F7D2-65A8422A25D2}"/>
              </a:ext>
            </a:extLst>
          </p:cNvPr>
          <p:cNvSpPr txBox="1"/>
          <p:nvPr/>
        </p:nvSpPr>
        <p:spPr>
          <a:xfrm>
            <a:off x="221673" y="1454728"/>
            <a:ext cx="2265217" cy="2275110"/>
          </a:xfrm>
          <a:prstGeom prst="rect">
            <a:avLst/>
          </a:prstGeom>
          <a:noFill/>
        </p:spPr>
        <p:txBody>
          <a:bodyPr wrap="square" rtlCol="0">
            <a:spAutoFit/>
          </a:bodyPr>
          <a:lstStyle/>
          <a:p>
            <a:pPr>
              <a:lnSpc>
                <a:spcPct val="150000"/>
              </a:lnSpc>
            </a:pPr>
            <a:r>
              <a:rPr lang="en-GB" altLang="zh-CN" sz="1200" i="1" dirty="0">
                <a:effectLst/>
                <a:latin typeface="Times New Roman" panose="02020603050405020304" pitchFamily="18" charset="0"/>
                <a:ea typeface="Times New Roman" panose="02020603050405020304" pitchFamily="18" charset="0"/>
                <a:cs typeface="Times New Roman" panose="02020603050405020304" pitchFamily="18" charset="0"/>
              </a:rPr>
              <a:t>FinTech1: </a:t>
            </a:r>
            <a:r>
              <a:rPr lang="en-GB"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mean value (35.3051%), range from minimum value (27.1160%) to maximum value (183.1608%), which suggests </a:t>
            </a:r>
            <a:r>
              <a:rPr lang="en-GB" altLang="zh-CN"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considerable heterogeneity </a:t>
            </a:r>
            <a:r>
              <a:rPr lang="en-GB" altLang="zh-CN" sz="1200" dirty="0">
                <a:effectLst/>
                <a:latin typeface="Times New Roman" panose="02020603050405020304" pitchFamily="18" charset="0"/>
                <a:ea typeface="Times New Roman" panose="02020603050405020304" pitchFamily="18" charset="0"/>
                <a:cs typeface="Times New Roman" panose="02020603050405020304" pitchFamily="18" charset="0"/>
              </a:rPr>
              <a:t>in FinTech development in the years of Malaysian banks.</a:t>
            </a:r>
            <a:endParaRPr lang="zh-CN" altLang="en-US" sz="12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54753E3B-DC9C-3A52-7A04-1715DCFE86BA}"/>
              </a:ext>
            </a:extLst>
          </p:cNvPr>
          <p:cNvPicPr>
            <a:picLocks noChangeAspect="1"/>
          </p:cNvPicPr>
          <p:nvPr/>
        </p:nvPicPr>
        <p:blipFill>
          <a:blip r:embed="rId3"/>
          <a:stretch>
            <a:fillRect/>
          </a:stretch>
        </p:blipFill>
        <p:spPr>
          <a:xfrm>
            <a:off x="2356525" y="1327355"/>
            <a:ext cx="6654740" cy="3506360"/>
          </a:xfrm>
          <a:prstGeom prst="rect">
            <a:avLst/>
          </a:prstGeom>
        </p:spPr>
      </p:pic>
    </p:spTree>
    <p:extLst>
      <p:ext uri="{BB962C8B-B14F-4D97-AF65-F5344CB8AC3E}">
        <p14:creationId xmlns:p14="http://schemas.microsoft.com/office/powerpoint/2010/main" val="358667512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300"/>
                                        <p:tgtEl>
                                          <p:spTgt spid="68"/>
                                        </p:tgtEl>
                                      </p:cBhvr>
                                    </p:animEffect>
                                    <p:anim calcmode="lin" valueType="num">
                                      <p:cBhvr>
                                        <p:cTn id="8" dur="300" fill="hold"/>
                                        <p:tgtEl>
                                          <p:spTgt spid="68"/>
                                        </p:tgtEl>
                                        <p:attrNameLst>
                                          <p:attrName>ppt_x</p:attrName>
                                        </p:attrNameLst>
                                      </p:cBhvr>
                                      <p:tavLst>
                                        <p:tav tm="0">
                                          <p:val>
                                            <p:strVal val="#ppt_x"/>
                                          </p:val>
                                        </p:tav>
                                        <p:tav tm="100000">
                                          <p:val>
                                            <p:strVal val="#ppt_x"/>
                                          </p:val>
                                        </p:tav>
                                      </p:tavLst>
                                    </p:anim>
                                    <p:anim calcmode="lin" valueType="num">
                                      <p:cBhvr>
                                        <p:cTn id="9" dur="300" fill="hold"/>
                                        <p:tgtEl>
                                          <p:spTgt spid="68"/>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3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4" y="309785"/>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3.4 Descriptive statistics</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aphicFrame>
        <p:nvGraphicFramePr>
          <p:cNvPr id="3" name="表格 2">
            <a:extLst>
              <a:ext uri="{FF2B5EF4-FFF2-40B4-BE49-F238E27FC236}">
                <a16:creationId xmlns:a16="http://schemas.microsoft.com/office/drawing/2014/main" id="{CBDBB1BB-F1E0-F27A-539C-E208D54F310D}"/>
              </a:ext>
            </a:extLst>
          </p:cNvPr>
          <p:cNvGraphicFramePr>
            <a:graphicFrameLocks noGrp="1"/>
          </p:cNvGraphicFramePr>
          <p:nvPr>
            <p:extLst>
              <p:ext uri="{D42A27DB-BD31-4B8C-83A1-F6EECF244321}">
                <p14:modId xmlns:p14="http://schemas.microsoft.com/office/powerpoint/2010/main" val="4183609986"/>
              </p:ext>
            </p:extLst>
          </p:nvPr>
        </p:nvGraphicFramePr>
        <p:xfrm>
          <a:off x="519545" y="1627913"/>
          <a:ext cx="8153401" cy="2646493"/>
        </p:xfrm>
        <a:graphic>
          <a:graphicData uri="http://schemas.openxmlformats.org/drawingml/2006/table">
            <a:tbl>
              <a:tblPr firstRow="1" firstCol="1" bandRow="1">
                <a:tableStyleId>{5C22544A-7EE6-4342-B048-85BDC9FD1C3A}</a:tableStyleId>
              </a:tblPr>
              <a:tblGrid>
                <a:gridCol w="549422">
                  <a:extLst>
                    <a:ext uri="{9D8B030D-6E8A-4147-A177-3AD203B41FA5}">
                      <a16:colId xmlns:a16="http://schemas.microsoft.com/office/drawing/2014/main" val="3363875187"/>
                    </a:ext>
                  </a:extLst>
                </a:gridCol>
                <a:gridCol w="1013905">
                  <a:extLst>
                    <a:ext uri="{9D8B030D-6E8A-4147-A177-3AD203B41FA5}">
                      <a16:colId xmlns:a16="http://schemas.microsoft.com/office/drawing/2014/main" val="2956699829"/>
                    </a:ext>
                  </a:extLst>
                </a:gridCol>
                <a:gridCol w="590992">
                  <a:extLst>
                    <a:ext uri="{9D8B030D-6E8A-4147-A177-3AD203B41FA5}">
                      <a16:colId xmlns:a16="http://schemas.microsoft.com/office/drawing/2014/main" val="3852680930"/>
                    </a:ext>
                  </a:extLst>
                </a:gridCol>
                <a:gridCol w="590992">
                  <a:extLst>
                    <a:ext uri="{9D8B030D-6E8A-4147-A177-3AD203B41FA5}">
                      <a16:colId xmlns:a16="http://schemas.microsoft.com/office/drawing/2014/main" val="3771656062"/>
                    </a:ext>
                  </a:extLst>
                </a:gridCol>
                <a:gridCol w="590992">
                  <a:extLst>
                    <a:ext uri="{9D8B030D-6E8A-4147-A177-3AD203B41FA5}">
                      <a16:colId xmlns:a16="http://schemas.microsoft.com/office/drawing/2014/main" val="9889481"/>
                    </a:ext>
                  </a:extLst>
                </a:gridCol>
                <a:gridCol w="853053">
                  <a:extLst>
                    <a:ext uri="{9D8B030D-6E8A-4147-A177-3AD203B41FA5}">
                      <a16:colId xmlns:a16="http://schemas.microsoft.com/office/drawing/2014/main" val="538848055"/>
                    </a:ext>
                  </a:extLst>
                </a:gridCol>
                <a:gridCol w="590992">
                  <a:extLst>
                    <a:ext uri="{9D8B030D-6E8A-4147-A177-3AD203B41FA5}">
                      <a16:colId xmlns:a16="http://schemas.microsoft.com/office/drawing/2014/main" val="2413355927"/>
                    </a:ext>
                  </a:extLst>
                </a:gridCol>
                <a:gridCol w="590992">
                  <a:extLst>
                    <a:ext uri="{9D8B030D-6E8A-4147-A177-3AD203B41FA5}">
                      <a16:colId xmlns:a16="http://schemas.microsoft.com/office/drawing/2014/main" val="753295639"/>
                    </a:ext>
                  </a:extLst>
                </a:gridCol>
                <a:gridCol w="901248">
                  <a:extLst>
                    <a:ext uri="{9D8B030D-6E8A-4147-A177-3AD203B41FA5}">
                      <a16:colId xmlns:a16="http://schemas.microsoft.com/office/drawing/2014/main" val="3265834698"/>
                    </a:ext>
                  </a:extLst>
                </a:gridCol>
                <a:gridCol w="774735">
                  <a:extLst>
                    <a:ext uri="{9D8B030D-6E8A-4147-A177-3AD203B41FA5}">
                      <a16:colId xmlns:a16="http://schemas.microsoft.com/office/drawing/2014/main" val="3755618898"/>
                    </a:ext>
                  </a:extLst>
                </a:gridCol>
                <a:gridCol w="1106078">
                  <a:extLst>
                    <a:ext uri="{9D8B030D-6E8A-4147-A177-3AD203B41FA5}">
                      <a16:colId xmlns:a16="http://schemas.microsoft.com/office/drawing/2014/main" val="1106014768"/>
                    </a:ext>
                  </a:extLst>
                </a:gridCol>
              </a:tblGrid>
              <a:tr h="326564">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Stability</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Efficiency</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FinTech1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FinTech2</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FinTech2_DUM</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Size</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Liquidity</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CapitalStructure</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CostToIncome</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IncomeDiversification</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28562234"/>
                  </a:ext>
                </a:extLst>
              </a:tr>
              <a:tr h="159655">
                <a:tc>
                  <a:txBody>
                    <a:bodyPr/>
                    <a:lstStyle/>
                    <a:p>
                      <a:pPr algn="ctr"/>
                      <a:r>
                        <a:rPr lang="en-US" sz="900" kern="0">
                          <a:effectLst/>
                          <a:latin typeface="Times New Roman" panose="02020603050405020304" pitchFamily="18" charset="0"/>
                          <a:cs typeface="Times New Roman" panose="02020603050405020304" pitchFamily="18" charset="0"/>
                        </a:rPr>
                        <a:t>Stability</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600185805"/>
                  </a:ext>
                </a:extLst>
              </a:tr>
              <a:tr h="159655">
                <a:tc>
                  <a:txBody>
                    <a:bodyPr/>
                    <a:lstStyle/>
                    <a:p>
                      <a:pPr algn="ctr"/>
                      <a:r>
                        <a:rPr lang="en-US" sz="900" kern="0">
                          <a:effectLst/>
                          <a:latin typeface="Times New Roman" panose="02020603050405020304" pitchFamily="18" charset="0"/>
                          <a:cs typeface="Times New Roman" panose="02020603050405020304" pitchFamily="18" charset="0"/>
                        </a:rPr>
                        <a:t>Efficiency</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-0.0334</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82888030"/>
                  </a:ext>
                </a:extLst>
              </a:tr>
              <a:tr h="159655">
                <a:tc>
                  <a:txBody>
                    <a:bodyPr/>
                    <a:lstStyle/>
                    <a:p>
                      <a:pPr algn="ctr"/>
                      <a:r>
                        <a:rPr lang="en-US" sz="900" kern="0">
                          <a:effectLst/>
                          <a:latin typeface="Times New Roman" panose="02020603050405020304" pitchFamily="18" charset="0"/>
                          <a:cs typeface="Times New Roman" panose="02020603050405020304" pitchFamily="18" charset="0"/>
                        </a:rPr>
                        <a:t>FinTech1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-0.0579</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-0.0536</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851120079"/>
                  </a:ext>
                </a:extLst>
              </a:tr>
              <a:tr h="159655">
                <a:tc>
                  <a:txBody>
                    <a:bodyPr/>
                    <a:lstStyle/>
                    <a:p>
                      <a:pPr algn="ctr"/>
                      <a:r>
                        <a:rPr lang="en-US" sz="900" kern="0">
                          <a:effectLst/>
                          <a:latin typeface="Times New Roman" panose="02020603050405020304" pitchFamily="18" charset="0"/>
                          <a:cs typeface="Times New Roman" panose="02020603050405020304" pitchFamily="18" charset="0"/>
                        </a:rPr>
                        <a:t>FinTech2</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-0.2128***</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-0.0766</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-0.0336</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877169859"/>
                  </a:ext>
                </a:extLst>
              </a:tr>
              <a:tr h="319307">
                <a:tc>
                  <a:txBody>
                    <a:bodyPr/>
                    <a:lstStyle/>
                    <a:p>
                      <a:pPr algn="ctr"/>
                      <a:r>
                        <a:rPr lang="en-US" sz="900" kern="0">
                          <a:effectLst/>
                          <a:latin typeface="Times New Roman" panose="02020603050405020304" pitchFamily="18" charset="0"/>
                          <a:cs typeface="Times New Roman" panose="02020603050405020304" pitchFamily="18" charset="0"/>
                        </a:rPr>
                        <a:t>FinTech2_DUM</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-0.0433</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0.0896*</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0.0825</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-0.4998***</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616270811"/>
                  </a:ext>
                </a:extLst>
              </a:tr>
              <a:tr h="159655">
                <a:tc>
                  <a:txBody>
                    <a:bodyPr/>
                    <a:lstStyle/>
                    <a:p>
                      <a:pPr algn="ctr"/>
                      <a:r>
                        <a:rPr lang="en-US" sz="900" kern="0">
                          <a:effectLst/>
                          <a:latin typeface="Times New Roman" panose="02020603050405020304" pitchFamily="18" charset="0"/>
                          <a:cs typeface="Times New Roman" panose="02020603050405020304" pitchFamily="18" charset="0"/>
                        </a:rPr>
                        <a:t>Size</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0.2001***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-0.1380***</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0.0124</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0.1658***</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-0.2178***</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362810218"/>
                  </a:ext>
                </a:extLst>
              </a:tr>
              <a:tr h="159655">
                <a:tc>
                  <a:txBody>
                    <a:bodyPr/>
                    <a:lstStyle/>
                    <a:p>
                      <a:pPr algn="ctr"/>
                      <a:r>
                        <a:rPr lang="en-US" sz="900" kern="0">
                          <a:effectLst/>
                          <a:latin typeface="Times New Roman" panose="02020603050405020304" pitchFamily="18" charset="0"/>
                          <a:cs typeface="Times New Roman" panose="02020603050405020304" pitchFamily="18" charset="0"/>
                        </a:rPr>
                        <a:t>Liquidity</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-0.1114**</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0.1481***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0.0741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-0.2264***</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0.2725***</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-0.4845***</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805065237"/>
                  </a:ext>
                </a:extLst>
              </a:tr>
              <a:tr h="319307">
                <a:tc>
                  <a:txBody>
                    <a:bodyPr/>
                    <a:lstStyle/>
                    <a:p>
                      <a:pPr algn="ctr"/>
                      <a:r>
                        <a:rPr lang="en-US" sz="900" kern="0">
                          <a:effectLst/>
                          <a:latin typeface="Times New Roman" panose="02020603050405020304" pitchFamily="18" charset="0"/>
                          <a:cs typeface="Times New Roman" panose="02020603050405020304" pitchFamily="18" charset="0"/>
                        </a:rPr>
                        <a:t>CapitalStructure</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0.0211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0.0136</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0.0361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-0.0466</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0.0629</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-0.5430***</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0.4292***</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455317803"/>
                  </a:ext>
                </a:extLst>
              </a:tr>
              <a:tr h="289354">
                <a:tc>
                  <a:txBody>
                    <a:bodyPr/>
                    <a:lstStyle/>
                    <a:p>
                      <a:pPr algn="ctr"/>
                      <a:r>
                        <a:rPr lang="en-US" sz="900" kern="0">
                          <a:effectLst/>
                          <a:latin typeface="Times New Roman" panose="02020603050405020304" pitchFamily="18" charset="0"/>
                          <a:cs typeface="Times New Roman" panose="02020603050405020304" pitchFamily="18" charset="0"/>
                        </a:rPr>
                        <a:t>CostToIncome</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-0.2698***</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-0.0003</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-0.1692***</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0.3674***</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-0.0778</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-0.3232***</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-0.0072</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0.1381***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1</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3806581"/>
                  </a:ext>
                </a:extLst>
              </a:tr>
              <a:tr h="434031">
                <a:tc>
                  <a:txBody>
                    <a:bodyPr/>
                    <a:lstStyle/>
                    <a:p>
                      <a:pPr algn="ctr"/>
                      <a:r>
                        <a:rPr lang="en-US" sz="900" kern="0">
                          <a:effectLst/>
                          <a:latin typeface="Times New Roman" panose="02020603050405020304" pitchFamily="18" charset="0"/>
                          <a:cs typeface="Times New Roman" panose="02020603050405020304" pitchFamily="18" charset="0"/>
                        </a:rPr>
                        <a:t>IncomeDiversification</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-0.0673</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0.0206</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-0.2036***</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-0.1143**</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0.0712</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-0.2259***</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0.0699</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-0.0890*</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a:effectLst/>
                          <a:latin typeface="Times New Roman" panose="02020603050405020304" pitchFamily="18" charset="0"/>
                          <a:cs typeface="Times New Roman" panose="02020603050405020304" pitchFamily="18" charset="0"/>
                        </a:rPr>
                        <a:t>0.2120***</a:t>
                      </a:r>
                      <a:endParaRPr lang="zh-CN" sz="9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tc>
                  <a:txBody>
                    <a:bodyPr/>
                    <a:lstStyle/>
                    <a:p>
                      <a:pPr algn="ctr"/>
                      <a:r>
                        <a:rPr lang="en-US" sz="900" kern="0" dirty="0">
                          <a:effectLst/>
                          <a:latin typeface="Times New Roman" panose="02020603050405020304" pitchFamily="18" charset="0"/>
                          <a:cs typeface="Times New Roman" panose="02020603050405020304" pitchFamily="18" charset="0"/>
                        </a:rPr>
                        <a:t>1</a:t>
                      </a:r>
                      <a:endParaRPr lang="zh-CN" sz="9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180101941"/>
                  </a:ext>
                </a:extLst>
              </a:tr>
            </a:tbl>
          </a:graphicData>
        </a:graphic>
      </p:graphicFrame>
      <p:sp>
        <p:nvSpPr>
          <p:cNvPr id="5" name="文本框 4">
            <a:extLst>
              <a:ext uri="{FF2B5EF4-FFF2-40B4-BE49-F238E27FC236}">
                <a16:creationId xmlns:a16="http://schemas.microsoft.com/office/drawing/2014/main" id="{57657CDA-30A5-7807-F55A-CFD9444DB449}"/>
              </a:ext>
            </a:extLst>
          </p:cNvPr>
          <p:cNvSpPr txBox="1"/>
          <p:nvPr/>
        </p:nvSpPr>
        <p:spPr>
          <a:xfrm>
            <a:off x="512618" y="824345"/>
            <a:ext cx="7786255" cy="738664"/>
          </a:xfrm>
          <a:prstGeom prst="rect">
            <a:avLst/>
          </a:prstGeom>
          <a:noFill/>
        </p:spPr>
        <p:txBody>
          <a:bodyPr wrap="square" rtlCol="0">
            <a:spAutoFit/>
          </a:bodyPr>
          <a:lstStyle/>
          <a:p>
            <a:r>
              <a:rPr lang="en-GB" altLang="zh-CN" kern="100" dirty="0">
                <a:effectLst/>
                <a:latin typeface="Times New Roman" panose="02020603050405020304" pitchFamily="18" charset="0"/>
                <a:ea typeface="等线" panose="02010600030101010101" pitchFamily="2" charset="-122"/>
                <a:cs typeface="Times New Roman" panose="02020603050405020304" pitchFamily="18" charset="0"/>
              </a:rPr>
              <a:t>Table 7 reports the correlation matrix of the identified variables. Overall, the correlation matrix does not suggest any serious multicollinearity concerns. </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819681467"/>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300"/>
                                        <p:tgtEl>
                                          <p:spTgt spid="68"/>
                                        </p:tgtEl>
                                      </p:cBhvr>
                                    </p:animEffect>
                                    <p:anim calcmode="lin" valueType="num">
                                      <p:cBhvr>
                                        <p:cTn id="8" dur="300" fill="hold"/>
                                        <p:tgtEl>
                                          <p:spTgt spid="68"/>
                                        </p:tgtEl>
                                        <p:attrNameLst>
                                          <p:attrName>ppt_x</p:attrName>
                                        </p:attrNameLst>
                                      </p:cBhvr>
                                      <p:tavLst>
                                        <p:tav tm="0">
                                          <p:val>
                                            <p:strVal val="#ppt_x"/>
                                          </p:val>
                                        </p:tav>
                                        <p:tav tm="100000">
                                          <p:val>
                                            <p:strVal val="#ppt_x"/>
                                          </p:val>
                                        </p:tav>
                                      </p:tavLst>
                                    </p:anim>
                                    <p:anim calcmode="lin" valueType="num">
                                      <p:cBhvr>
                                        <p:cTn id="9" dur="300" fill="hold"/>
                                        <p:tgtEl>
                                          <p:spTgt spid="68"/>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3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3819635" y="1089058"/>
            <a:ext cx="1500028" cy="1500028"/>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15834" y="2709756"/>
            <a:ext cx="5119255" cy="592470"/>
          </a:xfrm>
          <a:prstGeom prst="rect">
            <a:avLst/>
          </a:prstGeom>
          <a:noFill/>
        </p:spPr>
        <p:txBody>
          <a:bodyPr wrap="square" lIns="68580" tIns="34290" rIns="68580" bIns="34290" rtlCol="0">
            <a:spAutoFit/>
          </a:bodyPr>
          <a:lstStyle/>
          <a:p>
            <a:pPr algn="ctr"/>
            <a:r>
              <a:rPr lang="en-US" altLang="zh-CN" sz="3400" b="1" dirty="0">
                <a:solidFill>
                  <a:srgbClr val="1B4367"/>
                </a:solidFill>
                <a:cs typeface="+mn-ea"/>
                <a:sym typeface="+mn-lt"/>
              </a:rPr>
              <a:t>Results and Discussion</a:t>
            </a:r>
            <a:endParaRPr lang="zh-CN" altLang="en-US" sz="3400" b="1" dirty="0">
              <a:solidFill>
                <a:srgbClr val="1B4367"/>
              </a:solidFill>
              <a:cs typeface="+mn-ea"/>
              <a:sym typeface="+mn-lt"/>
            </a:endParaRPr>
          </a:p>
        </p:txBody>
      </p:sp>
      <p:sp>
        <p:nvSpPr>
          <p:cNvPr id="95" name="文本框 11"/>
          <p:cNvSpPr txBox="1"/>
          <p:nvPr/>
        </p:nvSpPr>
        <p:spPr>
          <a:xfrm>
            <a:off x="3713476" y="1575042"/>
            <a:ext cx="1732894" cy="815736"/>
          </a:xfrm>
          <a:prstGeom prst="rect">
            <a:avLst/>
          </a:prstGeom>
          <a:noFill/>
        </p:spPr>
        <p:txBody>
          <a:bodyPr wrap="square" lIns="68580" tIns="34290" rIns="68580" bIns="34290" rtlCol="0">
            <a:spAutoFit/>
          </a:bodyPr>
          <a:lstStyle/>
          <a:p>
            <a:pPr algn="ctr">
              <a:lnSpc>
                <a:spcPts val="3000"/>
              </a:lnSpc>
            </a:pPr>
            <a:r>
              <a:rPr lang="en-US" altLang="zh-CN" sz="5400" dirty="0">
                <a:solidFill>
                  <a:schemeClr val="bg1"/>
                </a:solidFill>
                <a:cs typeface="+mn-ea"/>
                <a:sym typeface="+mn-lt"/>
              </a:rPr>
              <a:t>4</a:t>
            </a:r>
            <a:endParaRPr lang="zh-CN" altLang="en-US" sz="5400" dirty="0">
              <a:solidFill>
                <a:schemeClr val="bg1"/>
              </a:solidFill>
              <a:cs typeface="+mn-ea"/>
              <a:sym typeface="+mn-lt"/>
            </a:endParaRPr>
          </a:p>
          <a:p>
            <a:pPr algn="ctr">
              <a:lnSpc>
                <a:spcPts val="3000"/>
              </a:lnSpc>
            </a:pPr>
            <a:r>
              <a:rPr lang="en-US" altLang="zh-CN" sz="2400" dirty="0">
                <a:solidFill>
                  <a:schemeClr val="bg1"/>
                </a:solidFill>
                <a:cs typeface="+mn-ea"/>
                <a:sym typeface="+mn-lt"/>
              </a:rPr>
              <a:t>PART </a:t>
            </a:r>
          </a:p>
        </p:txBody>
      </p:sp>
    </p:spTree>
    <p:extLst>
      <p:ext uri="{BB962C8B-B14F-4D97-AF65-F5344CB8AC3E}">
        <p14:creationId xmlns:p14="http://schemas.microsoft.com/office/powerpoint/2010/main" val="200707322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 calcmode="lin" valueType="num">
                                      <p:cBhvr>
                                        <p:cTn id="10" dur="200" fill="hold"/>
                                        <p:tgtEl>
                                          <p:spTgt spid="95"/>
                                        </p:tgtEl>
                                        <p:attrNameLst>
                                          <p:attrName>ppt_w</p:attrName>
                                        </p:attrNameLst>
                                      </p:cBhvr>
                                      <p:tavLst>
                                        <p:tav tm="0">
                                          <p:val>
                                            <p:fltVal val="0"/>
                                          </p:val>
                                        </p:tav>
                                        <p:tav tm="100000">
                                          <p:val>
                                            <p:strVal val="#ppt_w"/>
                                          </p:val>
                                        </p:tav>
                                      </p:tavLst>
                                    </p:anim>
                                    <p:anim calcmode="lin" valueType="num">
                                      <p:cBhvr>
                                        <p:cTn id="11" dur="200" fill="hold"/>
                                        <p:tgtEl>
                                          <p:spTgt spid="95"/>
                                        </p:tgtEl>
                                        <p:attrNameLst>
                                          <p:attrName>ppt_h</p:attrName>
                                        </p:attrNameLst>
                                      </p:cBhvr>
                                      <p:tavLst>
                                        <p:tav tm="0">
                                          <p:val>
                                            <p:fltVal val="0"/>
                                          </p:val>
                                        </p:tav>
                                        <p:tav tm="100000">
                                          <p:val>
                                            <p:strVal val="#ppt_h"/>
                                          </p:val>
                                        </p:tav>
                                      </p:tavLst>
                                    </p:anim>
                                    <p:animEffect transition="in" filter="fade">
                                      <p:cBhvr>
                                        <p:cTn id="12" dur="200"/>
                                        <p:tgtEl>
                                          <p:spTgt spid="95"/>
                                        </p:tgtEl>
                                      </p:cBhvr>
                                    </p:animEffect>
                                  </p:childTnLst>
                                </p:cTn>
                              </p:par>
                            </p:childTnLst>
                          </p:cTn>
                        </p:par>
                        <p:par>
                          <p:cTn id="13" fill="hold">
                            <p:stCondLst>
                              <p:cond delay="200"/>
                            </p:stCondLst>
                            <p:childTnLst>
                              <p:par>
                                <p:cTn id="14" presetID="26"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290">
                                          <p:stCondLst>
                                            <p:cond delay="0"/>
                                          </p:stCondLst>
                                        </p:cTn>
                                        <p:tgtEl>
                                          <p:spTgt spid="12"/>
                                        </p:tgtEl>
                                      </p:cBhvr>
                                    </p:animEffect>
                                    <p:anim calcmode="lin" valueType="num">
                                      <p:cBhvr>
                                        <p:cTn id="17"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2" dur="13">
                                          <p:stCondLst>
                                            <p:cond delay="325"/>
                                          </p:stCondLst>
                                        </p:cTn>
                                        <p:tgtEl>
                                          <p:spTgt spid="12"/>
                                        </p:tgtEl>
                                      </p:cBhvr>
                                      <p:to x="100000" y="60000"/>
                                    </p:animScale>
                                    <p:animScale>
                                      <p:cBhvr>
                                        <p:cTn id="23" dur="83" decel="50000">
                                          <p:stCondLst>
                                            <p:cond delay="338"/>
                                          </p:stCondLst>
                                        </p:cTn>
                                        <p:tgtEl>
                                          <p:spTgt spid="12"/>
                                        </p:tgtEl>
                                      </p:cBhvr>
                                      <p:to x="100000" y="100000"/>
                                    </p:animScale>
                                    <p:animScale>
                                      <p:cBhvr>
                                        <p:cTn id="24" dur="13">
                                          <p:stCondLst>
                                            <p:cond delay="656"/>
                                          </p:stCondLst>
                                        </p:cTn>
                                        <p:tgtEl>
                                          <p:spTgt spid="12"/>
                                        </p:tgtEl>
                                      </p:cBhvr>
                                      <p:to x="100000" y="80000"/>
                                    </p:animScale>
                                    <p:animScale>
                                      <p:cBhvr>
                                        <p:cTn id="25" dur="83" decel="50000">
                                          <p:stCondLst>
                                            <p:cond delay="669"/>
                                          </p:stCondLst>
                                        </p:cTn>
                                        <p:tgtEl>
                                          <p:spTgt spid="12"/>
                                        </p:tgtEl>
                                      </p:cBhvr>
                                      <p:to x="100000" y="100000"/>
                                    </p:animScale>
                                    <p:animScale>
                                      <p:cBhvr>
                                        <p:cTn id="26" dur="13">
                                          <p:stCondLst>
                                            <p:cond delay="821"/>
                                          </p:stCondLst>
                                        </p:cTn>
                                        <p:tgtEl>
                                          <p:spTgt spid="12"/>
                                        </p:tgtEl>
                                      </p:cBhvr>
                                      <p:to x="100000" y="90000"/>
                                    </p:animScale>
                                    <p:animScale>
                                      <p:cBhvr>
                                        <p:cTn id="27" dur="83" decel="50000">
                                          <p:stCondLst>
                                            <p:cond delay="834"/>
                                          </p:stCondLst>
                                        </p:cTn>
                                        <p:tgtEl>
                                          <p:spTgt spid="12"/>
                                        </p:tgtEl>
                                      </p:cBhvr>
                                      <p:to x="100000" y="100000"/>
                                    </p:animScale>
                                    <p:animScale>
                                      <p:cBhvr>
                                        <p:cTn id="28" dur="13">
                                          <p:stCondLst>
                                            <p:cond delay="904"/>
                                          </p:stCondLst>
                                        </p:cTn>
                                        <p:tgtEl>
                                          <p:spTgt spid="12"/>
                                        </p:tgtEl>
                                      </p:cBhvr>
                                      <p:to x="100000" y="95000"/>
                                    </p:animScale>
                                    <p:animScale>
                                      <p:cBhvr>
                                        <p:cTn id="29" dur="83" decel="50000">
                                          <p:stCondLst>
                                            <p:cond delay="917"/>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4" y="309785"/>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4.1.1 FinTech innovation and bank stability</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99C366C3-5272-6F0F-F7D2-65A8422A25D2}"/>
              </a:ext>
            </a:extLst>
          </p:cNvPr>
          <p:cNvSpPr txBox="1"/>
          <p:nvPr/>
        </p:nvSpPr>
        <p:spPr>
          <a:xfrm>
            <a:off x="96982" y="1669474"/>
            <a:ext cx="2867891" cy="2275110"/>
          </a:xfrm>
          <a:prstGeom prst="rect">
            <a:avLst/>
          </a:prstGeom>
          <a:noFill/>
        </p:spPr>
        <p:txBody>
          <a:bodyPr wrap="square" rtlCol="0">
            <a:spAutoFit/>
          </a:bodyPr>
          <a:lstStyle/>
          <a:p>
            <a:pPr marL="228600" indent="-228600">
              <a:lnSpc>
                <a:spcPct val="150000"/>
              </a:lnSpc>
              <a:buAutoNum type="arabicParenR"/>
            </a:pPr>
            <a:r>
              <a:rPr lang="en-GB" altLang="zh-CN" dirty="0">
                <a:latin typeface="Times New Roman" panose="02020603050405020304" pitchFamily="18" charset="0"/>
                <a:ea typeface="等线" panose="02010600030101010101" pitchFamily="2" charset="-122"/>
              </a:rPr>
              <a:t>O</a:t>
            </a:r>
            <a:r>
              <a:rPr lang="en-GB" altLang="zh-CN" dirty="0">
                <a:effectLst/>
                <a:latin typeface="Times New Roman" panose="02020603050405020304" pitchFamily="18" charset="0"/>
                <a:ea typeface="等线" panose="02010600030101010101" pitchFamily="2" charset="-122"/>
              </a:rPr>
              <a:t>nly in the regression of subsample (commercial banks, column 2), supporting </a:t>
            </a:r>
            <a:r>
              <a:rPr lang="en-GB" altLang="zh-CN" b="1" i="1" dirty="0">
                <a:effectLst/>
                <a:latin typeface="Times New Roman" panose="02020603050405020304" pitchFamily="18" charset="0"/>
                <a:ea typeface="等线" panose="02010600030101010101" pitchFamily="2" charset="-122"/>
              </a:rPr>
              <a:t>H1a</a:t>
            </a:r>
          </a:p>
          <a:p>
            <a:pPr marL="228600" indent="-228600">
              <a:lnSpc>
                <a:spcPct val="150000"/>
              </a:lnSpc>
              <a:buAutoNum type="arabicParenR"/>
            </a:pPr>
            <a:r>
              <a:rPr lang="zh-CN" altLang="zh-CN" dirty="0">
                <a:latin typeface="Times New Roman" panose="02020603050405020304" pitchFamily="18" charset="0"/>
                <a:ea typeface="等线" panose="02010600030101010101" pitchFamily="2" charset="-122"/>
              </a:rPr>
              <a:t> </a:t>
            </a:r>
            <a:r>
              <a:rPr lang="en-GB" altLang="zh-CN" dirty="0">
                <a:latin typeface="Times New Roman" panose="02020603050405020304" pitchFamily="18" charset="0"/>
                <a:ea typeface="等线" panose="02010600030101010101" pitchFamily="2" charset="-122"/>
              </a:rPr>
              <a:t>There is obvious </a:t>
            </a:r>
            <a:r>
              <a:rPr lang="en-GB" altLang="zh-CN" dirty="0">
                <a:solidFill>
                  <a:srgbClr val="FF0000"/>
                </a:solidFill>
                <a:latin typeface="Times New Roman" panose="02020603050405020304" pitchFamily="18" charset="0"/>
                <a:ea typeface="等线" panose="02010600030101010101" pitchFamily="2" charset="-122"/>
              </a:rPr>
              <a:t>heterogeneity</a:t>
            </a:r>
            <a:r>
              <a:rPr lang="en-GB" altLang="zh-CN" dirty="0">
                <a:latin typeface="Times New Roman" panose="02020603050405020304" pitchFamily="18" charset="0"/>
                <a:ea typeface="等线" panose="02010600030101010101" pitchFamily="2" charset="-122"/>
              </a:rPr>
              <a:t> in the impact of FinTech development on bank stability.</a:t>
            </a:r>
          </a:p>
          <a:p>
            <a:pPr marL="228600" indent="-228600">
              <a:lnSpc>
                <a:spcPct val="150000"/>
              </a:lnSpc>
              <a:buAutoNum type="arabicParenR"/>
            </a:pPr>
            <a:endParaRPr lang="zh-CN" altLang="en-US" sz="12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745C317E-5A4C-B56C-981C-D0C18406E1B1}"/>
              </a:ext>
            </a:extLst>
          </p:cNvPr>
          <p:cNvPicPr>
            <a:picLocks noChangeAspect="1"/>
          </p:cNvPicPr>
          <p:nvPr/>
        </p:nvPicPr>
        <p:blipFill>
          <a:blip r:embed="rId3"/>
          <a:stretch>
            <a:fillRect/>
          </a:stretch>
        </p:blipFill>
        <p:spPr>
          <a:xfrm>
            <a:off x="3175461" y="657417"/>
            <a:ext cx="5273040" cy="4576572"/>
          </a:xfrm>
          <a:prstGeom prst="rect">
            <a:avLst/>
          </a:prstGeom>
        </p:spPr>
      </p:pic>
    </p:spTree>
    <p:extLst>
      <p:ext uri="{BB962C8B-B14F-4D97-AF65-F5344CB8AC3E}">
        <p14:creationId xmlns:p14="http://schemas.microsoft.com/office/powerpoint/2010/main" val="210673987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300" fill="hold"/>
                                        <p:tgtEl>
                                          <p:spTgt spid="68"/>
                                        </p:tgtEl>
                                        <p:attrNameLst>
                                          <p:attrName>ppt_w</p:attrName>
                                        </p:attrNameLst>
                                      </p:cBhvr>
                                      <p:tavLst>
                                        <p:tav tm="0">
                                          <p:val>
                                            <p:fltVal val="0"/>
                                          </p:val>
                                        </p:tav>
                                        <p:tav tm="100000">
                                          <p:val>
                                            <p:strVal val="#ppt_w"/>
                                          </p:val>
                                        </p:tav>
                                      </p:tavLst>
                                    </p:anim>
                                    <p:anim calcmode="lin" valueType="num">
                                      <p:cBhvr>
                                        <p:cTn id="8" dur="300" fill="hold"/>
                                        <p:tgtEl>
                                          <p:spTgt spid="68"/>
                                        </p:tgtEl>
                                        <p:attrNameLst>
                                          <p:attrName>ppt_h</p:attrName>
                                        </p:attrNameLst>
                                      </p:cBhvr>
                                      <p:tavLst>
                                        <p:tav tm="0">
                                          <p:val>
                                            <p:fltVal val="0"/>
                                          </p:val>
                                        </p:tav>
                                        <p:tav tm="100000">
                                          <p:val>
                                            <p:strVal val="#ppt_h"/>
                                          </p:val>
                                        </p:tav>
                                      </p:tavLst>
                                    </p:anim>
                                    <p:animEffect transition="in" filter="fade">
                                      <p:cBhvr>
                                        <p:cTn id="9" dur="300"/>
                                        <p:tgtEl>
                                          <p:spTgt spid="68"/>
                                        </p:tgtEl>
                                      </p:cBhvr>
                                    </p:animEffect>
                                  </p:childTnLst>
                                </p:cTn>
                              </p:par>
                              <p:par>
                                <p:cTn id="10" presetID="16" presetClass="entr" presetSubtype="21"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3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4" y="309785"/>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4.1.2 FinTech innovation and bank efficiency</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99C366C3-5272-6F0F-F7D2-65A8422A25D2}"/>
              </a:ext>
            </a:extLst>
          </p:cNvPr>
          <p:cNvSpPr txBox="1"/>
          <p:nvPr/>
        </p:nvSpPr>
        <p:spPr>
          <a:xfrm>
            <a:off x="221673" y="1676401"/>
            <a:ext cx="2500745" cy="2829108"/>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en-GB" altLang="zh-CN" sz="1200" dirty="0">
                <a:effectLst/>
                <a:latin typeface="Times New Roman" panose="02020603050405020304" pitchFamily="18" charset="0"/>
                <a:ea typeface="等线" panose="02010600030101010101" pitchFamily="2" charset="-122"/>
              </a:rPr>
              <a:t>In column (1), the coefficient of </a:t>
            </a:r>
            <a:r>
              <a:rPr lang="en-GB" altLang="zh-CN" sz="1200" i="1" dirty="0">
                <a:effectLst/>
                <a:latin typeface="Times New Roman" panose="02020603050405020304" pitchFamily="18" charset="0"/>
                <a:ea typeface="等线" panose="02010600030101010101" pitchFamily="2" charset="-122"/>
              </a:rPr>
              <a:t>FinTech1</a:t>
            </a:r>
            <a:r>
              <a:rPr lang="en-GB" altLang="zh-CN" sz="1200" dirty="0">
                <a:effectLst/>
                <a:latin typeface="Times New Roman" panose="02020603050405020304" pitchFamily="18" charset="0"/>
                <a:ea typeface="等线" panose="02010600030101010101" pitchFamily="2" charset="-122"/>
              </a:rPr>
              <a:t> is positive and significant at the 10% level;</a:t>
            </a:r>
            <a:r>
              <a:rPr lang="en-GB" altLang="zh-CN" sz="1200" dirty="0">
                <a:latin typeface="Times New Roman" panose="02020603050405020304" pitchFamily="18" charset="0"/>
                <a:ea typeface="等线" panose="02010600030101010101" pitchFamily="2" charset="-122"/>
              </a:rPr>
              <a:t> </a:t>
            </a:r>
          </a:p>
          <a:p>
            <a:pPr marL="171450" indent="-171450">
              <a:lnSpc>
                <a:spcPct val="150000"/>
              </a:lnSpc>
              <a:buFont typeface="Wingdings" panose="05000000000000000000" pitchFamily="2" charset="2"/>
              <a:buChar char="Ø"/>
            </a:pPr>
            <a:r>
              <a:rPr lang="en-GB" altLang="zh-CN" sz="1200" dirty="0">
                <a:latin typeface="Times New Roman" panose="02020603050405020304" pitchFamily="18" charset="0"/>
                <a:ea typeface="等线" panose="02010600030101010101" pitchFamily="2" charset="-122"/>
              </a:rPr>
              <a:t>In column (5) it is positive and significant at the 1% level </a:t>
            </a:r>
          </a:p>
          <a:p>
            <a:pPr marL="171450" indent="-171450">
              <a:lnSpc>
                <a:spcPct val="150000"/>
              </a:lnSpc>
              <a:buFont typeface="Wingdings" panose="05000000000000000000" pitchFamily="2" charset="2"/>
              <a:buChar char="Ø"/>
            </a:pPr>
            <a:r>
              <a:rPr lang="en-US" altLang="zh-CN" sz="1200" dirty="0">
                <a:latin typeface="Times New Roman" panose="02020603050405020304" pitchFamily="18" charset="0"/>
                <a:ea typeface="等线" panose="02010600030101010101" pitchFamily="2" charset="-122"/>
              </a:rPr>
              <a:t>H2 is only significant for our full sample and foreign bank sample data leading us to conclude that full sample results are driven by foreign banks</a:t>
            </a:r>
            <a:endParaRPr lang="zh-CN" altLang="en-US" sz="1200" dirty="0">
              <a:latin typeface="Times New Roman" panose="02020603050405020304" pitchFamily="18" charset="0"/>
              <a:ea typeface="等线" panose="02010600030101010101" pitchFamily="2" charset="-122"/>
            </a:endParaRPr>
          </a:p>
        </p:txBody>
      </p:sp>
      <p:pic>
        <p:nvPicPr>
          <p:cNvPr id="4" name="图片 3">
            <a:extLst>
              <a:ext uri="{FF2B5EF4-FFF2-40B4-BE49-F238E27FC236}">
                <a16:creationId xmlns:a16="http://schemas.microsoft.com/office/drawing/2014/main" id="{B465AE2B-8282-7BF7-860B-B8C960176E07}"/>
              </a:ext>
            </a:extLst>
          </p:cNvPr>
          <p:cNvPicPr>
            <a:picLocks noChangeAspect="1"/>
          </p:cNvPicPr>
          <p:nvPr/>
        </p:nvPicPr>
        <p:blipFill>
          <a:blip r:embed="rId3"/>
          <a:stretch>
            <a:fillRect/>
          </a:stretch>
        </p:blipFill>
        <p:spPr>
          <a:xfrm>
            <a:off x="2974570" y="931926"/>
            <a:ext cx="5273040" cy="4211574"/>
          </a:xfrm>
          <a:prstGeom prst="rect">
            <a:avLst/>
          </a:prstGeom>
        </p:spPr>
      </p:pic>
    </p:spTree>
    <p:extLst>
      <p:ext uri="{BB962C8B-B14F-4D97-AF65-F5344CB8AC3E}">
        <p14:creationId xmlns:p14="http://schemas.microsoft.com/office/powerpoint/2010/main" val="2994805421"/>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300" fill="hold"/>
                                        <p:tgtEl>
                                          <p:spTgt spid="68"/>
                                        </p:tgtEl>
                                        <p:attrNameLst>
                                          <p:attrName>ppt_w</p:attrName>
                                        </p:attrNameLst>
                                      </p:cBhvr>
                                      <p:tavLst>
                                        <p:tav tm="0">
                                          <p:val>
                                            <p:fltVal val="0"/>
                                          </p:val>
                                        </p:tav>
                                        <p:tav tm="100000">
                                          <p:val>
                                            <p:strVal val="#ppt_w"/>
                                          </p:val>
                                        </p:tav>
                                      </p:tavLst>
                                    </p:anim>
                                    <p:anim calcmode="lin" valueType="num">
                                      <p:cBhvr>
                                        <p:cTn id="8" dur="300" fill="hold"/>
                                        <p:tgtEl>
                                          <p:spTgt spid="68"/>
                                        </p:tgtEl>
                                        <p:attrNameLst>
                                          <p:attrName>ppt_h</p:attrName>
                                        </p:attrNameLst>
                                      </p:cBhvr>
                                      <p:tavLst>
                                        <p:tav tm="0">
                                          <p:val>
                                            <p:fltVal val="0"/>
                                          </p:val>
                                        </p:tav>
                                        <p:tav tm="100000">
                                          <p:val>
                                            <p:strVal val="#ppt_h"/>
                                          </p:val>
                                        </p:tav>
                                      </p:tavLst>
                                    </p:anim>
                                    <p:animEffect transition="in" filter="fade">
                                      <p:cBhvr>
                                        <p:cTn id="9" dur="300"/>
                                        <p:tgtEl>
                                          <p:spTgt spid="68"/>
                                        </p:tgtEl>
                                      </p:cBhvr>
                                    </p:animEffect>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3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4" y="309785"/>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4.2.1 Endogeneity concern: GMM</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99C366C3-5272-6F0F-F7D2-65A8422A25D2}"/>
              </a:ext>
            </a:extLst>
          </p:cNvPr>
          <p:cNvSpPr txBox="1"/>
          <p:nvPr/>
        </p:nvSpPr>
        <p:spPr>
          <a:xfrm>
            <a:off x="471056" y="1870365"/>
            <a:ext cx="2265217" cy="1427570"/>
          </a:xfrm>
          <a:prstGeom prst="rect">
            <a:avLst/>
          </a:prstGeom>
          <a:noFill/>
        </p:spPr>
        <p:txBody>
          <a:bodyPr wrap="square" rtlCol="0">
            <a:spAutoFit/>
          </a:bodyPr>
          <a:lstStyle/>
          <a:p>
            <a:pPr>
              <a:lnSpc>
                <a:spcPct val="150000"/>
              </a:lnSpc>
            </a:pPr>
            <a:r>
              <a:rPr lang="en-GB" altLang="zh-CN" dirty="0">
                <a:effectLst/>
                <a:latin typeface="Times New Roman" panose="02020603050405020304" pitchFamily="18" charset="0"/>
                <a:ea typeface="等线" panose="02010600030101010101" pitchFamily="2" charset="-122"/>
              </a:rPr>
              <a:t>These results are consistent with the baseline regression results, which further confirm </a:t>
            </a:r>
            <a:r>
              <a:rPr lang="en-GB" altLang="zh-CN" b="1" i="1" dirty="0">
                <a:effectLst/>
                <a:latin typeface="Times New Roman" panose="02020603050405020304" pitchFamily="18" charset="0"/>
                <a:ea typeface="等线" panose="02010600030101010101" pitchFamily="2" charset="-122"/>
              </a:rPr>
              <a:t>H1a</a:t>
            </a:r>
            <a:r>
              <a:rPr lang="en-GB" altLang="zh-CN" dirty="0">
                <a:effectLst/>
                <a:latin typeface="Times New Roman" panose="02020603050405020304" pitchFamily="18" charset="0"/>
                <a:ea typeface="等线" panose="02010600030101010101" pitchFamily="2" charset="-122"/>
              </a:rPr>
              <a:t> and </a:t>
            </a:r>
            <a:r>
              <a:rPr lang="en-GB" altLang="zh-CN" b="1" i="1" dirty="0">
                <a:effectLst/>
                <a:latin typeface="Times New Roman" panose="02020603050405020304" pitchFamily="18" charset="0"/>
                <a:ea typeface="等线" panose="02010600030101010101" pitchFamily="2" charset="-122"/>
              </a:rPr>
              <a:t>H2</a:t>
            </a:r>
            <a:r>
              <a:rPr lang="en-GB" altLang="zh-CN" sz="1800" dirty="0">
                <a:effectLst/>
                <a:latin typeface="Times New Roman" panose="02020603050405020304" pitchFamily="18" charset="0"/>
                <a:ea typeface="等线" panose="02010600030101010101" pitchFamily="2" charset="-122"/>
              </a:rPr>
              <a:t>. </a:t>
            </a:r>
            <a:endParaRPr lang="zh-CN" altLang="en-US" sz="1200"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49D8BD01-0428-67A5-BAE9-AC0C29DFDAF7}"/>
              </a:ext>
            </a:extLst>
          </p:cNvPr>
          <p:cNvPicPr>
            <a:picLocks noChangeAspect="1"/>
          </p:cNvPicPr>
          <p:nvPr/>
        </p:nvPicPr>
        <p:blipFill>
          <a:blip r:embed="rId3"/>
          <a:stretch>
            <a:fillRect/>
          </a:stretch>
        </p:blipFill>
        <p:spPr>
          <a:xfrm>
            <a:off x="3394362" y="657417"/>
            <a:ext cx="4781195" cy="4574604"/>
          </a:xfrm>
          <a:prstGeom prst="rect">
            <a:avLst/>
          </a:prstGeom>
        </p:spPr>
      </p:pic>
    </p:spTree>
    <p:extLst>
      <p:ext uri="{BB962C8B-B14F-4D97-AF65-F5344CB8AC3E}">
        <p14:creationId xmlns:p14="http://schemas.microsoft.com/office/powerpoint/2010/main" val="395401871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300" fill="hold"/>
                                        <p:tgtEl>
                                          <p:spTgt spid="68"/>
                                        </p:tgtEl>
                                        <p:attrNameLst>
                                          <p:attrName>ppt_w</p:attrName>
                                        </p:attrNameLst>
                                      </p:cBhvr>
                                      <p:tavLst>
                                        <p:tav tm="0">
                                          <p:val>
                                            <p:fltVal val="0"/>
                                          </p:val>
                                        </p:tav>
                                        <p:tav tm="100000">
                                          <p:val>
                                            <p:strVal val="#ppt_w"/>
                                          </p:val>
                                        </p:tav>
                                      </p:tavLst>
                                    </p:anim>
                                    <p:anim calcmode="lin" valueType="num">
                                      <p:cBhvr>
                                        <p:cTn id="8" dur="300" fill="hold"/>
                                        <p:tgtEl>
                                          <p:spTgt spid="68"/>
                                        </p:tgtEl>
                                        <p:attrNameLst>
                                          <p:attrName>ppt_h</p:attrName>
                                        </p:attrNameLst>
                                      </p:cBhvr>
                                      <p:tavLst>
                                        <p:tav tm="0">
                                          <p:val>
                                            <p:fltVal val="0"/>
                                          </p:val>
                                        </p:tav>
                                        <p:tav tm="100000">
                                          <p:val>
                                            <p:strVal val="#ppt_h"/>
                                          </p:val>
                                        </p:tav>
                                      </p:tavLst>
                                    </p:anim>
                                    <p:animEffect transition="in" filter="fade">
                                      <p:cBhvr>
                                        <p:cTn id="9" dur="300"/>
                                        <p:tgtEl>
                                          <p:spTgt spid="68"/>
                                        </p:tgtEl>
                                      </p:cBhvr>
                                    </p:animEffect>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3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923392" y="146630"/>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4.2.2 Replacing the dependent variable</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1BC75F55-3E64-CDF2-368E-CA445C6BFB33}"/>
              </a:ext>
            </a:extLst>
          </p:cNvPr>
          <p:cNvPicPr>
            <a:picLocks noChangeAspect="1"/>
          </p:cNvPicPr>
          <p:nvPr/>
        </p:nvPicPr>
        <p:blipFill>
          <a:blip r:embed="rId3"/>
          <a:stretch>
            <a:fillRect/>
          </a:stretch>
        </p:blipFill>
        <p:spPr>
          <a:xfrm>
            <a:off x="4628302" y="1226437"/>
            <a:ext cx="4378606" cy="3826851"/>
          </a:xfrm>
          <a:prstGeom prst="rect">
            <a:avLst/>
          </a:prstGeom>
        </p:spPr>
      </p:pic>
      <p:pic>
        <p:nvPicPr>
          <p:cNvPr id="5" name="图片 4">
            <a:extLst>
              <a:ext uri="{FF2B5EF4-FFF2-40B4-BE49-F238E27FC236}">
                <a16:creationId xmlns:a16="http://schemas.microsoft.com/office/drawing/2014/main" id="{B464EA09-745F-E400-8387-D9B514179619}"/>
              </a:ext>
            </a:extLst>
          </p:cNvPr>
          <p:cNvPicPr>
            <a:picLocks noChangeAspect="1"/>
          </p:cNvPicPr>
          <p:nvPr/>
        </p:nvPicPr>
        <p:blipFill>
          <a:blip r:embed="rId4"/>
          <a:stretch>
            <a:fillRect/>
          </a:stretch>
        </p:blipFill>
        <p:spPr>
          <a:xfrm>
            <a:off x="233758" y="1226437"/>
            <a:ext cx="4153308" cy="3785392"/>
          </a:xfrm>
          <a:prstGeom prst="rect">
            <a:avLst/>
          </a:prstGeom>
        </p:spPr>
      </p:pic>
      <p:sp>
        <p:nvSpPr>
          <p:cNvPr id="3" name="TextBox 2">
            <a:extLst>
              <a:ext uri="{FF2B5EF4-FFF2-40B4-BE49-F238E27FC236}">
                <a16:creationId xmlns:a16="http://schemas.microsoft.com/office/drawing/2014/main" id="{1B32639A-934D-EA3C-4C86-28705CE48125}"/>
              </a:ext>
            </a:extLst>
          </p:cNvPr>
          <p:cNvSpPr txBox="1"/>
          <p:nvPr/>
        </p:nvSpPr>
        <p:spPr>
          <a:xfrm>
            <a:off x="541506" y="614207"/>
            <a:ext cx="7828016" cy="553998"/>
          </a:xfrm>
          <a:prstGeom prst="rect">
            <a:avLst/>
          </a:prstGeom>
          <a:noFill/>
        </p:spPr>
        <p:txBody>
          <a:bodyPr wrap="square">
            <a:spAutoFit/>
          </a:bodyPr>
          <a:lstStyle/>
          <a:p>
            <a:r>
              <a:rPr lang="en-GB" sz="1000" i="1" dirty="0">
                <a:solidFill>
                  <a:srgbClr val="FF0000"/>
                </a:solidFill>
                <a:effectLst/>
                <a:latin typeface="Times New Roman" panose="02020603050405020304" pitchFamily="18" charset="0"/>
                <a:ea typeface="DengXian" panose="02010600030101010101" pitchFamily="2" charset="-122"/>
              </a:rPr>
              <a:t>Stability2</a:t>
            </a:r>
            <a:r>
              <a:rPr lang="en-GB" sz="1000" dirty="0">
                <a:effectLst/>
                <a:latin typeface="Times New Roman" panose="02020603050405020304" pitchFamily="18" charset="0"/>
                <a:ea typeface="DengXian" panose="02010600030101010101" pitchFamily="2" charset="-122"/>
              </a:rPr>
              <a:t> equals to the natural log of (ROAA+CAR)/σ(ROAA), where the standard deviation of ROAA is over the sample period for each bank, and the ROAA is the rate of return on average assets. </a:t>
            </a:r>
            <a:r>
              <a:rPr lang="en-GB" sz="1000" i="1" dirty="0">
                <a:solidFill>
                  <a:srgbClr val="FF0000"/>
                </a:solidFill>
                <a:effectLst/>
                <a:latin typeface="Times New Roman" panose="02020603050405020304" pitchFamily="18" charset="0"/>
                <a:ea typeface="DengXian" panose="02010600030101010101" pitchFamily="2" charset="-122"/>
              </a:rPr>
              <a:t>Efficiency2</a:t>
            </a:r>
            <a:r>
              <a:rPr lang="en-GB" sz="1000" dirty="0">
                <a:effectLst/>
                <a:latin typeface="Times New Roman" panose="02020603050405020304" pitchFamily="18" charset="0"/>
                <a:ea typeface="DengXian" panose="02010600030101010101" pitchFamily="2" charset="-122"/>
              </a:rPr>
              <a:t> equals to the DEA-Malmquist score calculated by three input variables (labour, fixed assets, and total deposits) and three out variables (total loans, other earning assets, and non-interest income), referring to Lee et al. (2021).</a:t>
            </a:r>
            <a:endParaRPr lang="en-MY" sz="1000" dirty="0"/>
          </a:p>
        </p:txBody>
      </p:sp>
    </p:spTree>
    <p:extLst>
      <p:ext uri="{BB962C8B-B14F-4D97-AF65-F5344CB8AC3E}">
        <p14:creationId xmlns:p14="http://schemas.microsoft.com/office/powerpoint/2010/main" val="2964962488"/>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300" fill="hold"/>
                                        <p:tgtEl>
                                          <p:spTgt spid="68"/>
                                        </p:tgtEl>
                                        <p:attrNameLst>
                                          <p:attrName>ppt_w</p:attrName>
                                        </p:attrNameLst>
                                      </p:cBhvr>
                                      <p:tavLst>
                                        <p:tav tm="0">
                                          <p:val>
                                            <p:fltVal val="0"/>
                                          </p:val>
                                        </p:tav>
                                        <p:tav tm="100000">
                                          <p:val>
                                            <p:strVal val="#ppt_w"/>
                                          </p:val>
                                        </p:tav>
                                      </p:tavLst>
                                    </p:anim>
                                    <p:anim calcmode="lin" valueType="num">
                                      <p:cBhvr>
                                        <p:cTn id="8" dur="300" fill="hold"/>
                                        <p:tgtEl>
                                          <p:spTgt spid="68"/>
                                        </p:tgtEl>
                                        <p:attrNameLst>
                                          <p:attrName>ppt_h</p:attrName>
                                        </p:attrNameLst>
                                      </p:cBhvr>
                                      <p:tavLst>
                                        <p:tav tm="0">
                                          <p:val>
                                            <p:fltVal val="0"/>
                                          </p:val>
                                        </p:tav>
                                        <p:tav tm="100000">
                                          <p:val>
                                            <p:strVal val="#ppt_h"/>
                                          </p:val>
                                        </p:tav>
                                      </p:tavLst>
                                    </p:anim>
                                    <p:animEffect transition="in" filter="fade">
                                      <p:cBhvr>
                                        <p:cTn id="9" dur="300"/>
                                        <p:tgtEl>
                                          <p:spTgt spid="68"/>
                                        </p:tgtEl>
                                      </p:cBhvr>
                                    </p:animEffect>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3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4" y="309785"/>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4.2.4 Additional analysis: size effect</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99C366C3-5272-6F0F-F7D2-65A8422A25D2}"/>
              </a:ext>
            </a:extLst>
          </p:cNvPr>
          <p:cNvSpPr txBox="1"/>
          <p:nvPr/>
        </p:nvSpPr>
        <p:spPr>
          <a:xfrm>
            <a:off x="221673" y="1454728"/>
            <a:ext cx="2265217" cy="1346331"/>
          </a:xfrm>
          <a:prstGeom prst="rect">
            <a:avLst/>
          </a:prstGeom>
          <a:noFill/>
        </p:spPr>
        <p:txBody>
          <a:bodyPr wrap="square" rtlCol="0">
            <a:spAutoFit/>
          </a:bodyPr>
          <a:lstStyle/>
          <a:p>
            <a:pPr>
              <a:lnSpc>
                <a:spcPct val="150000"/>
              </a:lnSpc>
            </a:pPr>
            <a:r>
              <a:rPr lang="en-GB" altLang="zh-CN" dirty="0">
                <a:effectLst/>
                <a:latin typeface="Times New Roman" panose="02020603050405020304" pitchFamily="18" charset="0"/>
                <a:ea typeface="等线" panose="02010600030101010101" pitchFamily="2" charset="-122"/>
              </a:rPr>
              <a:t>Overall, the impact of FinTech innovation on banks’ stability and efficiency varies by bank size.</a:t>
            </a:r>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BDF2B49D-9A2B-726C-331D-E9E0506C8338}"/>
              </a:ext>
            </a:extLst>
          </p:cNvPr>
          <p:cNvPicPr>
            <a:picLocks noChangeAspect="1"/>
          </p:cNvPicPr>
          <p:nvPr/>
        </p:nvPicPr>
        <p:blipFill>
          <a:blip r:embed="rId3"/>
          <a:stretch>
            <a:fillRect/>
          </a:stretch>
        </p:blipFill>
        <p:spPr>
          <a:xfrm>
            <a:off x="2552007" y="784806"/>
            <a:ext cx="5629101" cy="4416552"/>
          </a:xfrm>
          <a:prstGeom prst="rect">
            <a:avLst/>
          </a:prstGeom>
        </p:spPr>
      </p:pic>
      <p:sp>
        <p:nvSpPr>
          <p:cNvPr id="5" name="TextBox 4">
            <a:extLst>
              <a:ext uri="{FF2B5EF4-FFF2-40B4-BE49-F238E27FC236}">
                <a16:creationId xmlns:a16="http://schemas.microsoft.com/office/drawing/2014/main" id="{4BCC464E-CA0C-9D10-0522-88D5EA9595AB}"/>
              </a:ext>
            </a:extLst>
          </p:cNvPr>
          <p:cNvSpPr txBox="1"/>
          <p:nvPr/>
        </p:nvSpPr>
        <p:spPr>
          <a:xfrm>
            <a:off x="200890" y="2993082"/>
            <a:ext cx="2211570" cy="1200329"/>
          </a:xfrm>
          <a:prstGeom prst="rect">
            <a:avLst/>
          </a:prstGeom>
          <a:noFill/>
        </p:spPr>
        <p:txBody>
          <a:bodyPr wrap="square">
            <a:spAutoFit/>
          </a:bodyPr>
          <a:lstStyle/>
          <a:p>
            <a:r>
              <a:rPr lang="en-GB" sz="1200" dirty="0">
                <a:effectLst/>
                <a:highlight>
                  <a:srgbClr val="00FFFF"/>
                </a:highlight>
                <a:latin typeface="Times New Roman" panose="02020603050405020304" pitchFamily="18" charset="0"/>
                <a:ea typeface="DengXian" panose="02010600030101010101" pitchFamily="2" charset="-122"/>
              </a:rPr>
              <a:t>Big-sized banks are defined as those with total assets exceeding the median value of 36 banks’ total assets. Small-sized banks are those less than the median value. </a:t>
            </a:r>
            <a:endParaRPr lang="en-MY" sz="1200" dirty="0">
              <a:highlight>
                <a:srgbClr val="00FFFF"/>
              </a:highlight>
            </a:endParaRPr>
          </a:p>
        </p:txBody>
      </p:sp>
    </p:spTree>
    <p:extLst>
      <p:ext uri="{BB962C8B-B14F-4D97-AF65-F5344CB8AC3E}">
        <p14:creationId xmlns:p14="http://schemas.microsoft.com/office/powerpoint/2010/main" val="3597294324"/>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200" fill="hold"/>
                                        <p:tgtEl>
                                          <p:spTgt spid="68"/>
                                        </p:tgtEl>
                                        <p:attrNameLst>
                                          <p:attrName>ppt_w</p:attrName>
                                        </p:attrNameLst>
                                      </p:cBhvr>
                                      <p:tavLst>
                                        <p:tav tm="0">
                                          <p:val>
                                            <p:fltVal val="0"/>
                                          </p:val>
                                        </p:tav>
                                        <p:tav tm="100000">
                                          <p:val>
                                            <p:strVal val="#ppt_w"/>
                                          </p:val>
                                        </p:tav>
                                      </p:tavLst>
                                    </p:anim>
                                    <p:anim calcmode="lin" valueType="num">
                                      <p:cBhvr>
                                        <p:cTn id="8" dur="200" fill="hold"/>
                                        <p:tgtEl>
                                          <p:spTgt spid="68"/>
                                        </p:tgtEl>
                                        <p:attrNameLst>
                                          <p:attrName>ppt_h</p:attrName>
                                        </p:attrNameLst>
                                      </p:cBhvr>
                                      <p:tavLst>
                                        <p:tav tm="0">
                                          <p:val>
                                            <p:fltVal val="0"/>
                                          </p:val>
                                        </p:tav>
                                        <p:tav tm="100000">
                                          <p:val>
                                            <p:strVal val="#ppt_h"/>
                                          </p:val>
                                        </p:tav>
                                      </p:tavLst>
                                    </p:anim>
                                    <p:animEffect transition="in" filter="fade">
                                      <p:cBhvr>
                                        <p:cTn id="9" dur="200"/>
                                        <p:tgtEl>
                                          <p:spTgt spid="68"/>
                                        </p:tgtEl>
                                      </p:cBhvr>
                                    </p:animEffect>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2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15"/>
          <p:cNvSpPr txBox="1"/>
          <p:nvPr/>
        </p:nvSpPr>
        <p:spPr>
          <a:xfrm>
            <a:off x="709384" y="309785"/>
            <a:ext cx="5234215"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4.2.4 Additional analysis: profitability effect</a:t>
            </a:r>
            <a:endParaRPr lang="zh-CN" altLang="en-US" sz="1700" b="1" dirty="0">
              <a:solidFill>
                <a:srgbClr val="1B4367"/>
              </a:solidFill>
              <a:cs typeface="+mn-ea"/>
              <a:sym typeface="+mn-lt"/>
            </a:endParaRPr>
          </a:p>
        </p:txBody>
      </p:sp>
      <p:cxnSp>
        <p:nvCxnSpPr>
          <p:cNvPr id="69" name="直接连接符 6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99C366C3-5272-6F0F-F7D2-65A8422A25D2}"/>
              </a:ext>
            </a:extLst>
          </p:cNvPr>
          <p:cNvSpPr txBox="1"/>
          <p:nvPr/>
        </p:nvSpPr>
        <p:spPr>
          <a:xfrm>
            <a:off x="148244" y="948890"/>
            <a:ext cx="2673927" cy="372935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1050" dirty="0">
                <a:effectLst/>
                <a:latin typeface="Times New Roman" panose="02020603050405020304" pitchFamily="18" charset="0"/>
                <a:ea typeface="等线" panose="02010600030101010101" pitchFamily="2" charset="-122"/>
              </a:rPr>
              <a:t>Columns (1) show that banks with </a:t>
            </a:r>
            <a:r>
              <a:rPr lang="en-US" altLang="zh-CN" sz="1050" dirty="0">
                <a:solidFill>
                  <a:srgbClr val="FF0000"/>
                </a:solidFill>
                <a:effectLst/>
                <a:latin typeface="Times New Roman" panose="02020603050405020304" pitchFamily="18" charset="0"/>
                <a:ea typeface="等线" panose="02010600030101010101" pitchFamily="2" charset="-122"/>
              </a:rPr>
              <a:t>high ROE </a:t>
            </a:r>
            <a:r>
              <a:rPr lang="en-US" altLang="zh-CN" sz="1050" dirty="0">
                <a:effectLst/>
                <a:latin typeface="Times New Roman" panose="02020603050405020304" pitchFamily="18" charset="0"/>
                <a:ea typeface="等线" panose="02010600030101010101" pitchFamily="2" charset="-122"/>
              </a:rPr>
              <a:t>have significantly </a:t>
            </a:r>
            <a:r>
              <a:rPr lang="en-US" altLang="zh-CN" sz="1050" dirty="0">
                <a:solidFill>
                  <a:srgbClr val="FF0000"/>
                </a:solidFill>
                <a:effectLst/>
                <a:latin typeface="Times New Roman" panose="02020603050405020304" pitchFamily="18" charset="0"/>
                <a:ea typeface="等线" panose="02010600030101010101" pitchFamily="2" charset="-122"/>
              </a:rPr>
              <a:t>improved their stability </a:t>
            </a:r>
            <a:r>
              <a:rPr lang="en-US" altLang="zh-CN" sz="1050" dirty="0">
                <a:effectLst/>
                <a:latin typeface="Times New Roman" panose="02020603050405020304" pitchFamily="18" charset="0"/>
                <a:ea typeface="等线" panose="02010600030101010101" pitchFamily="2" charset="-122"/>
              </a:rPr>
              <a:t>with higher development of FinTech.</a:t>
            </a:r>
          </a:p>
          <a:p>
            <a:pPr marL="285750" indent="-285750">
              <a:lnSpc>
                <a:spcPct val="150000"/>
              </a:lnSpc>
              <a:buFont typeface="Wingdings" panose="05000000000000000000" pitchFamily="2" charset="2"/>
              <a:buChar char="Ø"/>
            </a:pPr>
            <a:r>
              <a:rPr lang="en-US" altLang="zh-CN" sz="1050" dirty="0">
                <a:effectLst/>
                <a:latin typeface="Times New Roman" panose="02020603050405020304" pitchFamily="18" charset="0"/>
                <a:ea typeface="等线" panose="02010600030101010101" pitchFamily="2" charset="-122"/>
              </a:rPr>
              <a:t>However, banks with </a:t>
            </a:r>
            <a:r>
              <a:rPr lang="en-US" altLang="zh-CN" sz="1050" dirty="0">
                <a:solidFill>
                  <a:srgbClr val="FF0000"/>
                </a:solidFill>
                <a:effectLst/>
                <a:latin typeface="Times New Roman" panose="02020603050405020304" pitchFamily="18" charset="0"/>
                <a:ea typeface="等线" panose="02010600030101010101" pitchFamily="2" charset="-122"/>
              </a:rPr>
              <a:t>low ROE </a:t>
            </a:r>
            <a:r>
              <a:rPr lang="en-US" altLang="zh-CN" sz="1050" dirty="0">
                <a:effectLst/>
                <a:latin typeface="Times New Roman" panose="02020603050405020304" pitchFamily="18" charset="0"/>
                <a:ea typeface="等线" panose="02010600030101010101" pitchFamily="2" charset="-122"/>
              </a:rPr>
              <a:t>enjoy a significant effect of </a:t>
            </a:r>
            <a:r>
              <a:rPr lang="en-US" altLang="zh-CN" sz="1050" dirty="0">
                <a:solidFill>
                  <a:srgbClr val="FF0000"/>
                </a:solidFill>
                <a:effectLst/>
                <a:latin typeface="Times New Roman" panose="02020603050405020304" pitchFamily="18" charset="0"/>
                <a:ea typeface="等线" panose="02010600030101010101" pitchFamily="2" charset="-122"/>
              </a:rPr>
              <a:t>improving efficiency </a:t>
            </a:r>
            <a:r>
              <a:rPr lang="en-US" altLang="zh-CN" sz="1050" dirty="0">
                <a:effectLst/>
                <a:latin typeface="Times New Roman" panose="02020603050405020304" pitchFamily="18" charset="0"/>
                <a:ea typeface="等线" panose="02010600030101010101" pitchFamily="2" charset="-122"/>
              </a:rPr>
              <a:t>brought by FinTech, as shown in column (4)</a:t>
            </a:r>
          </a:p>
          <a:p>
            <a:pPr marL="285750" indent="-285750">
              <a:lnSpc>
                <a:spcPct val="150000"/>
              </a:lnSpc>
              <a:buFont typeface="Wingdings" panose="05000000000000000000" pitchFamily="2" charset="2"/>
              <a:buChar char="Ø"/>
            </a:pPr>
            <a:endParaRPr lang="en-US" altLang="zh-CN" sz="1050" dirty="0">
              <a:latin typeface="Times New Roman" panose="02020603050405020304" pitchFamily="18" charset="0"/>
              <a:ea typeface="等线" panose="02010600030101010101" pitchFamily="2" charset="-122"/>
              <a:cs typeface="Times New Roman" panose="02020603050405020304" pitchFamily="18" charset="0"/>
            </a:endParaRPr>
          </a:p>
          <a:p>
            <a:pPr marL="285750" indent="-285750">
              <a:lnSpc>
                <a:spcPct val="150000"/>
              </a:lnSpc>
              <a:buFont typeface="Wingdings" panose="05000000000000000000" pitchFamily="2" charset="2"/>
              <a:buChar char="Ø"/>
            </a:pPr>
            <a:r>
              <a:rPr lang="en-GB" sz="1050" kern="100" dirty="0">
                <a:highlight>
                  <a:srgbClr val="00FFFF"/>
                </a:highlight>
                <a:latin typeface="Times New Roman" panose="02020603050405020304" pitchFamily="18" charset="0"/>
                <a:ea typeface="DengXian" panose="02010600030101010101" pitchFamily="2" charset="-122"/>
                <a:cs typeface="Times New Roman" panose="02020603050405020304" pitchFamily="18" charset="0"/>
              </a:rPr>
              <a:t>B</a:t>
            </a:r>
            <a:r>
              <a:rPr lang="en-GB" sz="1050" kern="100" dirty="0">
                <a:effectLst/>
                <a:highlight>
                  <a:srgbClr val="00FFFF"/>
                </a:highlight>
                <a:latin typeface="Times New Roman" panose="02020603050405020304" pitchFamily="18" charset="0"/>
                <a:ea typeface="DengXian" panose="02010600030101010101" pitchFamily="2" charset="-122"/>
                <a:cs typeface="Times New Roman" panose="02020603050405020304" pitchFamily="18" charset="0"/>
              </a:rPr>
              <a:t>anks in the high ROE group are defined as those whose ROE exceeds the median ROE of the sample banks, and those in the low ROE group are on the contrary.</a:t>
            </a:r>
            <a:endParaRPr lang="en-MY" sz="1050" kern="100" dirty="0">
              <a:effectLst/>
              <a:highlight>
                <a:srgbClr val="00FFFF"/>
              </a:highlight>
              <a:latin typeface="DengXian" panose="02010600030101010101" pitchFamily="2" charset="-122"/>
              <a:ea typeface="DengXian" panose="02010600030101010101" pitchFamily="2" charset="-122"/>
              <a:cs typeface="Times New Roman" panose="02020603050405020304" pitchFamily="18" charset="0"/>
            </a:endParaRPr>
          </a:p>
          <a:p>
            <a:pPr marL="285750" indent="-285750">
              <a:lnSpc>
                <a:spcPct val="150000"/>
              </a:lnSpc>
              <a:buFont typeface="Wingdings" panose="05000000000000000000" pitchFamily="2" charset="2"/>
              <a:buChar char="Ø"/>
            </a:pPr>
            <a:endParaRPr lang="zh-CN" altLang="en-US" sz="1200"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5F295BF8-E317-F75A-B473-F6C1C162FD53}"/>
              </a:ext>
            </a:extLst>
          </p:cNvPr>
          <p:cNvPicPr>
            <a:picLocks noChangeAspect="1"/>
          </p:cNvPicPr>
          <p:nvPr/>
        </p:nvPicPr>
        <p:blipFill>
          <a:blip r:embed="rId3"/>
          <a:stretch>
            <a:fillRect/>
          </a:stretch>
        </p:blipFill>
        <p:spPr>
          <a:xfrm>
            <a:off x="2822171" y="834529"/>
            <a:ext cx="5511338" cy="4416552"/>
          </a:xfrm>
          <a:prstGeom prst="rect">
            <a:avLst/>
          </a:prstGeom>
        </p:spPr>
      </p:pic>
    </p:spTree>
    <p:extLst>
      <p:ext uri="{BB962C8B-B14F-4D97-AF65-F5344CB8AC3E}">
        <p14:creationId xmlns:p14="http://schemas.microsoft.com/office/powerpoint/2010/main" val="304791873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200" fill="hold"/>
                                        <p:tgtEl>
                                          <p:spTgt spid="68"/>
                                        </p:tgtEl>
                                        <p:attrNameLst>
                                          <p:attrName>ppt_w</p:attrName>
                                        </p:attrNameLst>
                                      </p:cBhvr>
                                      <p:tavLst>
                                        <p:tav tm="0">
                                          <p:val>
                                            <p:fltVal val="0"/>
                                          </p:val>
                                        </p:tav>
                                        <p:tav tm="100000">
                                          <p:val>
                                            <p:strVal val="#ppt_w"/>
                                          </p:val>
                                        </p:tav>
                                      </p:tavLst>
                                    </p:anim>
                                    <p:anim calcmode="lin" valueType="num">
                                      <p:cBhvr>
                                        <p:cTn id="8" dur="200" fill="hold"/>
                                        <p:tgtEl>
                                          <p:spTgt spid="68"/>
                                        </p:tgtEl>
                                        <p:attrNameLst>
                                          <p:attrName>ppt_h</p:attrName>
                                        </p:attrNameLst>
                                      </p:cBhvr>
                                      <p:tavLst>
                                        <p:tav tm="0">
                                          <p:val>
                                            <p:fltVal val="0"/>
                                          </p:val>
                                        </p:tav>
                                        <p:tav tm="100000">
                                          <p:val>
                                            <p:strVal val="#ppt_h"/>
                                          </p:val>
                                        </p:tav>
                                      </p:tavLst>
                                    </p:anim>
                                    <p:animEffect transition="in" filter="fade">
                                      <p:cBhvr>
                                        <p:cTn id="9" dur="200"/>
                                        <p:tgtEl>
                                          <p:spTgt spid="68"/>
                                        </p:tgtEl>
                                      </p:cBhvr>
                                    </p:animEffect>
                                  </p:childTnLst>
                                </p:cTn>
                              </p:par>
                              <p:par>
                                <p:cTn id="10" presetID="22" presetClass="entr" presetSubtype="8"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2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3819635" y="1089058"/>
            <a:ext cx="1500028" cy="1500028"/>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15834" y="2709756"/>
            <a:ext cx="5119255" cy="592470"/>
          </a:xfrm>
          <a:prstGeom prst="rect">
            <a:avLst/>
          </a:prstGeom>
          <a:noFill/>
        </p:spPr>
        <p:txBody>
          <a:bodyPr wrap="square" lIns="68580" tIns="34290" rIns="68580" bIns="34290" rtlCol="0">
            <a:spAutoFit/>
          </a:bodyPr>
          <a:lstStyle/>
          <a:p>
            <a:pPr algn="ctr"/>
            <a:r>
              <a:rPr lang="en-US" altLang="zh-CN" sz="3400" b="1" dirty="0">
                <a:solidFill>
                  <a:srgbClr val="1B4367"/>
                </a:solidFill>
                <a:cs typeface="+mn-ea"/>
                <a:sym typeface="+mn-lt"/>
              </a:rPr>
              <a:t>Conclusion</a:t>
            </a:r>
            <a:endParaRPr lang="zh-CN" altLang="en-US" sz="3400" b="1" dirty="0">
              <a:solidFill>
                <a:srgbClr val="1B4367"/>
              </a:solidFill>
              <a:cs typeface="+mn-ea"/>
              <a:sym typeface="+mn-lt"/>
            </a:endParaRPr>
          </a:p>
        </p:txBody>
      </p:sp>
      <p:sp>
        <p:nvSpPr>
          <p:cNvPr id="95" name="文本框 11"/>
          <p:cNvSpPr txBox="1"/>
          <p:nvPr/>
        </p:nvSpPr>
        <p:spPr>
          <a:xfrm>
            <a:off x="3713476" y="1575042"/>
            <a:ext cx="1732894" cy="815736"/>
          </a:xfrm>
          <a:prstGeom prst="rect">
            <a:avLst/>
          </a:prstGeom>
          <a:noFill/>
        </p:spPr>
        <p:txBody>
          <a:bodyPr wrap="square" lIns="68580" tIns="34290" rIns="68580" bIns="34290" rtlCol="0">
            <a:spAutoFit/>
          </a:bodyPr>
          <a:lstStyle/>
          <a:p>
            <a:pPr algn="ctr">
              <a:lnSpc>
                <a:spcPts val="3000"/>
              </a:lnSpc>
            </a:pPr>
            <a:r>
              <a:rPr lang="en-US" altLang="zh-CN" sz="5400" dirty="0">
                <a:solidFill>
                  <a:schemeClr val="bg1"/>
                </a:solidFill>
                <a:cs typeface="+mn-ea"/>
                <a:sym typeface="+mn-lt"/>
              </a:rPr>
              <a:t>5</a:t>
            </a:r>
            <a:endParaRPr lang="zh-CN" altLang="en-US" sz="5400" dirty="0">
              <a:solidFill>
                <a:schemeClr val="bg1"/>
              </a:solidFill>
              <a:cs typeface="+mn-ea"/>
              <a:sym typeface="+mn-lt"/>
            </a:endParaRPr>
          </a:p>
          <a:p>
            <a:pPr algn="ctr">
              <a:lnSpc>
                <a:spcPts val="3000"/>
              </a:lnSpc>
            </a:pPr>
            <a:r>
              <a:rPr lang="en-US" altLang="zh-CN" sz="2400" dirty="0">
                <a:solidFill>
                  <a:schemeClr val="bg1"/>
                </a:solidFill>
                <a:cs typeface="+mn-ea"/>
                <a:sym typeface="+mn-lt"/>
              </a:rPr>
              <a:t>PART </a:t>
            </a:r>
          </a:p>
        </p:txBody>
      </p:sp>
    </p:spTree>
    <p:extLst>
      <p:ext uri="{BB962C8B-B14F-4D97-AF65-F5344CB8AC3E}">
        <p14:creationId xmlns:p14="http://schemas.microsoft.com/office/powerpoint/2010/main" val="332019177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 calcmode="lin" valueType="num">
                                      <p:cBhvr>
                                        <p:cTn id="10" dur="200" fill="hold"/>
                                        <p:tgtEl>
                                          <p:spTgt spid="95"/>
                                        </p:tgtEl>
                                        <p:attrNameLst>
                                          <p:attrName>ppt_w</p:attrName>
                                        </p:attrNameLst>
                                      </p:cBhvr>
                                      <p:tavLst>
                                        <p:tav tm="0">
                                          <p:val>
                                            <p:fltVal val="0"/>
                                          </p:val>
                                        </p:tav>
                                        <p:tav tm="100000">
                                          <p:val>
                                            <p:strVal val="#ppt_w"/>
                                          </p:val>
                                        </p:tav>
                                      </p:tavLst>
                                    </p:anim>
                                    <p:anim calcmode="lin" valueType="num">
                                      <p:cBhvr>
                                        <p:cTn id="11" dur="200" fill="hold"/>
                                        <p:tgtEl>
                                          <p:spTgt spid="95"/>
                                        </p:tgtEl>
                                        <p:attrNameLst>
                                          <p:attrName>ppt_h</p:attrName>
                                        </p:attrNameLst>
                                      </p:cBhvr>
                                      <p:tavLst>
                                        <p:tav tm="0">
                                          <p:val>
                                            <p:fltVal val="0"/>
                                          </p:val>
                                        </p:tav>
                                        <p:tav tm="100000">
                                          <p:val>
                                            <p:strVal val="#ppt_h"/>
                                          </p:val>
                                        </p:tav>
                                      </p:tavLst>
                                    </p:anim>
                                    <p:animEffect transition="in" filter="fade">
                                      <p:cBhvr>
                                        <p:cTn id="12" dur="200"/>
                                        <p:tgtEl>
                                          <p:spTgt spid="95"/>
                                        </p:tgtEl>
                                      </p:cBhvr>
                                    </p:animEffect>
                                  </p:childTnLst>
                                </p:cTn>
                              </p:par>
                            </p:childTnLst>
                          </p:cTn>
                        </p:par>
                        <p:par>
                          <p:cTn id="13" fill="hold">
                            <p:stCondLst>
                              <p:cond delay="2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300" fill="hold"/>
                                        <p:tgtEl>
                                          <p:spTgt spid="12"/>
                                        </p:tgtEl>
                                        <p:attrNameLst>
                                          <p:attrName>ppt_x</p:attrName>
                                        </p:attrNameLst>
                                      </p:cBhvr>
                                      <p:tavLst>
                                        <p:tav tm="0">
                                          <p:val>
                                            <p:strVal val="#ppt_x"/>
                                          </p:val>
                                        </p:tav>
                                        <p:tav tm="100000">
                                          <p:val>
                                            <p:strVal val="#ppt_x"/>
                                          </p:val>
                                        </p:tav>
                                      </p:tavLst>
                                    </p:anim>
                                    <p:anim calcmode="lin" valueType="num">
                                      <p:cBhvr additive="base">
                                        <p:cTn id="17" dur="3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3819635" y="1089058"/>
            <a:ext cx="1500028" cy="1500028"/>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483768" y="2709756"/>
            <a:ext cx="4171762" cy="592470"/>
          </a:xfrm>
          <a:prstGeom prst="rect">
            <a:avLst/>
          </a:prstGeom>
          <a:noFill/>
        </p:spPr>
        <p:txBody>
          <a:bodyPr wrap="square" lIns="68580" tIns="34290" rIns="68580" bIns="34290" rtlCol="0">
            <a:spAutoFit/>
          </a:bodyPr>
          <a:lstStyle/>
          <a:p>
            <a:pPr algn="ctr"/>
            <a:r>
              <a:rPr lang="en-US" altLang="zh-CN" sz="3400" b="1" dirty="0">
                <a:solidFill>
                  <a:srgbClr val="1B4367"/>
                </a:solidFill>
                <a:cs typeface="+mn-ea"/>
                <a:sym typeface="+mn-lt"/>
              </a:rPr>
              <a:t>Introduction</a:t>
            </a:r>
            <a:endParaRPr lang="zh-CN" altLang="en-US" sz="3400" b="1" dirty="0">
              <a:solidFill>
                <a:srgbClr val="1B4367"/>
              </a:solidFill>
              <a:cs typeface="+mn-ea"/>
              <a:sym typeface="+mn-lt"/>
            </a:endParaRPr>
          </a:p>
        </p:txBody>
      </p:sp>
      <p:sp>
        <p:nvSpPr>
          <p:cNvPr id="95" name="文本框 11"/>
          <p:cNvSpPr txBox="1"/>
          <p:nvPr/>
        </p:nvSpPr>
        <p:spPr>
          <a:xfrm>
            <a:off x="3713476" y="1575042"/>
            <a:ext cx="1732894" cy="815736"/>
          </a:xfrm>
          <a:prstGeom prst="rect">
            <a:avLst/>
          </a:prstGeom>
          <a:noFill/>
        </p:spPr>
        <p:txBody>
          <a:bodyPr wrap="square" lIns="68580" tIns="34290" rIns="68580" bIns="34290" rtlCol="0">
            <a:spAutoFit/>
          </a:bodyPr>
          <a:lstStyle/>
          <a:p>
            <a:pPr algn="ctr">
              <a:lnSpc>
                <a:spcPts val="3000"/>
              </a:lnSpc>
            </a:pPr>
            <a:r>
              <a:rPr lang="en-US" altLang="zh-CN" sz="5400" dirty="0">
                <a:solidFill>
                  <a:schemeClr val="bg1"/>
                </a:solidFill>
                <a:cs typeface="+mn-ea"/>
                <a:sym typeface="+mn-lt"/>
              </a:rPr>
              <a:t>1</a:t>
            </a:r>
            <a:endParaRPr lang="zh-CN" altLang="en-US" sz="5400" dirty="0">
              <a:solidFill>
                <a:schemeClr val="bg1"/>
              </a:solidFill>
              <a:cs typeface="+mn-ea"/>
              <a:sym typeface="+mn-lt"/>
            </a:endParaRPr>
          </a:p>
          <a:p>
            <a:pPr algn="ctr">
              <a:lnSpc>
                <a:spcPts val="3000"/>
              </a:lnSpc>
            </a:pPr>
            <a:r>
              <a:rPr lang="en-US" altLang="zh-CN" sz="2400" dirty="0">
                <a:solidFill>
                  <a:schemeClr val="bg1"/>
                </a:solidFill>
                <a:cs typeface="+mn-ea"/>
                <a:sym typeface="+mn-lt"/>
              </a:rPr>
              <a:t>PART </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 calcmode="lin" valueType="num">
                                      <p:cBhvr>
                                        <p:cTn id="10" dur="200" fill="hold"/>
                                        <p:tgtEl>
                                          <p:spTgt spid="95"/>
                                        </p:tgtEl>
                                        <p:attrNameLst>
                                          <p:attrName>ppt_w</p:attrName>
                                        </p:attrNameLst>
                                      </p:cBhvr>
                                      <p:tavLst>
                                        <p:tav tm="0">
                                          <p:val>
                                            <p:fltVal val="0"/>
                                          </p:val>
                                        </p:tav>
                                        <p:tav tm="100000">
                                          <p:val>
                                            <p:strVal val="#ppt_w"/>
                                          </p:val>
                                        </p:tav>
                                      </p:tavLst>
                                    </p:anim>
                                    <p:anim calcmode="lin" valueType="num">
                                      <p:cBhvr>
                                        <p:cTn id="11" dur="200" fill="hold"/>
                                        <p:tgtEl>
                                          <p:spTgt spid="95"/>
                                        </p:tgtEl>
                                        <p:attrNameLst>
                                          <p:attrName>ppt_h</p:attrName>
                                        </p:attrNameLst>
                                      </p:cBhvr>
                                      <p:tavLst>
                                        <p:tav tm="0">
                                          <p:val>
                                            <p:fltVal val="0"/>
                                          </p:val>
                                        </p:tav>
                                        <p:tav tm="100000">
                                          <p:val>
                                            <p:strVal val="#ppt_h"/>
                                          </p:val>
                                        </p:tav>
                                      </p:tavLst>
                                    </p:anim>
                                    <p:animEffect transition="in" filter="fade">
                                      <p:cBhvr>
                                        <p:cTn id="12" dur="200"/>
                                        <p:tgtEl>
                                          <p:spTgt spid="95"/>
                                        </p:tgtEl>
                                      </p:cBhvr>
                                    </p:animEffect>
                                  </p:childTnLst>
                                </p:cTn>
                              </p:par>
                            </p:childTnLst>
                          </p:cTn>
                        </p:par>
                        <p:par>
                          <p:cTn id="13" fill="hold">
                            <p:stCondLst>
                              <p:cond delay="2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2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200" fill="hold"/>
                                        <p:tgtEl>
                                          <p:spTgt spid="12"/>
                                        </p:tgtEl>
                                        <p:attrNameLst>
                                          <p:attrName>ppt_y</p:attrName>
                                        </p:attrNameLst>
                                      </p:cBhvr>
                                      <p:tavLst>
                                        <p:tav tm="0">
                                          <p:val>
                                            <p:strVal val="#ppt_y"/>
                                          </p:val>
                                        </p:tav>
                                        <p:tav tm="100000">
                                          <p:val>
                                            <p:strVal val="#ppt_y"/>
                                          </p:val>
                                        </p:tav>
                                      </p:tavLst>
                                    </p:anim>
                                    <p:anim calcmode="lin" valueType="num">
                                      <p:cBhvr>
                                        <p:cTn id="18" dur="2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2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9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V="1">
            <a:off x="1687891" y="1526763"/>
            <a:ext cx="2254385" cy="939044"/>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678201" y="2256976"/>
            <a:ext cx="2264075" cy="20775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746256" y="2554409"/>
            <a:ext cx="2270601" cy="432782"/>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746256" y="2554409"/>
            <a:ext cx="2196020" cy="1162996"/>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08567" y="1319013"/>
            <a:ext cx="422319" cy="446276"/>
            <a:chOff x="6368440" y="1774897"/>
            <a:chExt cx="563092" cy="595035"/>
          </a:xfrm>
          <a:solidFill>
            <a:srgbClr val="1B4367"/>
          </a:solidFill>
        </p:grpSpPr>
        <p:sp>
          <p:nvSpPr>
            <p:cNvPr id="33" name="椭圆 32"/>
            <p:cNvSpPr/>
            <p:nvPr/>
          </p:nvSpPr>
          <p:spPr>
            <a:xfrm>
              <a:off x="6368440" y="1774898"/>
              <a:ext cx="555440" cy="55543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5" name="文本框 34"/>
            <p:cNvSpPr txBox="1"/>
            <p:nvPr/>
          </p:nvSpPr>
          <p:spPr>
            <a:xfrm>
              <a:off x="6378447" y="1774897"/>
              <a:ext cx="553085" cy="595035"/>
            </a:xfrm>
            <a:prstGeom prst="rect">
              <a:avLst/>
            </a:prstGeom>
            <a:noFill/>
            <a:ln>
              <a:noFill/>
            </a:ln>
          </p:spPr>
          <p:txBody>
            <a:bodyPr wrap="square" rtlCol="0">
              <a:spAutoFit/>
            </a:bodyPr>
            <a:lstStyle/>
            <a:p>
              <a:pPr algn="ctr">
                <a:defRPr/>
              </a:pPr>
              <a:r>
                <a:rPr lang="en-US" altLang="zh-CN" sz="2300" dirty="0">
                  <a:solidFill>
                    <a:schemeClr val="bg1"/>
                  </a:solidFill>
                  <a:cs typeface="+mn-ea"/>
                  <a:sym typeface="+mn-lt"/>
                </a:rPr>
                <a:t>1</a:t>
              </a:r>
              <a:endParaRPr lang="en-US" altLang="zh-CN" sz="2300" b="1" dirty="0">
                <a:solidFill>
                  <a:schemeClr val="bg1"/>
                </a:solidFill>
                <a:cs typeface="+mn-ea"/>
                <a:sym typeface="+mn-lt"/>
              </a:endParaRPr>
            </a:p>
          </p:txBody>
        </p:sp>
      </p:grpSp>
      <p:sp>
        <p:nvSpPr>
          <p:cNvPr id="61" name="文本框 60"/>
          <p:cNvSpPr txBox="1"/>
          <p:nvPr/>
        </p:nvSpPr>
        <p:spPr>
          <a:xfrm>
            <a:off x="4391891" y="1262138"/>
            <a:ext cx="4163291" cy="453970"/>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en-GB" altLang="zh-CN" sz="1400" dirty="0">
                <a:latin typeface="Times New Roman" panose="02020603050405020304" pitchFamily="18" charset="0"/>
                <a:cs typeface="Times New Roman" panose="02020603050405020304" pitchFamily="18" charset="0"/>
              </a:rPr>
              <a:t>Compared with Islamic banks, FinTech innovation significantly improves the stability of </a:t>
            </a:r>
            <a:r>
              <a:rPr lang="en-GB" altLang="zh-CN" sz="1400" dirty="0">
                <a:solidFill>
                  <a:srgbClr val="FF0000"/>
                </a:solidFill>
                <a:latin typeface="Times New Roman" panose="02020603050405020304" pitchFamily="18" charset="0"/>
                <a:cs typeface="Times New Roman" panose="02020603050405020304" pitchFamily="18" charset="0"/>
              </a:rPr>
              <a:t>commercial banks</a:t>
            </a:r>
            <a:endParaRPr lang="en-US" altLang="zh-CN" sz="1400" kern="0" dirty="0">
              <a:solidFill>
                <a:srgbClr val="FF0000"/>
              </a:solidFill>
              <a:latin typeface="Times New Roman" panose="02020603050405020304" pitchFamily="18" charset="0"/>
              <a:cs typeface="Times New Roman" panose="02020603050405020304" pitchFamily="18" charset="0"/>
              <a:sym typeface="+mn-lt"/>
            </a:endParaRPr>
          </a:p>
        </p:txBody>
      </p:sp>
      <p:grpSp>
        <p:nvGrpSpPr>
          <p:cNvPr id="5" name="组合 4"/>
          <p:cNvGrpSpPr/>
          <p:nvPr/>
        </p:nvGrpSpPr>
        <p:grpSpPr>
          <a:xfrm>
            <a:off x="3808567" y="2049228"/>
            <a:ext cx="422319" cy="446276"/>
            <a:chOff x="6368440" y="2745273"/>
            <a:chExt cx="563092" cy="595035"/>
          </a:xfrm>
          <a:solidFill>
            <a:srgbClr val="1B4367"/>
          </a:solidFill>
        </p:grpSpPr>
        <p:sp>
          <p:nvSpPr>
            <p:cNvPr id="34" name="椭圆 33"/>
            <p:cNvSpPr/>
            <p:nvPr/>
          </p:nvSpPr>
          <p:spPr>
            <a:xfrm>
              <a:off x="6368440" y="2745274"/>
              <a:ext cx="555440" cy="55543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7" name="文本框 34"/>
            <p:cNvSpPr txBox="1"/>
            <p:nvPr/>
          </p:nvSpPr>
          <p:spPr>
            <a:xfrm>
              <a:off x="6378447" y="2745273"/>
              <a:ext cx="553085" cy="595035"/>
            </a:xfrm>
            <a:prstGeom prst="rect">
              <a:avLst/>
            </a:prstGeom>
            <a:noFill/>
            <a:ln>
              <a:noFill/>
            </a:ln>
          </p:spPr>
          <p:txBody>
            <a:bodyPr wrap="square" rtlCol="0">
              <a:spAutoFit/>
            </a:bodyPr>
            <a:lstStyle/>
            <a:p>
              <a:pPr algn="ctr">
                <a:defRPr/>
              </a:pPr>
              <a:r>
                <a:rPr lang="en-US" altLang="zh-CN" sz="2300" dirty="0">
                  <a:solidFill>
                    <a:schemeClr val="bg1"/>
                  </a:solidFill>
                  <a:cs typeface="+mn-ea"/>
                  <a:sym typeface="+mn-lt"/>
                </a:rPr>
                <a:t>2</a:t>
              </a:r>
              <a:endParaRPr lang="en-US" altLang="zh-CN" sz="2300" b="1" dirty="0">
                <a:solidFill>
                  <a:schemeClr val="bg1"/>
                </a:solidFill>
                <a:cs typeface="+mn-ea"/>
                <a:sym typeface="+mn-lt"/>
              </a:endParaRPr>
            </a:p>
          </p:txBody>
        </p:sp>
      </p:grpSp>
      <p:sp>
        <p:nvSpPr>
          <p:cNvPr id="38" name="文本框 60"/>
          <p:cNvSpPr txBox="1"/>
          <p:nvPr/>
        </p:nvSpPr>
        <p:spPr>
          <a:xfrm>
            <a:off x="4439420" y="1992352"/>
            <a:ext cx="4067271" cy="453970"/>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en-GB" altLang="zh-CN" sz="1400" dirty="0">
                <a:latin typeface="Times New Roman" panose="02020603050405020304" pitchFamily="18" charset="0"/>
                <a:cs typeface="Times New Roman" panose="02020603050405020304" pitchFamily="18" charset="0"/>
              </a:rPr>
              <a:t>FinTech innovation has a more significant effect on improving </a:t>
            </a:r>
            <a:r>
              <a:rPr lang="en-GB" altLang="zh-CN" sz="1400" dirty="0">
                <a:solidFill>
                  <a:srgbClr val="FF0000"/>
                </a:solidFill>
                <a:latin typeface="Times New Roman" panose="02020603050405020304" pitchFamily="18" charset="0"/>
                <a:cs typeface="Times New Roman" panose="02020603050405020304" pitchFamily="18" charset="0"/>
              </a:rPr>
              <a:t>foreign banks</a:t>
            </a:r>
            <a:r>
              <a:rPr lang="en-GB" altLang="zh-CN" sz="1400" dirty="0">
                <a:latin typeface="Times New Roman" panose="02020603050405020304" pitchFamily="18" charset="0"/>
                <a:cs typeface="Times New Roman" panose="02020603050405020304" pitchFamily="18" charset="0"/>
              </a:rPr>
              <a:t>’ efficiency than local banks</a:t>
            </a:r>
            <a:endParaRPr lang="zh-CN" altLang="en-US" sz="1400" kern="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grpSp>
        <p:nvGrpSpPr>
          <p:cNvPr id="11" name="组合 10"/>
          <p:cNvGrpSpPr/>
          <p:nvPr/>
        </p:nvGrpSpPr>
        <p:grpSpPr>
          <a:xfrm>
            <a:off x="3808567" y="2779442"/>
            <a:ext cx="422319" cy="446276"/>
            <a:chOff x="6280888" y="3790231"/>
            <a:chExt cx="563092" cy="595035"/>
          </a:xfrm>
          <a:solidFill>
            <a:srgbClr val="1B4367"/>
          </a:solidFill>
        </p:grpSpPr>
        <p:sp>
          <p:nvSpPr>
            <p:cNvPr id="39" name="椭圆 38"/>
            <p:cNvSpPr/>
            <p:nvPr/>
          </p:nvSpPr>
          <p:spPr>
            <a:xfrm>
              <a:off x="6280888" y="3790232"/>
              <a:ext cx="555440" cy="55543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0" name="文本框 34"/>
            <p:cNvSpPr txBox="1"/>
            <p:nvPr/>
          </p:nvSpPr>
          <p:spPr>
            <a:xfrm>
              <a:off x="6290895" y="3790231"/>
              <a:ext cx="553085" cy="595035"/>
            </a:xfrm>
            <a:prstGeom prst="rect">
              <a:avLst/>
            </a:prstGeom>
            <a:noFill/>
            <a:ln>
              <a:noFill/>
            </a:ln>
          </p:spPr>
          <p:txBody>
            <a:bodyPr wrap="square" rtlCol="0">
              <a:spAutoFit/>
            </a:bodyPr>
            <a:lstStyle/>
            <a:p>
              <a:pPr algn="ctr">
                <a:defRPr/>
              </a:pPr>
              <a:r>
                <a:rPr lang="en-US" altLang="zh-CN" sz="2300" dirty="0">
                  <a:solidFill>
                    <a:schemeClr val="bg1"/>
                  </a:solidFill>
                  <a:cs typeface="+mn-ea"/>
                  <a:sym typeface="+mn-lt"/>
                </a:rPr>
                <a:t>3</a:t>
              </a:r>
              <a:endParaRPr lang="en-US" altLang="zh-CN" sz="2300" b="1" dirty="0">
                <a:solidFill>
                  <a:schemeClr val="bg1"/>
                </a:solidFill>
                <a:cs typeface="+mn-ea"/>
                <a:sym typeface="+mn-lt"/>
              </a:endParaRPr>
            </a:p>
          </p:txBody>
        </p:sp>
      </p:grpSp>
      <p:sp>
        <p:nvSpPr>
          <p:cNvPr id="41" name="文本框 60"/>
          <p:cNvSpPr txBox="1"/>
          <p:nvPr/>
        </p:nvSpPr>
        <p:spPr>
          <a:xfrm>
            <a:off x="4449111" y="2722566"/>
            <a:ext cx="4057580" cy="453970"/>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en-GB" altLang="zh-CN" sz="1400" dirty="0">
                <a:latin typeface="Times New Roman" panose="02020603050405020304" pitchFamily="18" charset="0"/>
                <a:cs typeface="Times New Roman" panose="02020603050405020304" pitchFamily="18" charset="0"/>
              </a:rPr>
              <a:t>These baseline results are affirmed using the GMM approach to mitigate potential endogeneity issues</a:t>
            </a:r>
            <a:endParaRPr lang="zh-CN" altLang="en-US" sz="1400" kern="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grpSp>
        <p:nvGrpSpPr>
          <p:cNvPr id="12" name="组合 11"/>
          <p:cNvGrpSpPr/>
          <p:nvPr/>
        </p:nvGrpSpPr>
        <p:grpSpPr>
          <a:xfrm>
            <a:off x="3808567" y="3509655"/>
            <a:ext cx="422319" cy="446276"/>
            <a:chOff x="6280888" y="4763849"/>
            <a:chExt cx="563092" cy="595035"/>
          </a:xfrm>
          <a:solidFill>
            <a:srgbClr val="1B4367"/>
          </a:solidFill>
        </p:grpSpPr>
        <p:sp>
          <p:nvSpPr>
            <p:cNvPr id="42" name="椭圆 41"/>
            <p:cNvSpPr/>
            <p:nvPr/>
          </p:nvSpPr>
          <p:spPr>
            <a:xfrm>
              <a:off x="6280888" y="4763850"/>
              <a:ext cx="555440" cy="55543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3" name="文本框 34"/>
            <p:cNvSpPr txBox="1"/>
            <p:nvPr/>
          </p:nvSpPr>
          <p:spPr>
            <a:xfrm>
              <a:off x="6290895" y="4763849"/>
              <a:ext cx="553085" cy="595035"/>
            </a:xfrm>
            <a:prstGeom prst="rect">
              <a:avLst/>
            </a:prstGeom>
            <a:noFill/>
            <a:ln>
              <a:noFill/>
            </a:ln>
          </p:spPr>
          <p:txBody>
            <a:bodyPr wrap="square" rtlCol="0">
              <a:spAutoFit/>
            </a:bodyPr>
            <a:lstStyle/>
            <a:p>
              <a:pPr algn="ctr">
                <a:defRPr/>
              </a:pPr>
              <a:r>
                <a:rPr lang="en-US" altLang="zh-CN" sz="2300" dirty="0">
                  <a:solidFill>
                    <a:schemeClr val="bg1"/>
                  </a:solidFill>
                  <a:cs typeface="+mn-ea"/>
                  <a:sym typeface="+mn-lt"/>
                </a:rPr>
                <a:t>4</a:t>
              </a:r>
              <a:endParaRPr lang="en-US" altLang="zh-CN" sz="2300" b="1" dirty="0">
                <a:solidFill>
                  <a:schemeClr val="bg1"/>
                </a:solidFill>
                <a:cs typeface="+mn-ea"/>
                <a:sym typeface="+mn-lt"/>
              </a:endParaRPr>
            </a:p>
          </p:txBody>
        </p:sp>
      </p:grpSp>
      <p:sp>
        <p:nvSpPr>
          <p:cNvPr id="44" name="文本框 60"/>
          <p:cNvSpPr txBox="1"/>
          <p:nvPr/>
        </p:nvSpPr>
        <p:spPr>
          <a:xfrm>
            <a:off x="4449110" y="3452780"/>
            <a:ext cx="4057579" cy="1146468"/>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zh-CN" sz="1400" dirty="0">
                <a:solidFill>
                  <a:srgbClr val="FF0000"/>
                </a:solidFill>
                <a:latin typeface="Times New Roman" panose="02020603050405020304" pitchFamily="18" charset="0"/>
                <a:cs typeface="Times New Roman" panose="02020603050405020304" pitchFamily="18" charset="0"/>
              </a:rPr>
              <a:t>Heterogeneity analysis</a:t>
            </a:r>
            <a:r>
              <a:rPr lang="en-GB" altLang="zh-CN" sz="1400" dirty="0">
                <a:latin typeface="Times New Roman" panose="02020603050405020304" pitchFamily="18" charset="0"/>
                <a:cs typeface="Times New Roman" panose="02020603050405020304" pitchFamily="18" charset="0"/>
              </a:rPr>
              <a:t>: </a:t>
            </a:r>
            <a:r>
              <a:rPr lang="en-GB" altLang="zh-CN" sz="1400" dirty="0">
                <a:solidFill>
                  <a:srgbClr val="7030A0"/>
                </a:solidFill>
                <a:latin typeface="Times New Roman" panose="02020603050405020304" pitchFamily="18" charset="0"/>
                <a:cs typeface="Times New Roman" panose="02020603050405020304" pitchFamily="18" charset="0"/>
              </a:rPr>
              <a:t>the high-profit </a:t>
            </a:r>
            <a:r>
              <a:rPr lang="en-GB" altLang="zh-CN" sz="1400" dirty="0">
                <a:latin typeface="Times New Roman" panose="02020603050405020304" pitchFamily="18" charset="0"/>
                <a:cs typeface="Times New Roman" panose="02020603050405020304" pitchFamily="18" charset="0"/>
              </a:rPr>
              <a:t>banks enjoy the benefits of improving their stability level from FinTech development. However, for </a:t>
            </a:r>
            <a:r>
              <a:rPr lang="en-GB" altLang="zh-CN" sz="1400" dirty="0">
                <a:solidFill>
                  <a:srgbClr val="7030A0"/>
                </a:solidFill>
                <a:latin typeface="Times New Roman" panose="02020603050405020304" pitchFamily="18" charset="0"/>
                <a:cs typeface="Times New Roman" panose="02020603050405020304" pitchFamily="18" charset="0"/>
              </a:rPr>
              <a:t>the small-sized and low-profit banks</a:t>
            </a:r>
            <a:r>
              <a:rPr lang="en-GB" altLang="zh-CN" sz="1400" dirty="0">
                <a:latin typeface="Times New Roman" panose="02020603050405020304" pitchFamily="18" charset="0"/>
                <a:cs typeface="Times New Roman" panose="02020603050405020304" pitchFamily="18" charset="0"/>
              </a:rPr>
              <a:t>, FinTech innovation contributes more to improving their efficiency.</a:t>
            </a:r>
            <a:endParaRPr lang="zh-CN" altLang="zh-CN" sz="1400" dirty="0">
              <a:latin typeface="Times New Roman" panose="02020603050405020304" pitchFamily="18" charset="0"/>
              <a:cs typeface="Times New Roman" panose="02020603050405020304" pitchFamily="18" charset="0"/>
            </a:endParaRPr>
          </a:p>
        </p:txBody>
      </p:sp>
      <p:sp>
        <p:nvSpPr>
          <p:cNvPr id="47" name="椭圆 46"/>
          <p:cNvSpPr/>
          <p:nvPr/>
        </p:nvSpPr>
        <p:spPr>
          <a:xfrm>
            <a:off x="808214" y="1815422"/>
            <a:ext cx="1477981" cy="1477975"/>
          </a:xfrm>
          <a:prstGeom prst="ellipse">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6" name="文本框 15"/>
          <p:cNvSpPr txBox="1"/>
          <p:nvPr/>
        </p:nvSpPr>
        <p:spPr>
          <a:xfrm>
            <a:off x="709386" y="309785"/>
            <a:ext cx="2261711"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Conclusion</a:t>
            </a:r>
            <a:endParaRPr lang="zh-CN" altLang="en-US" sz="1700" b="1" dirty="0">
              <a:solidFill>
                <a:srgbClr val="1B4367"/>
              </a:solidFill>
              <a:cs typeface="+mn-ea"/>
              <a:sym typeface="+mn-lt"/>
            </a:endParaRPr>
          </a:p>
        </p:txBody>
      </p:sp>
      <p:cxnSp>
        <p:nvCxnSpPr>
          <p:cNvPr id="45" name="直接连接符 44"/>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MH_Other_9">
            <a:extLst>
              <a:ext uri="{FF2B5EF4-FFF2-40B4-BE49-F238E27FC236}">
                <a16:creationId xmlns:a16="http://schemas.microsoft.com/office/drawing/2014/main" id="{53A7644A-51BA-F201-EA76-EE79C1754FED}"/>
              </a:ext>
            </a:extLst>
          </p:cNvPr>
          <p:cNvSpPr/>
          <p:nvPr/>
        </p:nvSpPr>
        <p:spPr bwMode="auto">
          <a:xfrm>
            <a:off x="1181057" y="2074700"/>
            <a:ext cx="845126" cy="743244"/>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kern="0">
              <a:solidFill>
                <a:srgbClr val="482E2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300" fill="hold"/>
                                        <p:tgtEl>
                                          <p:spTgt spid="116"/>
                                        </p:tgtEl>
                                        <p:attrNameLst>
                                          <p:attrName>ppt_x</p:attrName>
                                        </p:attrNameLst>
                                      </p:cBhvr>
                                      <p:tavLst>
                                        <p:tav tm="0">
                                          <p:val>
                                            <p:strVal val="#ppt_x"/>
                                          </p:val>
                                        </p:tav>
                                        <p:tav tm="100000">
                                          <p:val>
                                            <p:strVal val="#ppt_x"/>
                                          </p:val>
                                        </p:tav>
                                      </p:tavLst>
                                    </p:anim>
                                    <p:anim calcmode="lin" valueType="num">
                                      <p:cBhvr additive="base">
                                        <p:cTn id="8" dur="300" fill="hold"/>
                                        <p:tgtEl>
                                          <p:spTgt spid="116"/>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3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15"/>
          <p:cNvSpPr txBox="1"/>
          <p:nvPr/>
        </p:nvSpPr>
        <p:spPr>
          <a:xfrm>
            <a:off x="709386" y="309785"/>
            <a:ext cx="2261711"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Implications</a:t>
            </a:r>
            <a:endParaRPr lang="zh-CN" altLang="en-US" sz="1700" b="1" dirty="0">
              <a:solidFill>
                <a:srgbClr val="1B4367"/>
              </a:solidFill>
              <a:cs typeface="+mn-ea"/>
              <a:sym typeface="+mn-lt"/>
            </a:endParaRPr>
          </a:p>
        </p:txBody>
      </p:sp>
      <p:grpSp>
        <p:nvGrpSpPr>
          <p:cNvPr id="59" name="组合 58"/>
          <p:cNvGrpSpPr/>
          <p:nvPr/>
        </p:nvGrpSpPr>
        <p:grpSpPr>
          <a:xfrm>
            <a:off x="1024335" y="2810337"/>
            <a:ext cx="1618833" cy="1647000"/>
            <a:chOff x="478915" y="4355475"/>
            <a:chExt cx="2158444" cy="2196000"/>
          </a:xfrm>
          <a:solidFill>
            <a:srgbClr val="1B4367"/>
          </a:solidFill>
        </p:grpSpPr>
        <p:grpSp>
          <p:nvGrpSpPr>
            <p:cNvPr id="60" name="组合 59"/>
            <p:cNvGrpSpPr>
              <a:grpSpLocks noChangeAspect="1"/>
            </p:cNvGrpSpPr>
            <p:nvPr/>
          </p:nvGrpSpPr>
          <p:grpSpPr>
            <a:xfrm>
              <a:off x="1795203" y="4733013"/>
              <a:ext cx="366333" cy="576000"/>
              <a:chOff x="2257888" y="5547128"/>
              <a:chExt cx="137373" cy="216000"/>
            </a:xfrm>
            <a:grpFill/>
          </p:grpSpPr>
          <p:sp>
            <p:nvSpPr>
              <p:cNvPr id="65" name="Freeform 69"/>
              <p:cNvSpPr>
                <a:spLocks/>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66" name="Freeform 70"/>
              <p:cNvSpPr>
                <a:spLocks/>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1" name="组合 60"/>
            <p:cNvGrpSpPr>
              <a:grpSpLocks noChangeAspect="1"/>
            </p:cNvGrpSpPr>
            <p:nvPr/>
          </p:nvGrpSpPr>
          <p:grpSpPr>
            <a:xfrm>
              <a:off x="478915" y="4355475"/>
              <a:ext cx="2158444" cy="2196000"/>
              <a:chOff x="5397500" y="5734050"/>
              <a:chExt cx="365123" cy="371476"/>
            </a:xfrm>
            <a:grpFill/>
          </p:grpSpPr>
          <p:sp>
            <p:nvSpPr>
              <p:cNvPr id="62" name="Freeform 288"/>
              <p:cNvSpPr>
                <a:spLocks/>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89"/>
              <p:cNvSpPr>
                <a:spLocks noEditPoints="1"/>
              </p:cNvSpPr>
              <p:nvPr/>
            </p:nvSpPr>
            <p:spPr bwMode="auto">
              <a:xfrm>
                <a:off x="5537198"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64" name="Freeform 291"/>
              <p:cNvSpPr>
                <a:spLocks/>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cxnSp>
        <p:nvCxnSpPr>
          <p:cNvPr id="49" name="直接连接符 48"/>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AAFA9914-EDEE-5A1C-56FE-49885A9EE2B4}"/>
              </a:ext>
            </a:extLst>
          </p:cNvPr>
          <p:cNvSpPr txBox="1"/>
          <p:nvPr/>
        </p:nvSpPr>
        <p:spPr>
          <a:xfrm>
            <a:off x="2874818" y="1108364"/>
            <a:ext cx="4849091" cy="1169551"/>
          </a:xfrm>
          <a:prstGeom prst="rect">
            <a:avLst/>
          </a:prstGeom>
          <a:noFill/>
        </p:spPr>
        <p:txBody>
          <a:bodyPr wrap="square" rtlCol="0">
            <a:spAutoFit/>
          </a:bodyPr>
          <a:lstStyle/>
          <a:p>
            <a:pPr algn="just"/>
            <a:r>
              <a:rPr lang="en-GB" altLang="zh-CN" kern="100" dirty="0">
                <a:latin typeface="Times New Roman" panose="02020603050405020304" pitchFamily="18" charset="0"/>
                <a:ea typeface="等线" panose="02010600030101010101" pitchFamily="2" charset="-122"/>
                <a:cs typeface="Times New Roman" panose="02020603050405020304" pitchFamily="18" charset="0"/>
              </a:rPr>
              <a:t>The impact of Financial innovation </a:t>
            </a:r>
            <a:r>
              <a:rPr lang="en-GB" altLang="zh-CN" kern="100" dirty="0">
                <a:effectLst/>
                <a:latin typeface="Times New Roman" panose="02020603050405020304" pitchFamily="18" charset="0"/>
                <a:ea typeface="等线" panose="02010600030101010101" pitchFamily="2" charset="-122"/>
                <a:cs typeface="Times New Roman" panose="02020603050405020304" pitchFamily="18" charset="0"/>
              </a:rPr>
              <a:t>on Malaysian traditional banks is therefore heterogeneous. For example, the</a:t>
            </a:r>
            <a:r>
              <a:rPr lang="en-GB" dirty="0">
                <a:effectLst/>
                <a:latin typeface="Times New Roman" panose="02020603050405020304" pitchFamily="18" charset="0"/>
                <a:ea typeface="DengXian" panose="02010600030101010101" pitchFamily="2" charset="-122"/>
              </a:rPr>
              <a:t> big-sized and high-profit banks enjoy the benefits of improving their stability level from FinTech development while the small-sized and low-profit banks, more to improving their efficiency. </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11" name="组合 10">
            <a:extLst>
              <a:ext uri="{FF2B5EF4-FFF2-40B4-BE49-F238E27FC236}">
                <a16:creationId xmlns:a16="http://schemas.microsoft.com/office/drawing/2014/main" id="{DCEEDB9C-DD75-4100-7112-E3F5DE4D8C35}"/>
              </a:ext>
            </a:extLst>
          </p:cNvPr>
          <p:cNvGrpSpPr/>
          <p:nvPr/>
        </p:nvGrpSpPr>
        <p:grpSpPr>
          <a:xfrm>
            <a:off x="1003551" y="1050807"/>
            <a:ext cx="1618833" cy="1647000"/>
            <a:chOff x="478915" y="4355475"/>
            <a:chExt cx="2158444" cy="2196000"/>
          </a:xfrm>
          <a:solidFill>
            <a:srgbClr val="1B4367"/>
          </a:solidFill>
        </p:grpSpPr>
        <p:grpSp>
          <p:nvGrpSpPr>
            <p:cNvPr id="12" name="组合 11">
              <a:extLst>
                <a:ext uri="{FF2B5EF4-FFF2-40B4-BE49-F238E27FC236}">
                  <a16:creationId xmlns:a16="http://schemas.microsoft.com/office/drawing/2014/main" id="{775CB925-A9A7-2EFA-6090-DB659BEFDC9D}"/>
                </a:ext>
              </a:extLst>
            </p:cNvPr>
            <p:cNvGrpSpPr>
              <a:grpSpLocks noChangeAspect="1"/>
            </p:cNvGrpSpPr>
            <p:nvPr/>
          </p:nvGrpSpPr>
          <p:grpSpPr>
            <a:xfrm>
              <a:off x="1795203" y="4733013"/>
              <a:ext cx="366333" cy="576000"/>
              <a:chOff x="2257888" y="5547128"/>
              <a:chExt cx="137373" cy="216000"/>
            </a:xfrm>
            <a:grpFill/>
          </p:grpSpPr>
          <p:sp>
            <p:nvSpPr>
              <p:cNvPr id="17" name="Freeform 69">
                <a:extLst>
                  <a:ext uri="{FF2B5EF4-FFF2-40B4-BE49-F238E27FC236}">
                    <a16:creationId xmlns:a16="http://schemas.microsoft.com/office/drawing/2014/main" id="{BF4259A8-CBFD-04D8-A631-5FFE3D188D79}"/>
                  </a:ext>
                </a:extLst>
              </p:cNvPr>
              <p:cNvSpPr>
                <a:spLocks/>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70">
                <a:extLst>
                  <a:ext uri="{FF2B5EF4-FFF2-40B4-BE49-F238E27FC236}">
                    <a16:creationId xmlns:a16="http://schemas.microsoft.com/office/drawing/2014/main" id="{6ED0402D-7104-A5B5-1F8B-70FF65D3FAA0}"/>
                  </a:ext>
                </a:extLst>
              </p:cNvPr>
              <p:cNvSpPr>
                <a:spLocks/>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a:extLst>
                <a:ext uri="{FF2B5EF4-FFF2-40B4-BE49-F238E27FC236}">
                  <a16:creationId xmlns:a16="http://schemas.microsoft.com/office/drawing/2014/main" id="{2012ED54-1EC8-874E-0574-9DA33EC15A8F}"/>
                </a:ext>
              </a:extLst>
            </p:cNvPr>
            <p:cNvGrpSpPr>
              <a:grpSpLocks noChangeAspect="1"/>
            </p:cNvGrpSpPr>
            <p:nvPr/>
          </p:nvGrpSpPr>
          <p:grpSpPr>
            <a:xfrm>
              <a:off x="478915" y="4355475"/>
              <a:ext cx="2158444" cy="2196000"/>
              <a:chOff x="5397500" y="5734050"/>
              <a:chExt cx="365123" cy="371476"/>
            </a:xfrm>
            <a:grpFill/>
          </p:grpSpPr>
          <p:sp>
            <p:nvSpPr>
              <p:cNvPr id="14" name="Freeform 288">
                <a:extLst>
                  <a:ext uri="{FF2B5EF4-FFF2-40B4-BE49-F238E27FC236}">
                    <a16:creationId xmlns:a16="http://schemas.microsoft.com/office/drawing/2014/main" id="{9CF49181-8D57-EB7D-2502-F3FB7B41D5DE}"/>
                  </a:ext>
                </a:extLst>
              </p:cNvPr>
              <p:cNvSpPr>
                <a:spLocks/>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289">
                <a:extLst>
                  <a:ext uri="{FF2B5EF4-FFF2-40B4-BE49-F238E27FC236}">
                    <a16:creationId xmlns:a16="http://schemas.microsoft.com/office/drawing/2014/main" id="{90F66D06-9EA3-F6E1-19AF-356CFEC5CD32}"/>
                  </a:ext>
                </a:extLst>
              </p:cNvPr>
              <p:cNvSpPr>
                <a:spLocks noEditPoints="1"/>
              </p:cNvSpPr>
              <p:nvPr/>
            </p:nvSpPr>
            <p:spPr bwMode="auto">
              <a:xfrm>
                <a:off x="5537198"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291">
                <a:extLst>
                  <a:ext uri="{FF2B5EF4-FFF2-40B4-BE49-F238E27FC236}">
                    <a16:creationId xmlns:a16="http://schemas.microsoft.com/office/drawing/2014/main" id="{9421296B-D306-0E5D-C7E6-596F26D53A41}"/>
                  </a:ext>
                </a:extLst>
              </p:cNvPr>
              <p:cNvSpPr>
                <a:spLocks/>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19" name="文本框 18">
            <a:extLst>
              <a:ext uri="{FF2B5EF4-FFF2-40B4-BE49-F238E27FC236}">
                <a16:creationId xmlns:a16="http://schemas.microsoft.com/office/drawing/2014/main" id="{522AC73A-31DE-EE8E-EB4C-F44297531516}"/>
              </a:ext>
            </a:extLst>
          </p:cNvPr>
          <p:cNvSpPr txBox="1"/>
          <p:nvPr/>
        </p:nvSpPr>
        <p:spPr>
          <a:xfrm>
            <a:off x="2874818" y="3577529"/>
            <a:ext cx="4925291" cy="954107"/>
          </a:xfrm>
          <a:prstGeom prst="rect">
            <a:avLst/>
          </a:prstGeom>
          <a:noFill/>
        </p:spPr>
        <p:txBody>
          <a:bodyPr wrap="square" rtlCol="0">
            <a:spAutoFit/>
          </a:bodyPr>
          <a:lstStyle/>
          <a:p>
            <a:pPr algn="just"/>
            <a:r>
              <a:rPr lang="en-GB" altLang="zh-CN" kern="100" dirty="0">
                <a:latin typeface="Times New Roman" panose="02020603050405020304" pitchFamily="18" charset="0"/>
                <a:ea typeface="等线" panose="02010600030101010101" pitchFamily="2" charset="-122"/>
                <a:cs typeface="Times New Roman" panose="02020603050405020304" pitchFamily="18" charset="0"/>
              </a:rPr>
              <a:t>A </a:t>
            </a:r>
            <a:r>
              <a:rPr lang="en-GB" altLang="zh-CN" kern="100">
                <a:latin typeface="Times New Roman" panose="02020603050405020304" pitchFamily="18" charset="0"/>
                <a:ea typeface="等线" panose="02010600030101010101" pitchFamily="2" charset="-122"/>
                <a:cs typeface="Times New Roman" panose="02020603050405020304" pitchFamily="18" charset="0"/>
              </a:rPr>
              <a:t>need for f</a:t>
            </a:r>
            <a:r>
              <a:rPr lang="en-GB" altLang="zh-CN" kern="100">
                <a:effectLst/>
                <a:latin typeface="Times New Roman" panose="02020603050405020304" pitchFamily="18" charset="0"/>
                <a:ea typeface="等线" panose="02010600030101010101" pitchFamily="2" charset="-122"/>
                <a:cs typeface="Times New Roman" panose="02020603050405020304" pitchFamily="18" charset="0"/>
              </a:rPr>
              <a:t>inancial </a:t>
            </a:r>
            <a:r>
              <a:rPr lang="en-GB" altLang="zh-CN" kern="100" dirty="0">
                <a:effectLst/>
                <a:latin typeface="Times New Roman" panose="02020603050405020304" pitchFamily="18" charset="0"/>
                <a:ea typeface="等线" panose="02010600030101010101" pitchFamily="2" charset="-122"/>
                <a:cs typeface="Times New Roman" panose="02020603050405020304" pitchFamily="18" charset="0"/>
              </a:rPr>
              <a:t>regulatory </a:t>
            </a:r>
            <a:r>
              <a:rPr lang="en-GB" altLang="zh-CN" kern="100">
                <a:effectLst/>
                <a:latin typeface="Times New Roman" panose="02020603050405020304" pitchFamily="18" charset="0"/>
                <a:ea typeface="等线" panose="02010600030101010101" pitchFamily="2" charset="-122"/>
                <a:cs typeface="Times New Roman" panose="02020603050405020304" pitchFamily="18" charset="0"/>
              </a:rPr>
              <a:t>authorities to </a:t>
            </a:r>
            <a:r>
              <a:rPr lang="en-GB" altLang="zh-CN" kern="100" dirty="0">
                <a:effectLst/>
                <a:latin typeface="Times New Roman" panose="02020603050405020304" pitchFamily="18" charset="0"/>
                <a:ea typeface="等线" panose="02010600030101010101" pitchFamily="2" charset="-122"/>
                <a:cs typeface="Times New Roman" panose="02020603050405020304" pitchFamily="18" charset="0"/>
              </a:rPr>
              <a:t>update their financial supervision methods in real-time, as the wide usage of FinTech increases the business complexity of banks.</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3" name="TextBox 2">
            <a:extLst>
              <a:ext uri="{FF2B5EF4-FFF2-40B4-BE49-F238E27FC236}">
                <a16:creationId xmlns:a16="http://schemas.microsoft.com/office/drawing/2014/main" id="{DCC44E81-B9B1-AD4B-E7D8-61DF0CBAD8D1}"/>
              </a:ext>
            </a:extLst>
          </p:cNvPr>
          <p:cNvSpPr txBox="1"/>
          <p:nvPr/>
        </p:nvSpPr>
        <p:spPr>
          <a:xfrm>
            <a:off x="2874818" y="2571402"/>
            <a:ext cx="5354782" cy="954107"/>
          </a:xfrm>
          <a:prstGeom prst="rect">
            <a:avLst/>
          </a:prstGeom>
          <a:noFill/>
        </p:spPr>
        <p:txBody>
          <a:bodyPr wrap="square">
            <a:spAutoFit/>
          </a:bodyPr>
          <a:lstStyle/>
          <a:p>
            <a:r>
              <a:rPr lang="en-US" b="0" i="0" dirty="0">
                <a:solidFill>
                  <a:srgbClr val="222222"/>
                </a:solidFill>
                <a:effectLst/>
                <a:latin typeface="Times New Roman" panose="02020603050405020304" pitchFamily="18" charset="0"/>
                <a:cs typeface="Times New Roman" panose="02020603050405020304" pitchFamily="18" charset="0"/>
              </a:rPr>
              <a:t>When </a:t>
            </a:r>
            <a:r>
              <a:rPr lang="en-US" dirty="0">
                <a:solidFill>
                  <a:srgbClr val="222222"/>
                </a:solidFill>
                <a:latin typeface="Times New Roman" panose="02020603050405020304" pitchFamily="18" charset="0"/>
                <a:cs typeface="Times New Roman" panose="02020603050405020304" pitchFamily="18" charset="0"/>
              </a:rPr>
              <a:t>looking at the growth of </a:t>
            </a:r>
            <a:r>
              <a:rPr lang="en-US" b="0" i="0" dirty="0">
                <a:solidFill>
                  <a:srgbClr val="222222"/>
                </a:solidFill>
                <a:effectLst/>
                <a:latin typeface="Times New Roman" panose="02020603050405020304" pitchFamily="18" charset="0"/>
                <a:cs typeface="Times New Roman" panose="02020603050405020304" pitchFamily="18" charset="0"/>
              </a:rPr>
              <a:t>financial innovation and its impact on bank stability and efficiency, i</a:t>
            </a:r>
            <a:r>
              <a:rPr lang="en-US" dirty="0">
                <a:solidFill>
                  <a:srgbClr val="333333"/>
                </a:solidFill>
                <a:latin typeface="Times New Roman" panose="02020603050405020304" pitchFamily="18" charset="0"/>
                <a:cs typeface="Times New Roman" panose="02020603050405020304" pitchFamily="18" charset="0"/>
              </a:rPr>
              <a:t>t i</a:t>
            </a:r>
            <a:r>
              <a:rPr lang="en-US" b="0" i="0" dirty="0">
                <a:solidFill>
                  <a:srgbClr val="333333"/>
                </a:solidFill>
                <a:effectLst/>
                <a:latin typeface="Times New Roman" panose="02020603050405020304" pitchFamily="18" charset="0"/>
                <a:cs typeface="Times New Roman" panose="02020603050405020304" pitchFamily="18" charset="0"/>
              </a:rPr>
              <a:t>s essential to investigate this relationship thoroughly from different standpoints and under various conditions. </a:t>
            </a:r>
            <a:endParaRPr lang="en-MY"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3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7"/>
                                        </p:tgtEl>
                                        <p:attrNameLst>
                                          <p:attrName>ppt_y</p:attrName>
                                        </p:attrNameLst>
                                      </p:cBhvr>
                                      <p:tavLst>
                                        <p:tav tm="0">
                                          <p:val>
                                            <p:strVal val="#ppt_y"/>
                                          </p:val>
                                        </p:tav>
                                        <p:tav tm="100000">
                                          <p:val>
                                            <p:strVal val="#ppt_y"/>
                                          </p:val>
                                        </p:tav>
                                      </p:tavLst>
                                    </p:anim>
                                    <p:anim calcmode="lin" valueType="num">
                                      <p:cBhvr>
                                        <p:cTn id="9" dur="3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7"/>
                                        </p:tgtEl>
                                      </p:cBhvr>
                                    </p:animEffect>
                                  </p:childTnLst>
                                </p:cTn>
                              </p:par>
                              <p:par>
                                <p:cTn id="12" presetID="22" presetClass="entr" presetSubtype="8"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left)">
                                      <p:cBhvr>
                                        <p:cTn id="14" dur="300"/>
                                        <p:tgtEl>
                                          <p:spTgt spid="49"/>
                                        </p:tgtEl>
                                      </p:cBhvr>
                                    </p:animEffec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350" fill="hold"/>
                                        <p:tgtEl>
                                          <p:spTgt spid="59"/>
                                        </p:tgtEl>
                                        <p:attrNameLst>
                                          <p:attrName>ppt_w</p:attrName>
                                        </p:attrNameLst>
                                      </p:cBhvr>
                                      <p:tavLst>
                                        <p:tav tm="0">
                                          <p:val>
                                            <p:fltVal val="0"/>
                                          </p:val>
                                        </p:tav>
                                        <p:tav tm="100000">
                                          <p:val>
                                            <p:strVal val="#ppt_w"/>
                                          </p:val>
                                        </p:tav>
                                      </p:tavLst>
                                    </p:anim>
                                    <p:anim calcmode="lin" valueType="num">
                                      <p:cBhvr>
                                        <p:cTn id="18" dur="350" fill="hold"/>
                                        <p:tgtEl>
                                          <p:spTgt spid="59"/>
                                        </p:tgtEl>
                                        <p:attrNameLst>
                                          <p:attrName>ppt_h</p:attrName>
                                        </p:attrNameLst>
                                      </p:cBhvr>
                                      <p:tavLst>
                                        <p:tav tm="0">
                                          <p:val>
                                            <p:fltVal val="0"/>
                                          </p:val>
                                        </p:tav>
                                        <p:tav tm="100000">
                                          <p:val>
                                            <p:strVal val="#ppt_h"/>
                                          </p:val>
                                        </p:tav>
                                      </p:tavLst>
                                    </p:anim>
                                    <p:animEffect transition="in" filter="fade">
                                      <p:cBhvr>
                                        <p:cTn id="19" dur="350"/>
                                        <p:tgtEl>
                                          <p:spTgt spid="59"/>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350" fill="hold"/>
                                        <p:tgtEl>
                                          <p:spTgt spid="11"/>
                                        </p:tgtEl>
                                        <p:attrNameLst>
                                          <p:attrName>ppt_w</p:attrName>
                                        </p:attrNameLst>
                                      </p:cBhvr>
                                      <p:tavLst>
                                        <p:tav tm="0">
                                          <p:val>
                                            <p:fltVal val="0"/>
                                          </p:val>
                                        </p:tav>
                                        <p:tav tm="100000">
                                          <p:val>
                                            <p:strVal val="#ppt_w"/>
                                          </p:val>
                                        </p:tav>
                                      </p:tavLst>
                                    </p:anim>
                                    <p:anim calcmode="lin" valueType="num">
                                      <p:cBhvr>
                                        <p:cTn id="23" dur="350" fill="hold"/>
                                        <p:tgtEl>
                                          <p:spTgt spid="11"/>
                                        </p:tgtEl>
                                        <p:attrNameLst>
                                          <p:attrName>ppt_h</p:attrName>
                                        </p:attrNameLst>
                                      </p:cBhvr>
                                      <p:tavLst>
                                        <p:tav tm="0">
                                          <p:val>
                                            <p:fltVal val="0"/>
                                          </p:val>
                                        </p:tav>
                                        <p:tav tm="100000">
                                          <p:val>
                                            <p:strVal val="#ppt_h"/>
                                          </p:val>
                                        </p:tav>
                                      </p:tavLst>
                                    </p:anim>
                                    <p:animEffect transition="in" filter="fade">
                                      <p:cBhvr>
                                        <p:cTn id="24" dur="3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5"/>
          <p:cNvSpPr txBox="1"/>
          <p:nvPr/>
        </p:nvSpPr>
        <p:spPr>
          <a:xfrm>
            <a:off x="709386" y="309785"/>
            <a:ext cx="2261711"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Main reference</a:t>
            </a:r>
            <a:endParaRPr lang="zh-CN" altLang="en-US" sz="1700" b="1" dirty="0">
              <a:solidFill>
                <a:srgbClr val="1B4367"/>
              </a:solidFill>
              <a:cs typeface="+mn-ea"/>
              <a:sym typeface="+mn-lt"/>
            </a:endParaRPr>
          </a:p>
        </p:txBody>
      </p:sp>
      <p:cxnSp>
        <p:nvCxnSpPr>
          <p:cNvPr id="16" name="直接连接符 15"/>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FAEA41CF-EE6D-3168-A0AF-2F4354E1A685}"/>
              </a:ext>
            </a:extLst>
          </p:cNvPr>
          <p:cNvSpPr txBox="1"/>
          <p:nvPr/>
        </p:nvSpPr>
        <p:spPr>
          <a:xfrm>
            <a:off x="709386" y="949037"/>
            <a:ext cx="7076869" cy="3539430"/>
          </a:xfrm>
          <a:prstGeom prst="rect">
            <a:avLst/>
          </a:prstGeom>
          <a:noFill/>
        </p:spPr>
        <p:txBody>
          <a:bodyPr wrap="square" rtlCol="0">
            <a:spAutoFit/>
          </a:bodyPr>
          <a:lstStyle/>
          <a:p>
            <a:pPr algn="just"/>
            <a:r>
              <a:rPr lang="en-GB" altLang="zh-CN" i="1" kern="100" dirty="0" err="1">
                <a:effectLst/>
                <a:latin typeface="Times New Roman" panose="02020603050405020304" pitchFamily="18" charset="0"/>
                <a:ea typeface="等线" panose="02010600030101010101" pitchFamily="2" charset="-122"/>
                <a:cs typeface="Times New Roman" panose="02020603050405020304" pitchFamily="18" charset="0"/>
              </a:rPr>
              <a:t>Thakor</a:t>
            </a:r>
            <a:r>
              <a:rPr lang="en-GB" altLang="zh-CN" i="1" kern="100" dirty="0">
                <a:effectLst/>
                <a:latin typeface="Times New Roman" panose="02020603050405020304" pitchFamily="18" charset="0"/>
                <a:ea typeface="等线" panose="02010600030101010101" pitchFamily="2" charset="-122"/>
                <a:cs typeface="Times New Roman" panose="02020603050405020304" pitchFamily="18" charset="0"/>
              </a:rPr>
              <a:t>, A. V. (2020). Fintech and banking: What do we know?. Journal of Financial Intermediation, 41, 100833.</a:t>
            </a:r>
            <a:endParaRPr lang="zh-CN" altLang="zh-CN" i="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GB" altLang="zh-CN" i="1" kern="100" dirty="0">
                <a:effectLst/>
                <a:latin typeface="Times New Roman" panose="02020603050405020304" pitchFamily="18" charset="0"/>
                <a:ea typeface="等线" panose="02010600030101010101" pitchFamily="2" charset="-122"/>
                <a:cs typeface="Times New Roman" panose="02020603050405020304" pitchFamily="18" charset="0"/>
              </a:rPr>
              <a:t>Beck, T., Chen, T., Lin, C., &amp; Song, F. M. (2016). Financial innovation: The bright and the dark sides. Journal of Banking &amp; Finance, 72, 28-51.</a:t>
            </a:r>
            <a:endParaRPr lang="zh-CN" altLang="zh-CN" i="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GB" altLang="zh-CN" i="1" kern="100" dirty="0" err="1">
                <a:effectLst/>
                <a:latin typeface="Times New Roman" panose="02020603050405020304" pitchFamily="18" charset="0"/>
                <a:ea typeface="等线" panose="02010600030101010101" pitchFamily="2" charset="-122"/>
                <a:cs typeface="Times New Roman" panose="02020603050405020304" pitchFamily="18" charset="0"/>
              </a:rPr>
              <a:t>Murinde</a:t>
            </a:r>
            <a:r>
              <a:rPr lang="en-GB" altLang="zh-CN" i="1" kern="100" dirty="0">
                <a:effectLst/>
                <a:latin typeface="Times New Roman" panose="02020603050405020304" pitchFamily="18" charset="0"/>
                <a:ea typeface="等线" panose="02010600030101010101" pitchFamily="2" charset="-122"/>
                <a:cs typeface="Times New Roman" panose="02020603050405020304" pitchFamily="18" charset="0"/>
              </a:rPr>
              <a:t>, V., </a:t>
            </a:r>
            <a:r>
              <a:rPr lang="en-GB" altLang="zh-CN" i="1" kern="100" dirty="0" err="1">
                <a:effectLst/>
                <a:latin typeface="Times New Roman" panose="02020603050405020304" pitchFamily="18" charset="0"/>
                <a:ea typeface="等线" panose="02010600030101010101" pitchFamily="2" charset="-122"/>
                <a:cs typeface="Times New Roman" panose="02020603050405020304" pitchFamily="18" charset="0"/>
              </a:rPr>
              <a:t>Rizopoulos</a:t>
            </a:r>
            <a:r>
              <a:rPr lang="en-GB" altLang="zh-CN" i="1" kern="100" dirty="0">
                <a:effectLst/>
                <a:latin typeface="Times New Roman" panose="02020603050405020304" pitchFamily="18" charset="0"/>
                <a:ea typeface="等线" panose="02010600030101010101" pitchFamily="2" charset="-122"/>
                <a:cs typeface="Times New Roman" panose="02020603050405020304" pitchFamily="18" charset="0"/>
              </a:rPr>
              <a:t>, E., &amp; </a:t>
            </a:r>
            <a:r>
              <a:rPr lang="en-GB" altLang="zh-CN" i="1" kern="100" dirty="0" err="1">
                <a:effectLst/>
                <a:latin typeface="Times New Roman" panose="02020603050405020304" pitchFamily="18" charset="0"/>
                <a:ea typeface="等线" panose="02010600030101010101" pitchFamily="2" charset="-122"/>
                <a:cs typeface="Times New Roman" panose="02020603050405020304" pitchFamily="18" charset="0"/>
              </a:rPr>
              <a:t>Zachariadis</a:t>
            </a:r>
            <a:r>
              <a:rPr lang="en-GB" altLang="zh-CN" i="1" kern="100" dirty="0">
                <a:effectLst/>
                <a:latin typeface="Times New Roman" panose="02020603050405020304" pitchFamily="18" charset="0"/>
                <a:ea typeface="等线" panose="02010600030101010101" pitchFamily="2" charset="-122"/>
                <a:cs typeface="Times New Roman" panose="02020603050405020304" pitchFamily="18" charset="0"/>
              </a:rPr>
              <a:t>, M. (2022). The impact of the FinTech revolution on the future of banking Opportunities and risks. International Review of Financial Analysis, 102103.</a:t>
            </a:r>
            <a:endParaRPr lang="zh-CN" altLang="zh-CN" i="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GB" altLang="zh-CN" i="1" kern="100" dirty="0">
                <a:effectLst/>
                <a:latin typeface="Times New Roman" panose="02020603050405020304" pitchFamily="18" charset="0"/>
                <a:ea typeface="等线" panose="02010600030101010101" pitchFamily="2" charset="-122"/>
                <a:cs typeface="Times New Roman" panose="02020603050405020304" pitchFamily="18" charset="0"/>
              </a:rPr>
              <a:t>Lee, C. C., Li, X., Yu, C. H., &amp; Zhao, J. (2021). Does fintech innovation improve bank efficiency? Evidence from China’s banking industry. International Review of Economics &amp; Finance, 74, 468-483.</a:t>
            </a:r>
            <a:endParaRPr lang="zh-CN" altLang="zh-CN" i="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GB" altLang="zh-CN" i="1" kern="100" dirty="0">
                <a:effectLst/>
                <a:latin typeface="Times New Roman" panose="02020603050405020304" pitchFamily="18" charset="0"/>
                <a:ea typeface="等线" panose="02010600030101010101" pitchFamily="2" charset="-122"/>
                <a:cs typeface="Times New Roman" panose="02020603050405020304" pitchFamily="18" charset="0"/>
              </a:rPr>
              <a:t>Hu, D., Zhao, S., &amp; Yang, F. (2022). Will fintech development increase commercial banks risk-taking? Evidence from China. Electronic Commerce Research, 1-31.</a:t>
            </a:r>
            <a:endParaRPr lang="zh-CN" altLang="zh-CN" i="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GB" altLang="zh-CN" i="1" kern="100" dirty="0">
                <a:effectLst/>
                <a:latin typeface="Times New Roman" panose="02020603050405020304" pitchFamily="18" charset="0"/>
                <a:ea typeface="等线" panose="02010600030101010101" pitchFamily="2" charset="-122"/>
                <a:cs typeface="Times New Roman" panose="02020603050405020304" pitchFamily="18" charset="0"/>
              </a:rPr>
              <a:t>Ahamed, M. M., &amp; Mallick, S. K. (2019). Is financial inclusion good for bank stability? International evidence. Journal of Economic </a:t>
            </a:r>
            <a:r>
              <a:rPr lang="en-GB" altLang="zh-CN" i="1" kern="100" dirty="0" err="1">
                <a:effectLst/>
                <a:latin typeface="Times New Roman" panose="02020603050405020304" pitchFamily="18" charset="0"/>
                <a:ea typeface="等线" panose="02010600030101010101" pitchFamily="2" charset="-122"/>
                <a:cs typeface="Times New Roman" panose="02020603050405020304" pitchFamily="18" charset="0"/>
              </a:rPr>
              <a:t>Behavior</a:t>
            </a:r>
            <a:r>
              <a:rPr lang="en-GB" altLang="zh-CN" i="1" kern="100" dirty="0">
                <a:effectLst/>
                <a:latin typeface="Times New Roman" panose="02020603050405020304" pitchFamily="18" charset="0"/>
                <a:ea typeface="等线" panose="02010600030101010101" pitchFamily="2" charset="-122"/>
                <a:cs typeface="Times New Roman" panose="02020603050405020304" pitchFamily="18" charset="0"/>
              </a:rPr>
              <a:t> &amp; Organization, 157, 403-427.</a:t>
            </a:r>
            <a:endParaRPr lang="zh-CN" altLang="zh-CN" i="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GB" altLang="zh-CN" i="1" kern="100" dirty="0">
                <a:effectLst/>
                <a:latin typeface="Times New Roman" panose="02020603050405020304" pitchFamily="18" charset="0"/>
                <a:ea typeface="等线" panose="02010600030101010101" pitchFamily="2" charset="-122"/>
                <a:cs typeface="Times New Roman" panose="02020603050405020304" pitchFamily="18" charset="0"/>
              </a:rPr>
              <a:t>Wang, R., Liu, J., &amp; Luo, H. (2021). Fintech development and bank risk taking in China. The European Journal of Finance, 27(4-5), 397-418.</a:t>
            </a:r>
            <a:endParaRPr lang="zh-CN" altLang="zh-CN" i="1"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00" fill="hold"/>
                                        <p:tgtEl>
                                          <p:spTgt spid="19"/>
                                        </p:tgtEl>
                                        <p:attrNameLst>
                                          <p:attrName>ppt_w</p:attrName>
                                        </p:attrNameLst>
                                      </p:cBhvr>
                                      <p:tavLst>
                                        <p:tav tm="0">
                                          <p:val>
                                            <p:fltVal val="0"/>
                                          </p:val>
                                        </p:tav>
                                        <p:tav tm="100000">
                                          <p:val>
                                            <p:strVal val="#ppt_w"/>
                                          </p:val>
                                        </p:tav>
                                      </p:tavLst>
                                    </p:anim>
                                    <p:anim calcmode="lin" valueType="num">
                                      <p:cBhvr>
                                        <p:cTn id="8" dur="200" fill="hold"/>
                                        <p:tgtEl>
                                          <p:spTgt spid="19"/>
                                        </p:tgtEl>
                                        <p:attrNameLst>
                                          <p:attrName>ppt_h</p:attrName>
                                        </p:attrNameLst>
                                      </p:cBhvr>
                                      <p:tavLst>
                                        <p:tav tm="0">
                                          <p:val>
                                            <p:fltVal val="0"/>
                                          </p:val>
                                        </p:tav>
                                        <p:tav tm="100000">
                                          <p:val>
                                            <p:strVal val="#ppt_h"/>
                                          </p:val>
                                        </p:tav>
                                      </p:tavLst>
                                    </p:anim>
                                    <p:animEffect transition="in" filter="fade">
                                      <p:cBhvr>
                                        <p:cTn id="9" dur="200"/>
                                        <p:tgtEl>
                                          <p:spTgt spid="19"/>
                                        </p:tgtEl>
                                      </p:cBhvr>
                                    </p:animEffect>
                                  </p:childTnLst>
                                </p:cTn>
                              </p:par>
                              <p:par>
                                <p:cTn id="10" presetID="22" presetClass="entr" presetSubtype="8"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2374137" y="1884748"/>
            <a:ext cx="4272439" cy="1084912"/>
          </a:xfrm>
          <a:prstGeom prst="rect">
            <a:avLst/>
          </a:prstGeom>
          <a:noFill/>
        </p:spPr>
        <p:txBody>
          <a:bodyPr wrap="square" lIns="68580" tIns="34290" rIns="68580" bIns="34290" rtlCol="0">
            <a:spAutoFit/>
          </a:bodyPr>
          <a:lstStyle/>
          <a:p>
            <a:pPr algn="ctr">
              <a:defRPr/>
            </a:pPr>
            <a:r>
              <a:rPr lang="en-US" altLang="zh-CN" sz="6600" b="1" dirty="0">
                <a:solidFill>
                  <a:srgbClr val="1B4367"/>
                </a:solidFill>
                <a:cs typeface="+mn-ea"/>
                <a:sym typeface="+mn-lt"/>
              </a:rPr>
              <a:t>THANKS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3"/>
          <p:cNvSpPr>
            <a:spLocks noChangeArrowheads="1"/>
          </p:cNvSpPr>
          <p:nvPr/>
        </p:nvSpPr>
        <p:spPr bwMode="auto">
          <a:xfrm>
            <a:off x="4972759" y="2517789"/>
            <a:ext cx="4171241" cy="2389914"/>
          </a:xfrm>
          <a:prstGeom prst="rect">
            <a:avLst/>
          </a:prstGeom>
          <a:solidFill>
            <a:srgbClr val="1B4367"/>
          </a:solidFill>
          <a:ln w="9525">
            <a:noFill/>
            <a:bevel/>
            <a:headEnd/>
            <a:tailEnd/>
          </a:ln>
        </p:spPr>
        <p:txBody>
          <a:bodyPr lIns="68580" tIns="34290" rIns="68580" bIns="34290"/>
          <a:lstStyle/>
          <a:p>
            <a:pPr eaLnBrk="1" hangingPunct="1"/>
            <a:endParaRPr lang="zh-CN" altLang="en-US">
              <a:cs typeface="+mn-ea"/>
              <a:sym typeface="+mn-lt"/>
            </a:endParaRPr>
          </a:p>
        </p:txBody>
      </p:sp>
      <p:sp>
        <p:nvSpPr>
          <p:cNvPr id="25" name="TextBox 1210"/>
          <p:cNvSpPr/>
          <p:nvPr/>
        </p:nvSpPr>
        <p:spPr>
          <a:xfrm>
            <a:off x="5146965" y="2701637"/>
            <a:ext cx="3325090" cy="377026"/>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68580" tIns="34290" rIns="68580" bIns="34290">
            <a:spAutoFit/>
          </a:bodyPr>
          <a:lstStyle/>
          <a:p>
            <a:pPr lvl="0"/>
            <a:r>
              <a:rPr lang="en-GB" altLang="zh-CN" sz="2000" b="1" dirty="0">
                <a:solidFill>
                  <a:schemeClr val="bg1"/>
                </a:solidFill>
                <a:latin typeface="Times New Roman" panose="02020603050405020304" pitchFamily="18" charset="0"/>
                <a:cs typeface="Times New Roman" panose="02020603050405020304" pitchFamily="18" charset="0"/>
              </a:rPr>
              <a:t>Challenges &amp; Opportunities</a:t>
            </a:r>
            <a:endParaRPr lang="zh-CN" altLang="en-US" sz="2000" b="1" dirty="0">
              <a:solidFill>
                <a:schemeClr val="bg1"/>
              </a:solidFill>
              <a:latin typeface="Times New Roman" panose="02020603050405020304" pitchFamily="18" charset="0"/>
              <a:cs typeface="Times New Roman" panose="02020603050405020304" pitchFamily="18" charset="0"/>
              <a:sym typeface="+mn-lt"/>
            </a:endParaRPr>
          </a:p>
        </p:txBody>
      </p:sp>
      <p:sp>
        <p:nvSpPr>
          <p:cNvPr id="16" name="文本框 15"/>
          <p:cNvSpPr txBox="1"/>
          <p:nvPr/>
        </p:nvSpPr>
        <p:spPr>
          <a:xfrm>
            <a:off x="716110" y="316509"/>
            <a:ext cx="2719817"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Research background</a:t>
            </a:r>
            <a:endParaRPr lang="zh-CN" altLang="en-US" sz="1700" b="1" dirty="0">
              <a:solidFill>
                <a:srgbClr val="1B4367"/>
              </a:solidFill>
              <a:cs typeface="+mn-ea"/>
              <a:sym typeface="+mn-lt"/>
            </a:endParaRPr>
          </a:p>
        </p:txBody>
      </p:sp>
      <p:sp>
        <p:nvSpPr>
          <p:cNvPr id="106" name="TextBox 1210"/>
          <p:cNvSpPr/>
          <p:nvPr/>
        </p:nvSpPr>
        <p:spPr>
          <a:xfrm>
            <a:off x="947762" y="1060349"/>
            <a:ext cx="1860830" cy="284693"/>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68580" tIns="34290" rIns="68580" bIns="34290">
            <a:spAutoFit/>
          </a:bodyPr>
          <a:lstStyle/>
          <a:p>
            <a:pPr lvl="0" algn="l"/>
            <a:r>
              <a:rPr lang="en-US" altLang="zh-CN" b="1" dirty="0">
                <a:solidFill>
                  <a:srgbClr val="1B4367"/>
                </a:solidFill>
                <a:cs typeface="+mn-ea"/>
                <a:sym typeface="+mn-lt"/>
              </a:rPr>
              <a:t>Increasing demand</a:t>
            </a:r>
            <a:endParaRPr lang="zh-CN" altLang="en-US" b="1" dirty="0">
              <a:solidFill>
                <a:srgbClr val="1B4367"/>
              </a:solidFill>
              <a:cs typeface="+mn-ea"/>
              <a:sym typeface="+mn-lt"/>
            </a:endParaRPr>
          </a:p>
        </p:txBody>
      </p:sp>
      <p:sp>
        <p:nvSpPr>
          <p:cNvPr id="107" name="文本框 11"/>
          <p:cNvSpPr txBox="1"/>
          <p:nvPr/>
        </p:nvSpPr>
        <p:spPr>
          <a:xfrm>
            <a:off x="947761" y="1345540"/>
            <a:ext cx="3568822" cy="646331"/>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p>
            <a:pPr>
              <a:lnSpc>
                <a:spcPts val="1500"/>
              </a:lnSpc>
            </a:pPr>
            <a:r>
              <a:rPr lang="en-GB" altLang="zh-CN" dirty="0">
                <a:latin typeface="Times New Roman" panose="02020603050405020304" pitchFamily="18" charset="0"/>
                <a:cs typeface="Times New Roman" panose="02020603050405020304" pitchFamily="18" charset="0"/>
              </a:rPr>
              <a:t>The Increasing demand for </a:t>
            </a:r>
            <a:r>
              <a:rPr lang="en-GB" altLang="zh-CN" dirty="0">
                <a:solidFill>
                  <a:srgbClr val="FF0000"/>
                </a:solidFill>
                <a:latin typeface="Times New Roman" panose="02020603050405020304" pitchFamily="18" charset="0"/>
                <a:cs typeface="Times New Roman" panose="02020603050405020304" pitchFamily="18" charset="0"/>
              </a:rPr>
              <a:t>online financial services </a:t>
            </a:r>
            <a:r>
              <a:rPr lang="en-GB" altLang="zh-CN" dirty="0">
                <a:latin typeface="Times New Roman" panose="02020603050405020304" pitchFamily="18" charset="0"/>
                <a:cs typeface="Times New Roman" panose="02020603050405020304" pitchFamily="18" charset="0"/>
              </a:rPr>
              <a:t>during the Covid-19 pandemic</a:t>
            </a:r>
            <a:r>
              <a:rPr lang="en-US" altLang="zh-CN" dirty="0">
                <a:latin typeface="Times New Roman" panose="02020603050405020304" pitchFamily="18" charset="0"/>
                <a:cs typeface="Times New Roman" panose="02020603050405020304" pitchFamily="18" charset="0"/>
              </a:rPr>
              <a:t> </a:t>
            </a:r>
            <a:r>
              <a:rPr lang="en-GB" altLang="zh-CN" sz="1200" dirty="0">
                <a:solidFill>
                  <a:srgbClr val="7030A0"/>
                </a:solidFill>
                <a:latin typeface="Times New Roman" panose="02020603050405020304" pitchFamily="18" charset="0"/>
                <a:cs typeface="Times New Roman" panose="02020603050405020304" pitchFamily="18" charset="0"/>
              </a:rPr>
              <a:t>(</a:t>
            </a:r>
            <a:r>
              <a:rPr lang="en-GB" altLang="zh-CN" sz="1200" dirty="0" err="1">
                <a:solidFill>
                  <a:srgbClr val="7030A0"/>
                </a:solidFill>
                <a:latin typeface="Times New Roman" panose="02020603050405020304" pitchFamily="18" charset="0"/>
                <a:cs typeface="Times New Roman" panose="02020603050405020304" pitchFamily="18" charset="0"/>
              </a:rPr>
              <a:t>Murinde</a:t>
            </a:r>
            <a:r>
              <a:rPr lang="en-GB" altLang="zh-CN" sz="1200" dirty="0">
                <a:solidFill>
                  <a:srgbClr val="7030A0"/>
                </a:solidFill>
                <a:latin typeface="Times New Roman" panose="02020603050405020304" pitchFamily="18" charset="0"/>
                <a:cs typeface="Times New Roman" panose="02020603050405020304" pitchFamily="18" charset="0"/>
              </a:rPr>
              <a:t>, </a:t>
            </a:r>
            <a:r>
              <a:rPr lang="en-GB" altLang="zh-CN" sz="1200" dirty="0" err="1">
                <a:solidFill>
                  <a:srgbClr val="7030A0"/>
                </a:solidFill>
                <a:latin typeface="Times New Roman" panose="02020603050405020304" pitchFamily="18" charset="0"/>
                <a:cs typeface="Times New Roman" panose="02020603050405020304" pitchFamily="18" charset="0"/>
              </a:rPr>
              <a:t>Rizopoulos</a:t>
            </a:r>
            <a:r>
              <a:rPr lang="en-GB" altLang="zh-CN" sz="1200" dirty="0">
                <a:solidFill>
                  <a:srgbClr val="7030A0"/>
                </a:solidFill>
                <a:latin typeface="Times New Roman" panose="02020603050405020304" pitchFamily="18" charset="0"/>
                <a:cs typeface="Times New Roman" panose="02020603050405020304" pitchFamily="18" charset="0"/>
              </a:rPr>
              <a:t>, &amp; </a:t>
            </a:r>
            <a:r>
              <a:rPr lang="en-GB" altLang="zh-CN" sz="1200" dirty="0" err="1">
                <a:solidFill>
                  <a:srgbClr val="7030A0"/>
                </a:solidFill>
                <a:latin typeface="Times New Roman" panose="02020603050405020304" pitchFamily="18" charset="0"/>
                <a:cs typeface="Times New Roman" panose="02020603050405020304" pitchFamily="18" charset="0"/>
              </a:rPr>
              <a:t>Zachariadis</a:t>
            </a:r>
            <a:r>
              <a:rPr lang="en-GB" altLang="zh-CN" sz="1200" dirty="0">
                <a:solidFill>
                  <a:srgbClr val="7030A0"/>
                </a:solidFill>
                <a:latin typeface="Times New Roman" panose="02020603050405020304" pitchFamily="18" charset="0"/>
                <a:cs typeface="Times New Roman" panose="02020603050405020304" pitchFamily="18" charset="0"/>
              </a:rPr>
              <a:t>, 2022).</a:t>
            </a:r>
            <a:endParaRPr lang="en-US" altLang="zh-CN" sz="1200" dirty="0">
              <a:solidFill>
                <a:srgbClr val="7030A0"/>
              </a:solidFill>
              <a:latin typeface="Times New Roman" panose="02020603050405020304" pitchFamily="18" charset="0"/>
              <a:cs typeface="Times New Roman" panose="02020603050405020304" pitchFamily="18" charset="0"/>
              <a:sym typeface="+mn-lt"/>
            </a:endParaRPr>
          </a:p>
        </p:txBody>
      </p:sp>
      <p:grpSp>
        <p:nvGrpSpPr>
          <p:cNvPr id="108" name="组合 107"/>
          <p:cNvGrpSpPr/>
          <p:nvPr/>
        </p:nvGrpSpPr>
        <p:grpSpPr>
          <a:xfrm>
            <a:off x="509620" y="1046377"/>
            <a:ext cx="448164" cy="368593"/>
            <a:chOff x="5630584" y="966369"/>
            <a:chExt cx="476097" cy="391567"/>
          </a:xfrm>
          <a:solidFill>
            <a:srgbClr val="1B4367"/>
          </a:solidFill>
        </p:grpSpPr>
        <p:sp>
          <p:nvSpPr>
            <p:cNvPr id="109" name="椭圆 108"/>
            <p:cNvSpPr/>
            <p:nvPr/>
          </p:nvSpPr>
          <p:spPr>
            <a:xfrm>
              <a:off x="5673454" y="966369"/>
              <a:ext cx="391567" cy="39156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cs typeface="+mn-ea"/>
                <a:sym typeface="+mn-lt"/>
              </a:endParaRPr>
            </a:p>
          </p:txBody>
        </p:sp>
        <p:sp>
          <p:nvSpPr>
            <p:cNvPr id="110" name="文本框 17"/>
            <p:cNvSpPr txBox="1"/>
            <p:nvPr/>
          </p:nvSpPr>
          <p:spPr>
            <a:xfrm>
              <a:off x="5630584" y="1004389"/>
              <a:ext cx="476097" cy="343308"/>
            </a:xfrm>
            <a:prstGeom prst="rect">
              <a:avLst/>
            </a:prstGeom>
            <a:noFill/>
            <a:ln>
              <a:noFill/>
            </a:ln>
          </p:spPr>
          <p:txBody>
            <a:bodyPr wrap="square" rtlCol="0">
              <a:spAutoFit/>
            </a:bodyPr>
            <a:lstStyle/>
            <a:p>
              <a:pPr algn="ctr">
                <a:defRPr/>
              </a:pPr>
              <a:r>
                <a:rPr lang="en-US" altLang="zh-CN" sz="1500" dirty="0">
                  <a:solidFill>
                    <a:schemeClr val="bg1"/>
                  </a:solidFill>
                  <a:cs typeface="+mn-ea"/>
                  <a:sym typeface="+mn-lt"/>
                </a:rPr>
                <a:t>01</a:t>
              </a:r>
            </a:p>
          </p:txBody>
        </p:sp>
      </p:grpSp>
      <p:sp>
        <p:nvSpPr>
          <p:cNvPr id="111" name="TextBox 1210"/>
          <p:cNvSpPr/>
          <p:nvPr/>
        </p:nvSpPr>
        <p:spPr>
          <a:xfrm>
            <a:off x="5344562" y="957433"/>
            <a:ext cx="1722972" cy="284693"/>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68580" tIns="34290" rIns="68580" bIns="34290">
            <a:spAutoFit/>
          </a:bodyPr>
          <a:lstStyle/>
          <a:p>
            <a:pPr lvl="0" algn="l"/>
            <a:r>
              <a:rPr lang="en-US" altLang="zh-CN" b="1" dirty="0">
                <a:solidFill>
                  <a:srgbClr val="1B4367"/>
                </a:solidFill>
                <a:cs typeface="+mn-ea"/>
                <a:sym typeface="+mn-lt"/>
              </a:rPr>
              <a:t>Increasing supply</a:t>
            </a:r>
            <a:endParaRPr lang="zh-CN" altLang="en-US" b="1" dirty="0">
              <a:solidFill>
                <a:srgbClr val="1B4367"/>
              </a:solidFill>
              <a:cs typeface="+mn-ea"/>
              <a:sym typeface="+mn-lt"/>
            </a:endParaRPr>
          </a:p>
        </p:txBody>
      </p:sp>
      <p:sp>
        <p:nvSpPr>
          <p:cNvPr id="112" name="文本框 11"/>
          <p:cNvSpPr txBox="1"/>
          <p:nvPr/>
        </p:nvSpPr>
        <p:spPr>
          <a:xfrm>
            <a:off x="5249597" y="1242624"/>
            <a:ext cx="3568821" cy="931024"/>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p>
            <a:r>
              <a:rPr lang="en-GB" altLang="zh-CN" dirty="0">
                <a:latin typeface="Times New Roman" panose="02020603050405020304" pitchFamily="18" charset="0"/>
                <a:cs typeface="Times New Roman" panose="02020603050405020304" pitchFamily="18" charset="0"/>
              </a:rPr>
              <a:t>Bank Negara Malaysia issued the </a:t>
            </a:r>
            <a:r>
              <a:rPr lang="en-GB" altLang="zh-CN" dirty="0">
                <a:solidFill>
                  <a:srgbClr val="FF0000"/>
                </a:solidFill>
                <a:latin typeface="Times New Roman" panose="02020603050405020304" pitchFamily="18" charset="0"/>
                <a:cs typeface="Times New Roman" panose="02020603050405020304" pitchFamily="18" charset="0"/>
              </a:rPr>
              <a:t>digital bank licenses</a:t>
            </a:r>
            <a:r>
              <a:rPr lang="en-GB" altLang="zh-CN" dirty="0">
                <a:latin typeface="Times New Roman" panose="02020603050405020304" pitchFamily="18" charset="0"/>
                <a:cs typeface="Times New Roman" panose="02020603050405020304" pitchFamily="18" charset="0"/>
              </a:rPr>
              <a:t> to five applicants on 29</a:t>
            </a:r>
            <a:r>
              <a:rPr lang="en-GB" altLang="zh-CN" baseline="30000" dirty="0">
                <a:latin typeface="Times New Roman" panose="02020603050405020304" pitchFamily="18" charset="0"/>
                <a:cs typeface="Times New Roman" panose="02020603050405020304" pitchFamily="18" charset="0"/>
              </a:rPr>
              <a:t>th</a:t>
            </a:r>
            <a:r>
              <a:rPr lang="en-GB" altLang="zh-CN" dirty="0">
                <a:latin typeface="Times New Roman" panose="02020603050405020304" pitchFamily="18" charset="0"/>
                <a:cs typeface="Times New Roman" panose="02020603050405020304" pitchFamily="18" charset="0"/>
              </a:rPr>
              <a:t> April 2022 </a:t>
            </a:r>
            <a:r>
              <a:rPr lang="zh-CN" altLang="zh-CN" dirty="0">
                <a:latin typeface="Times New Roman" panose="02020603050405020304" pitchFamily="18" charset="0"/>
                <a:cs typeface="Times New Roman" panose="02020603050405020304" pitchFamily="18" charset="0"/>
              </a:rPr>
              <a:t>→ </a:t>
            </a:r>
            <a:r>
              <a:rPr lang="en-GB" altLang="zh-CN" dirty="0">
                <a:solidFill>
                  <a:srgbClr val="0070C0"/>
                </a:solidFill>
                <a:latin typeface="Times New Roman" panose="02020603050405020304" pitchFamily="18" charset="0"/>
                <a:cs typeface="Times New Roman" panose="02020603050405020304" pitchFamily="18" charset="0"/>
              </a:rPr>
              <a:t>Malaysia became the second country in ASEAN to issue digital bank licenses</a:t>
            </a:r>
            <a:endParaRPr lang="zh-CN" altLang="zh-CN" dirty="0">
              <a:solidFill>
                <a:srgbClr val="0070C0"/>
              </a:solidFill>
              <a:latin typeface="Times New Roman" panose="02020603050405020304" pitchFamily="18" charset="0"/>
              <a:cs typeface="Times New Roman" panose="02020603050405020304" pitchFamily="18" charset="0"/>
            </a:endParaRPr>
          </a:p>
        </p:txBody>
      </p:sp>
      <p:grpSp>
        <p:nvGrpSpPr>
          <p:cNvPr id="113" name="组合 112"/>
          <p:cNvGrpSpPr/>
          <p:nvPr/>
        </p:nvGrpSpPr>
        <p:grpSpPr>
          <a:xfrm>
            <a:off x="4918364" y="943461"/>
            <a:ext cx="436220" cy="368593"/>
            <a:chOff x="5630584" y="966369"/>
            <a:chExt cx="476097" cy="391567"/>
          </a:xfrm>
          <a:solidFill>
            <a:srgbClr val="1B4367"/>
          </a:solidFill>
        </p:grpSpPr>
        <p:sp>
          <p:nvSpPr>
            <p:cNvPr id="114" name="椭圆 113"/>
            <p:cNvSpPr/>
            <p:nvPr/>
          </p:nvSpPr>
          <p:spPr>
            <a:xfrm>
              <a:off x="5673454" y="966369"/>
              <a:ext cx="391567" cy="391567"/>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cs typeface="+mn-ea"/>
                <a:sym typeface="+mn-lt"/>
              </a:endParaRPr>
            </a:p>
          </p:txBody>
        </p:sp>
        <p:sp>
          <p:nvSpPr>
            <p:cNvPr id="115" name="文本框 17"/>
            <p:cNvSpPr txBox="1"/>
            <p:nvPr/>
          </p:nvSpPr>
          <p:spPr>
            <a:xfrm>
              <a:off x="5630584" y="1004389"/>
              <a:ext cx="476097" cy="343308"/>
            </a:xfrm>
            <a:prstGeom prst="rect">
              <a:avLst/>
            </a:prstGeom>
            <a:noFill/>
            <a:ln>
              <a:noFill/>
            </a:ln>
          </p:spPr>
          <p:txBody>
            <a:bodyPr wrap="square" rtlCol="0">
              <a:spAutoFit/>
            </a:bodyPr>
            <a:lstStyle/>
            <a:p>
              <a:pPr algn="ctr">
                <a:defRPr/>
              </a:pPr>
              <a:r>
                <a:rPr lang="en-US" altLang="zh-CN" sz="1500" dirty="0">
                  <a:solidFill>
                    <a:schemeClr val="bg1"/>
                  </a:solidFill>
                  <a:cs typeface="+mn-ea"/>
                  <a:sym typeface="+mn-lt"/>
                </a:rPr>
                <a:t>02</a:t>
              </a:r>
            </a:p>
          </p:txBody>
        </p:sp>
      </p:grpSp>
      <p:cxnSp>
        <p:nvCxnSpPr>
          <p:cNvPr id="3" name="直接连接符 2"/>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4" name="图片 3" descr="图片包含 图示&#10;&#10;描述已自动生成">
            <a:extLst>
              <a:ext uri="{FF2B5EF4-FFF2-40B4-BE49-F238E27FC236}">
                <a16:creationId xmlns:a16="http://schemas.microsoft.com/office/drawing/2014/main" id="{BA60AEBE-E29F-1AFD-D703-DA47EFFFE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5" y="2517789"/>
            <a:ext cx="4990524" cy="2402844"/>
          </a:xfrm>
          <a:prstGeom prst="rect">
            <a:avLst/>
          </a:prstGeom>
        </p:spPr>
      </p:pic>
      <p:sp>
        <p:nvSpPr>
          <p:cNvPr id="5" name="文本框 4">
            <a:extLst>
              <a:ext uri="{FF2B5EF4-FFF2-40B4-BE49-F238E27FC236}">
                <a16:creationId xmlns:a16="http://schemas.microsoft.com/office/drawing/2014/main" id="{BA33F9C1-BC85-C582-7730-48FAFF070D68}"/>
              </a:ext>
            </a:extLst>
          </p:cNvPr>
          <p:cNvSpPr txBox="1"/>
          <p:nvPr/>
        </p:nvSpPr>
        <p:spPr>
          <a:xfrm>
            <a:off x="5180325" y="3401290"/>
            <a:ext cx="3617312" cy="830997"/>
          </a:xfrm>
          <a:prstGeom prst="rect">
            <a:avLst/>
          </a:prstGeom>
          <a:noFill/>
        </p:spPr>
        <p:txBody>
          <a:bodyPr wrap="square" rtlCol="0">
            <a:spAutoFit/>
          </a:bodyPr>
          <a:lstStyle/>
          <a:p>
            <a:r>
              <a:rPr lang="en-GB" altLang="zh-CN" sz="1600" dirty="0">
                <a:solidFill>
                  <a:schemeClr val="bg1"/>
                </a:solidFill>
                <a:latin typeface="Times New Roman" panose="02020603050405020304" pitchFamily="18" charset="0"/>
                <a:ea typeface="等线" panose="02010600030101010101" pitchFamily="2" charset="-122"/>
              </a:rPr>
              <a:t>H</a:t>
            </a:r>
            <a:r>
              <a:rPr lang="en-GB" altLang="zh-CN" sz="1600" dirty="0">
                <a:solidFill>
                  <a:schemeClr val="bg1"/>
                </a:solidFill>
                <a:effectLst/>
                <a:latin typeface="Times New Roman" panose="02020603050405020304" pitchFamily="18" charset="0"/>
                <a:ea typeface="等线" panose="02010600030101010101" pitchFamily="2" charset="-122"/>
              </a:rPr>
              <a:t>ow financial technology influences the </a:t>
            </a:r>
            <a:r>
              <a:rPr lang="en-GB" altLang="zh-CN" sz="1600" b="1" dirty="0">
                <a:solidFill>
                  <a:schemeClr val="bg1"/>
                </a:solidFill>
                <a:effectLst/>
                <a:latin typeface="Times New Roman" panose="02020603050405020304" pitchFamily="18" charset="0"/>
                <a:ea typeface="等线" panose="02010600030101010101" pitchFamily="2" charset="-122"/>
              </a:rPr>
              <a:t>stability</a:t>
            </a:r>
            <a:r>
              <a:rPr lang="en-GB" altLang="zh-CN" sz="1600" dirty="0">
                <a:solidFill>
                  <a:schemeClr val="bg1"/>
                </a:solidFill>
                <a:effectLst/>
                <a:latin typeface="Times New Roman" panose="02020603050405020304" pitchFamily="18" charset="0"/>
                <a:ea typeface="等线" panose="02010600030101010101" pitchFamily="2" charset="-122"/>
              </a:rPr>
              <a:t> and </a:t>
            </a:r>
            <a:r>
              <a:rPr lang="en-GB" altLang="zh-CN" sz="1600" b="1" dirty="0">
                <a:solidFill>
                  <a:schemeClr val="bg1"/>
                </a:solidFill>
                <a:effectLst/>
                <a:latin typeface="Times New Roman" panose="02020603050405020304" pitchFamily="18" charset="0"/>
                <a:ea typeface="等线" panose="02010600030101010101" pitchFamily="2" charset="-122"/>
              </a:rPr>
              <a:t>efficiency</a:t>
            </a:r>
            <a:r>
              <a:rPr lang="en-GB" altLang="zh-CN" sz="1600" dirty="0">
                <a:solidFill>
                  <a:schemeClr val="bg1"/>
                </a:solidFill>
                <a:effectLst/>
                <a:latin typeface="Times New Roman" panose="02020603050405020304" pitchFamily="18" charset="0"/>
                <a:ea typeface="等线" panose="02010600030101010101" pitchFamily="2" charset="-122"/>
              </a:rPr>
              <a:t> of the traditional banking sector in Malaysia?</a:t>
            </a:r>
            <a:endParaRPr lang="zh-CN" altLang="en-US" sz="1600"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3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16"/>
                                        </p:tgtEl>
                                        <p:attrNameLst>
                                          <p:attrName>ppt_y</p:attrName>
                                        </p:attrNameLst>
                                      </p:cBhvr>
                                      <p:tavLst>
                                        <p:tav tm="0">
                                          <p:val>
                                            <p:strVal val="#ppt_y"/>
                                          </p:val>
                                        </p:tav>
                                        <p:tav tm="100000">
                                          <p:val>
                                            <p:strVal val="#ppt_y"/>
                                          </p:val>
                                        </p:tav>
                                      </p:tavLst>
                                    </p:anim>
                                    <p:anim calcmode="lin" valueType="num">
                                      <p:cBhvr>
                                        <p:cTn id="9" dur="3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16"/>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300"/>
                                        <p:tgtEl>
                                          <p:spTgt spid="3"/>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300" fill="hold"/>
                                        <p:tgtEl>
                                          <p:spTgt spid="23"/>
                                        </p:tgtEl>
                                        <p:attrNameLst>
                                          <p:attrName>ppt_x</p:attrName>
                                        </p:attrNameLst>
                                      </p:cBhvr>
                                      <p:tavLst>
                                        <p:tav tm="0">
                                          <p:val>
                                            <p:strVal val="1+#ppt_w/2"/>
                                          </p:val>
                                        </p:tav>
                                        <p:tav tm="100000">
                                          <p:val>
                                            <p:strVal val="#ppt_x"/>
                                          </p:val>
                                        </p:tav>
                                      </p:tavLst>
                                    </p:anim>
                                    <p:anim calcmode="lin" valueType="num">
                                      <p:cBhvr additive="base">
                                        <p:cTn id="18" dur="300" fill="hold"/>
                                        <p:tgtEl>
                                          <p:spTgt spid="23"/>
                                        </p:tgtEl>
                                        <p:attrNameLst>
                                          <p:attrName>ppt_y</p:attrName>
                                        </p:attrNameLst>
                                      </p:cBhvr>
                                      <p:tavLst>
                                        <p:tav tm="0">
                                          <p:val>
                                            <p:strVal val="#ppt_y"/>
                                          </p:val>
                                        </p:tav>
                                        <p:tav tm="100000">
                                          <p:val>
                                            <p:strVal val="#ppt_y"/>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300"/>
                                        <p:tgtEl>
                                          <p:spTgt spid="25"/>
                                        </p:tgtEl>
                                        <p:attrNameLst>
                                          <p:attrName>ppt_y</p:attrName>
                                        </p:attrNameLst>
                                      </p:cBhvr>
                                      <p:tavLst>
                                        <p:tav tm="0">
                                          <p:val>
                                            <p:strVal val="#ppt_y-#ppt_h*1.125000"/>
                                          </p:val>
                                        </p:tav>
                                        <p:tav tm="100000">
                                          <p:val>
                                            <p:strVal val="#ppt_y"/>
                                          </p:val>
                                        </p:tav>
                                      </p:tavLst>
                                    </p:anim>
                                    <p:animEffect transition="in" filter="wipe(down)">
                                      <p:cBhvr>
                                        <p:cTn id="22" dur="300"/>
                                        <p:tgtEl>
                                          <p:spTgt spid="25"/>
                                        </p:tgtEl>
                                      </p:cBhvr>
                                    </p:animEffect>
                                  </p:childTnLst>
                                </p:cTn>
                              </p:par>
                              <p:par>
                                <p:cTn id="23" presetID="53" presetClass="entr" presetSubtype="16"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300" fill="hold"/>
                                        <p:tgtEl>
                                          <p:spTgt spid="108"/>
                                        </p:tgtEl>
                                        <p:attrNameLst>
                                          <p:attrName>ppt_w</p:attrName>
                                        </p:attrNameLst>
                                      </p:cBhvr>
                                      <p:tavLst>
                                        <p:tav tm="0">
                                          <p:val>
                                            <p:fltVal val="0"/>
                                          </p:val>
                                        </p:tav>
                                        <p:tav tm="100000">
                                          <p:val>
                                            <p:strVal val="#ppt_w"/>
                                          </p:val>
                                        </p:tav>
                                      </p:tavLst>
                                    </p:anim>
                                    <p:anim calcmode="lin" valueType="num">
                                      <p:cBhvr>
                                        <p:cTn id="26" dur="300" fill="hold"/>
                                        <p:tgtEl>
                                          <p:spTgt spid="108"/>
                                        </p:tgtEl>
                                        <p:attrNameLst>
                                          <p:attrName>ppt_h</p:attrName>
                                        </p:attrNameLst>
                                      </p:cBhvr>
                                      <p:tavLst>
                                        <p:tav tm="0">
                                          <p:val>
                                            <p:fltVal val="0"/>
                                          </p:val>
                                        </p:tav>
                                        <p:tav tm="100000">
                                          <p:val>
                                            <p:strVal val="#ppt_h"/>
                                          </p:val>
                                        </p:tav>
                                      </p:tavLst>
                                    </p:anim>
                                    <p:animEffect transition="in" filter="fade">
                                      <p:cBhvr>
                                        <p:cTn id="27" dur="300"/>
                                        <p:tgtEl>
                                          <p:spTgt spid="108"/>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106"/>
                                        </p:tgtEl>
                                        <p:attrNameLst>
                                          <p:attrName>style.visibility</p:attrName>
                                        </p:attrNameLst>
                                      </p:cBhvr>
                                      <p:to>
                                        <p:strVal val="visible"/>
                                      </p:to>
                                    </p:set>
                                    <p:anim calcmode="lin" valueType="num">
                                      <p:cBhvr additive="base">
                                        <p:cTn id="30" dur="300"/>
                                        <p:tgtEl>
                                          <p:spTgt spid="106"/>
                                        </p:tgtEl>
                                        <p:attrNameLst>
                                          <p:attrName>ppt_y</p:attrName>
                                        </p:attrNameLst>
                                      </p:cBhvr>
                                      <p:tavLst>
                                        <p:tav tm="0">
                                          <p:val>
                                            <p:strVal val="#ppt_y-#ppt_h*1.125000"/>
                                          </p:val>
                                        </p:tav>
                                        <p:tav tm="100000">
                                          <p:val>
                                            <p:strVal val="#ppt_y"/>
                                          </p:val>
                                        </p:tav>
                                      </p:tavLst>
                                    </p:anim>
                                    <p:animEffect transition="in" filter="wipe(down)">
                                      <p:cBhvr>
                                        <p:cTn id="31" dur="300"/>
                                        <p:tgtEl>
                                          <p:spTgt spid="106"/>
                                        </p:tgtEl>
                                      </p:cBhvr>
                                    </p:animEffect>
                                  </p:childTnLst>
                                </p:cTn>
                              </p:par>
                              <p:par>
                                <p:cTn id="32" presetID="2" presetClass="entr" presetSubtype="2"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 calcmode="lin" valueType="num">
                                      <p:cBhvr additive="base">
                                        <p:cTn id="34" dur="300" fill="hold"/>
                                        <p:tgtEl>
                                          <p:spTgt spid="107"/>
                                        </p:tgtEl>
                                        <p:attrNameLst>
                                          <p:attrName>ppt_x</p:attrName>
                                        </p:attrNameLst>
                                      </p:cBhvr>
                                      <p:tavLst>
                                        <p:tav tm="0">
                                          <p:val>
                                            <p:strVal val="1+#ppt_w/2"/>
                                          </p:val>
                                        </p:tav>
                                        <p:tav tm="100000">
                                          <p:val>
                                            <p:strVal val="#ppt_x"/>
                                          </p:val>
                                        </p:tav>
                                      </p:tavLst>
                                    </p:anim>
                                    <p:anim calcmode="lin" valueType="num">
                                      <p:cBhvr additive="base">
                                        <p:cTn id="35" dur="300" fill="hold"/>
                                        <p:tgtEl>
                                          <p:spTgt spid="107"/>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0"/>
                                  </p:stCondLst>
                                  <p:childTnLst>
                                    <p:set>
                                      <p:cBhvr>
                                        <p:cTn id="37" dur="1" fill="hold">
                                          <p:stCondLst>
                                            <p:cond delay="0"/>
                                          </p:stCondLst>
                                        </p:cTn>
                                        <p:tgtEl>
                                          <p:spTgt spid="113"/>
                                        </p:tgtEl>
                                        <p:attrNameLst>
                                          <p:attrName>style.visibility</p:attrName>
                                        </p:attrNameLst>
                                      </p:cBhvr>
                                      <p:to>
                                        <p:strVal val="visible"/>
                                      </p:to>
                                    </p:set>
                                    <p:anim calcmode="lin" valueType="num">
                                      <p:cBhvr>
                                        <p:cTn id="38" dur="300" fill="hold"/>
                                        <p:tgtEl>
                                          <p:spTgt spid="113"/>
                                        </p:tgtEl>
                                        <p:attrNameLst>
                                          <p:attrName>ppt_w</p:attrName>
                                        </p:attrNameLst>
                                      </p:cBhvr>
                                      <p:tavLst>
                                        <p:tav tm="0">
                                          <p:val>
                                            <p:fltVal val="0"/>
                                          </p:val>
                                        </p:tav>
                                        <p:tav tm="100000">
                                          <p:val>
                                            <p:strVal val="#ppt_w"/>
                                          </p:val>
                                        </p:tav>
                                      </p:tavLst>
                                    </p:anim>
                                    <p:anim calcmode="lin" valueType="num">
                                      <p:cBhvr>
                                        <p:cTn id="39" dur="300" fill="hold"/>
                                        <p:tgtEl>
                                          <p:spTgt spid="113"/>
                                        </p:tgtEl>
                                        <p:attrNameLst>
                                          <p:attrName>ppt_h</p:attrName>
                                        </p:attrNameLst>
                                      </p:cBhvr>
                                      <p:tavLst>
                                        <p:tav tm="0">
                                          <p:val>
                                            <p:fltVal val="0"/>
                                          </p:val>
                                        </p:tav>
                                        <p:tav tm="100000">
                                          <p:val>
                                            <p:strVal val="#ppt_h"/>
                                          </p:val>
                                        </p:tav>
                                      </p:tavLst>
                                    </p:anim>
                                    <p:animEffect transition="in" filter="fade">
                                      <p:cBhvr>
                                        <p:cTn id="40" dur="300"/>
                                        <p:tgtEl>
                                          <p:spTgt spid="113"/>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additive="base">
                                        <p:cTn id="43" dur="300"/>
                                        <p:tgtEl>
                                          <p:spTgt spid="111"/>
                                        </p:tgtEl>
                                        <p:attrNameLst>
                                          <p:attrName>ppt_y</p:attrName>
                                        </p:attrNameLst>
                                      </p:cBhvr>
                                      <p:tavLst>
                                        <p:tav tm="0">
                                          <p:val>
                                            <p:strVal val="#ppt_y-#ppt_h*1.125000"/>
                                          </p:val>
                                        </p:tav>
                                        <p:tav tm="100000">
                                          <p:val>
                                            <p:strVal val="#ppt_y"/>
                                          </p:val>
                                        </p:tav>
                                      </p:tavLst>
                                    </p:anim>
                                    <p:animEffect transition="in" filter="wipe(down)">
                                      <p:cBhvr>
                                        <p:cTn id="44" dur="300"/>
                                        <p:tgtEl>
                                          <p:spTgt spid="111"/>
                                        </p:tgtEl>
                                      </p:cBhvr>
                                    </p:animEffect>
                                  </p:childTnLst>
                                </p:cTn>
                              </p:par>
                              <p:par>
                                <p:cTn id="45" presetID="2" presetClass="entr" presetSubtype="2" fill="hold" grpId="0" nodeType="withEffect">
                                  <p:stCondLst>
                                    <p:cond delay="0"/>
                                  </p:stCondLst>
                                  <p:childTnLst>
                                    <p:set>
                                      <p:cBhvr>
                                        <p:cTn id="46" dur="1" fill="hold">
                                          <p:stCondLst>
                                            <p:cond delay="0"/>
                                          </p:stCondLst>
                                        </p:cTn>
                                        <p:tgtEl>
                                          <p:spTgt spid="112"/>
                                        </p:tgtEl>
                                        <p:attrNameLst>
                                          <p:attrName>style.visibility</p:attrName>
                                        </p:attrNameLst>
                                      </p:cBhvr>
                                      <p:to>
                                        <p:strVal val="visible"/>
                                      </p:to>
                                    </p:set>
                                    <p:anim calcmode="lin" valueType="num">
                                      <p:cBhvr additive="base">
                                        <p:cTn id="47" dur="300" fill="hold"/>
                                        <p:tgtEl>
                                          <p:spTgt spid="112"/>
                                        </p:tgtEl>
                                        <p:attrNameLst>
                                          <p:attrName>ppt_x</p:attrName>
                                        </p:attrNameLst>
                                      </p:cBhvr>
                                      <p:tavLst>
                                        <p:tav tm="0">
                                          <p:val>
                                            <p:strVal val="1+#ppt_w/2"/>
                                          </p:val>
                                        </p:tav>
                                        <p:tav tm="100000">
                                          <p:val>
                                            <p:strVal val="#ppt_x"/>
                                          </p:val>
                                        </p:tav>
                                      </p:tavLst>
                                    </p:anim>
                                    <p:anim calcmode="lin" valueType="num">
                                      <p:cBhvr additive="base">
                                        <p:cTn id="48" dur="3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5" grpId="0"/>
      <p:bldP spid="16" grpId="0"/>
      <p:bldP spid="106" grpId="0"/>
      <p:bldP spid="107" grpId="0"/>
      <p:bldP spid="111" grpId="0"/>
      <p:bldP spid="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48469" y="2568201"/>
            <a:ext cx="503873" cy="504825"/>
            <a:chOff x="5202" y="5131"/>
            <a:chExt cx="1058" cy="1060"/>
          </a:xfrm>
          <a:solidFill>
            <a:srgbClr val="1B4367"/>
          </a:solidFill>
        </p:grpSpPr>
        <p:sp>
          <p:nvSpPr>
            <p:cNvPr id="175117"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grpFill/>
            <a:ln w="9525">
              <a:noFill/>
            </a:ln>
          </p:spPr>
          <p:txBody>
            <a:bodyPr/>
            <a:lstStyle/>
            <a:p>
              <a:endParaRPr lang="zh-CN" altLang="en-US">
                <a:solidFill>
                  <a:schemeClr val="tx1">
                    <a:lumMod val="50000"/>
                    <a:lumOff val="50000"/>
                  </a:schemeClr>
                </a:solidFill>
                <a:cs typeface="+mn-ea"/>
                <a:sym typeface="+mn-lt"/>
              </a:endParaRPr>
            </a:p>
          </p:txBody>
        </p:sp>
        <p:sp>
          <p:nvSpPr>
            <p:cNvPr id="175148"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bg1"/>
            </a:solidFill>
            <a:ln w="9525">
              <a:noFill/>
            </a:ln>
          </p:spPr>
          <p:txBody>
            <a:bodyPr/>
            <a:lstStyle/>
            <a:p>
              <a:endParaRPr lang="zh-CN" altLang="en-US">
                <a:solidFill>
                  <a:schemeClr val="tx1">
                    <a:lumMod val="50000"/>
                    <a:lumOff val="50000"/>
                  </a:schemeClr>
                </a:solidFill>
                <a:cs typeface="+mn-ea"/>
                <a:sym typeface="+mn-lt"/>
              </a:endParaRPr>
            </a:p>
          </p:txBody>
        </p:sp>
      </p:grpSp>
      <p:grpSp>
        <p:nvGrpSpPr>
          <p:cNvPr id="5" name="组合 4"/>
          <p:cNvGrpSpPr/>
          <p:nvPr/>
        </p:nvGrpSpPr>
        <p:grpSpPr>
          <a:xfrm>
            <a:off x="3044825" y="1502871"/>
            <a:ext cx="450533" cy="452438"/>
            <a:chOff x="4704" y="4364"/>
            <a:chExt cx="946" cy="950"/>
          </a:xfrm>
          <a:solidFill>
            <a:srgbClr val="1B4367"/>
          </a:solidFill>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grpFill/>
            <a:ln w="9525">
              <a:noFill/>
            </a:ln>
          </p:spPr>
          <p:txBody>
            <a:bodyPr/>
            <a:lstStyle/>
            <a:p>
              <a:endParaRPr lang="zh-CN" altLang="en-US">
                <a:solidFill>
                  <a:schemeClr val="tx1">
                    <a:lumMod val="50000"/>
                    <a:lumOff val="50000"/>
                  </a:schemeClr>
                </a:solidFill>
                <a:cs typeface="+mn-ea"/>
                <a:sym typeface="+mn-lt"/>
              </a:endParaRPr>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bg1"/>
            </a:solidFill>
            <a:ln w="9525">
              <a:noFill/>
            </a:ln>
          </p:spPr>
          <p:txBody>
            <a:bodyPr/>
            <a:lstStyle/>
            <a:p>
              <a:endParaRPr lang="zh-CN" altLang="en-US">
                <a:solidFill>
                  <a:schemeClr val="tx1">
                    <a:lumMod val="50000"/>
                    <a:lumOff val="50000"/>
                  </a:schemeClr>
                </a:solidFill>
                <a:cs typeface="+mn-ea"/>
                <a:sym typeface="+mn-lt"/>
              </a:endParaRPr>
            </a:p>
          </p:txBody>
        </p:sp>
      </p:grpSp>
      <p:grpSp>
        <p:nvGrpSpPr>
          <p:cNvPr id="15" name="组合 14"/>
          <p:cNvGrpSpPr/>
          <p:nvPr/>
        </p:nvGrpSpPr>
        <p:grpSpPr>
          <a:xfrm>
            <a:off x="3100717" y="3605430"/>
            <a:ext cx="504349" cy="506254"/>
            <a:chOff x="4030" y="4930"/>
            <a:chExt cx="840" cy="843"/>
          </a:xfrm>
          <a:solidFill>
            <a:srgbClr val="1B4367"/>
          </a:solidFill>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grpFill/>
            <a:ln w="9525">
              <a:noFill/>
            </a:ln>
          </p:spPr>
          <p:txBody>
            <a:bodyPr/>
            <a:lstStyle/>
            <a:p>
              <a:endParaRPr lang="zh-CN" altLang="en-US">
                <a:solidFill>
                  <a:schemeClr val="tx1">
                    <a:lumMod val="50000"/>
                    <a:lumOff val="50000"/>
                  </a:schemeClr>
                </a:solidFill>
                <a:cs typeface="+mn-ea"/>
                <a:sym typeface="+mn-lt"/>
              </a:endParaRPr>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50000"/>
                    <a:lumOff val="50000"/>
                  </a:schemeClr>
                </a:solidFill>
                <a:cs typeface="+mn-ea"/>
                <a:sym typeface="+mn-lt"/>
              </a:endParaRPr>
            </a:p>
          </p:txBody>
        </p:sp>
      </p:grpSp>
      <p:sp>
        <p:nvSpPr>
          <p:cNvPr id="18" name="文本框 17"/>
          <p:cNvSpPr txBox="1"/>
          <p:nvPr/>
        </p:nvSpPr>
        <p:spPr>
          <a:xfrm>
            <a:off x="3759389" y="1359929"/>
            <a:ext cx="4913556" cy="646331"/>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p>
            <a:pPr algn="just">
              <a:lnSpc>
                <a:spcPts val="1500"/>
              </a:lnSpc>
            </a:pPr>
            <a:r>
              <a:rPr lang="en-GB" altLang="zh-CN" dirty="0">
                <a:latin typeface="Times New Roman" panose="02020603050405020304" pitchFamily="18" charset="0"/>
                <a:cs typeface="Times New Roman" panose="02020603050405020304" pitchFamily="18" charset="0"/>
              </a:rPr>
              <a:t>1) This study </a:t>
            </a:r>
            <a:r>
              <a:rPr lang="en-GB" altLang="zh-CN" dirty="0">
                <a:solidFill>
                  <a:srgbClr val="FF0000"/>
                </a:solidFill>
                <a:latin typeface="Times New Roman" panose="02020603050405020304" pitchFamily="18" charset="0"/>
                <a:cs typeface="Times New Roman" panose="02020603050405020304" pitchFamily="18" charset="0"/>
              </a:rPr>
              <a:t>provides empirical evidence for Malaysia and similar developing countries </a:t>
            </a:r>
            <a:r>
              <a:rPr lang="en-GB" altLang="zh-CN" dirty="0">
                <a:latin typeface="Times New Roman" panose="02020603050405020304" pitchFamily="18" charset="0"/>
                <a:cs typeface="Times New Roman" panose="02020603050405020304" pitchFamily="18" charset="0"/>
              </a:rPr>
              <a:t>with an open hug for FinTech development but with relatively less advanced technology infrastructure.</a:t>
            </a:r>
            <a:endParaRPr lang="zh-CN" altLang="da-DK" sz="100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sp>
        <p:nvSpPr>
          <p:cNvPr id="32" name="文本框 15"/>
          <p:cNvSpPr txBox="1"/>
          <p:nvPr/>
        </p:nvSpPr>
        <p:spPr>
          <a:xfrm>
            <a:off x="709386" y="309785"/>
            <a:ext cx="2261711"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Contributions</a:t>
            </a:r>
            <a:endParaRPr lang="zh-CN" altLang="en-US" sz="1700" b="1" dirty="0">
              <a:solidFill>
                <a:srgbClr val="1B4367"/>
              </a:solidFill>
              <a:cs typeface="+mn-ea"/>
              <a:sym typeface="+mn-lt"/>
            </a:endParaRPr>
          </a:p>
        </p:txBody>
      </p:sp>
      <p:cxnSp>
        <p:nvCxnSpPr>
          <p:cNvPr id="31" name="直接连接符 30"/>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23E21B21-4B6D-0AE2-6546-654DDFE9FA8A}"/>
              </a:ext>
            </a:extLst>
          </p:cNvPr>
          <p:cNvPicPr>
            <a:picLocks noChangeAspect="1"/>
          </p:cNvPicPr>
          <p:nvPr/>
        </p:nvPicPr>
        <p:blipFill>
          <a:blip r:embed="rId3"/>
          <a:stretch>
            <a:fillRect/>
          </a:stretch>
        </p:blipFill>
        <p:spPr>
          <a:xfrm>
            <a:off x="239763" y="1409959"/>
            <a:ext cx="2569490" cy="2746290"/>
          </a:xfrm>
          <a:prstGeom prst="rect">
            <a:avLst/>
          </a:prstGeom>
        </p:spPr>
      </p:pic>
      <p:sp>
        <p:nvSpPr>
          <p:cNvPr id="4" name="文本框 3">
            <a:extLst>
              <a:ext uri="{FF2B5EF4-FFF2-40B4-BE49-F238E27FC236}">
                <a16:creationId xmlns:a16="http://schemas.microsoft.com/office/drawing/2014/main" id="{EF950EBB-4997-AD5E-0326-E0FFA934310D}"/>
              </a:ext>
            </a:extLst>
          </p:cNvPr>
          <p:cNvSpPr txBox="1"/>
          <p:nvPr/>
        </p:nvSpPr>
        <p:spPr>
          <a:xfrm>
            <a:off x="3823854" y="3519055"/>
            <a:ext cx="4849089" cy="738664"/>
          </a:xfrm>
          <a:prstGeom prst="rect">
            <a:avLst/>
          </a:prstGeom>
          <a:noFill/>
        </p:spPr>
        <p:txBody>
          <a:bodyPr wrap="square" rtlCol="0">
            <a:spAutoFit/>
          </a:bodyPr>
          <a:lstStyle/>
          <a:p>
            <a:pPr algn="just"/>
            <a:r>
              <a:rPr lang="en-US" altLang="zh-CN" dirty="0">
                <a:latin typeface="Times New Roman" panose="02020603050405020304" pitchFamily="18" charset="0"/>
                <a:cs typeface="Times New Roman" panose="02020603050405020304" pitchFamily="18" charset="0"/>
              </a:rPr>
              <a:t>2) </a:t>
            </a:r>
            <a:r>
              <a:rPr lang="en-GB" altLang="zh-CN" dirty="0">
                <a:latin typeface="Times New Roman" panose="02020603050405020304" pitchFamily="18" charset="0"/>
                <a:ea typeface="等线" panose="02010600030101010101" pitchFamily="2" charset="-122"/>
                <a:cs typeface="Times New Roman" panose="02020603050405020304" pitchFamily="18" charset="0"/>
              </a:rPr>
              <a:t>T</a:t>
            </a:r>
            <a:r>
              <a:rPr lang="en-GB" altLang="zh-CN" dirty="0">
                <a:effectLst/>
                <a:latin typeface="Times New Roman" panose="02020603050405020304" pitchFamily="18" charset="0"/>
                <a:ea typeface="等线" panose="02010600030101010101" pitchFamily="2" charset="-122"/>
                <a:cs typeface="Times New Roman" panose="02020603050405020304" pitchFamily="18" charset="0"/>
              </a:rPr>
              <a:t>he samples in this study cover different types of banks in Malaysia, including </a:t>
            </a:r>
            <a:r>
              <a:rPr lang="en-GB" altLang="zh-CN"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commercial banks and Islamic banks</a:t>
            </a:r>
            <a:r>
              <a:rPr lang="en-GB" altLang="zh-CN" dirty="0">
                <a:effectLst/>
                <a:latin typeface="Times New Roman" panose="02020603050405020304" pitchFamily="18" charset="0"/>
                <a:ea typeface="等线" panose="02010600030101010101" pitchFamily="2" charset="-122"/>
                <a:cs typeface="Times New Roman" panose="02020603050405020304" pitchFamily="18" charset="0"/>
              </a:rPr>
              <a:t>, which provide a comprehensive view of the Malaysian banking sector.</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3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32"/>
                                        </p:tgtEl>
                                        <p:attrNameLst>
                                          <p:attrName>ppt_y</p:attrName>
                                        </p:attrNameLst>
                                      </p:cBhvr>
                                      <p:tavLst>
                                        <p:tav tm="0">
                                          <p:val>
                                            <p:strVal val="#ppt_y"/>
                                          </p:val>
                                        </p:tav>
                                        <p:tav tm="100000">
                                          <p:val>
                                            <p:strVal val="#ppt_y"/>
                                          </p:val>
                                        </p:tav>
                                      </p:tavLst>
                                    </p:anim>
                                    <p:anim calcmode="lin" valueType="num">
                                      <p:cBhvr>
                                        <p:cTn id="9" dur="3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32"/>
                                        </p:tgtEl>
                                      </p:cBhvr>
                                    </p:animEffect>
                                  </p:childTnLst>
                                </p:cTn>
                              </p:par>
                              <p:par>
                                <p:cTn id="12" presetID="22" presetClass="entr" presetSubtype="8"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300"/>
                                        <p:tgtEl>
                                          <p:spTgt spid="31"/>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300" fill="hold"/>
                                        <p:tgtEl>
                                          <p:spTgt spid="11"/>
                                        </p:tgtEl>
                                        <p:attrNameLst>
                                          <p:attrName>ppt_w</p:attrName>
                                        </p:attrNameLst>
                                      </p:cBhvr>
                                      <p:tavLst>
                                        <p:tav tm="0">
                                          <p:val>
                                            <p:fltVal val="0"/>
                                          </p:val>
                                        </p:tav>
                                        <p:tav tm="100000">
                                          <p:val>
                                            <p:strVal val="#ppt_w"/>
                                          </p:val>
                                        </p:tav>
                                      </p:tavLst>
                                    </p:anim>
                                    <p:anim calcmode="lin" valueType="num">
                                      <p:cBhvr>
                                        <p:cTn id="18" dur="300" fill="hold"/>
                                        <p:tgtEl>
                                          <p:spTgt spid="11"/>
                                        </p:tgtEl>
                                        <p:attrNameLst>
                                          <p:attrName>ppt_h</p:attrName>
                                        </p:attrNameLst>
                                      </p:cBhvr>
                                      <p:tavLst>
                                        <p:tav tm="0">
                                          <p:val>
                                            <p:fltVal val="0"/>
                                          </p:val>
                                        </p:tav>
                                        <p:tav tm="100000">
                                          <p:val>
                                            <p:strVal val="#ppt_h"/>
                                          </p:val>
                                        </p:tav>
                                      </p:tavLst>
                                    </p:anim>
                                    <p:animEffect transition="in" filter="fade">
                                      <p:cBhvr>
                                        <p:cTn id="19" dur="3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300" fill="hold"/>
                                        <p:tgtEl>
                                          <p:spTgt spid="5"/>
                                        </p:tgtEl>
                                        <p:attrNameLst>
                                          <p:attrName>ppt_w</p:attrName>
                                        </p:attrNameLst>
                                      </p:cBhvr>
                                      <p:tavLst>
                                        <p:tav tm="0">
                                          <p:val>
                                            <p:fltVal val="0"/>
                                          </p:val>
                                        </p:tav>
                                        <p:tav tm="100000">
                                          <p:val>
                                            <p:strVal val="#ppt_w"/>
                                          </p:val>
                                        </p:tav>
                                      </p:tavLst>
                                    </p:anim>
                                    <p:anim calcmode="lin" valueType="num">
                                      <p:cBhvr>
                                        <p:cTn id="23" dur="300" fill="hold"/>
                                        <p:tgtEl>
                                          <p:spTgt spid="5"/>
                                        </p:tgtEl>
                                        <p:attrNameLst>
                                          <p:attrName>ppt_h</p:attrName>
                                        </p:attrNameLst>
                                      </p:cBhvr>
                                      <p:tavLst>
                                        <p:tav tm="0">
                                          <p:val>
                                            <p:fltVal val="0"/>
                                          </p:val>
                                        </p:tav>
                                        <p:tav tm="100000">
                                          <p:val>
                                            <p:strVal val="#ppt_h"/>
                                          </p:val>
                                        </p:tav>
                                      </p:tavLst>
                                    </p:anim>
                                    <p:animEffect transition="in" filter="fade">
                                      <p:cBhvr>
                                        <p:cTn id="24" dur="300"/>
                                        <p:tgtEl>
                                          <p:spTgt spid="5"/>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300"/>
                                        <p:tgtEl>
                                          <p:spTgt spid="18"/>
                                        </p:tgtEl>
                                      </p:cBhvr>
                                    </p:animEffect>
                                    <p:anim calcmode="lin" valueType="num">
                                      <p:cBhvr>
                                        <p:cTn id="28" dur="300" fill="hold"/>
                                        <p:tgtEl>
                                          <p:spTgt spid="18"/>
                                        </p:tgtEl>
                                        <p:attrNameLst>
                                          <p:attrName>ppt_x</p:attrName>
                                        </p:attrNameLst>
                                      </p:cBhvr>
                                      <p:tavLst>
                                        <p:tav tm="0">
                                          <p:val>
                                            <p:strVal val="#ppt_x"/>
                                          </p:val>
                                        </p:tav>
                                        <p:tav tm="100000">
                                          <p:val>
                                            <p:strVal val="#ppt_x"/>
                                          </p:val>
                                        </p:tav>
                                      </p:tavLst>
                                    </p:anim>
                                    <p:anim calcmode="lin" valueType="num">
                                      <p:cBhvr>
                                        <p:cTn id="29" dur="300" fill="hold"/>
                                        <p:tgtEl>
                                          <p:spTgt spid="18"/>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300" fill="hold"/>
                                        <p:tgtEl>
                                          <p:spTgt spid="15"/>
                                        </p:tgtEl>
                                        <p:attrNameLst>
                                          <p:attrName>ppt_w</p:attrName>
                                        </p:attrNameLst>
                                      </p:cBhvr>
                                      <p:tavLst>
                                        <p:tav tm="0">
                                          <p:val>
                                            <p:fltVal val="0"/>
                                          </p:val>
                                        </p:tav>
                                        <p:tav tm="100000">
                                          <p:val>
                                            <p:strVal val="#ppt_w"/>
                                          </p:val>
                                        </p:tav>
                                      </p:tavLst>
                                    </p:anim>
                                    <p:anim calcmode="lin" valueType="num">
                                      <p:cBhvr>
                                        <p:cTn id="33" dur="300" fill="hold"/>
                                        <p:tgtEl>
                                          <p:spTgt spid="15"/>
                                        </p:tgtEl>
                                        <p:attrNameLst>
                                          <p:attrName>ppt_h</p:attrName>
                                        </p:attrNameLst>
                                      </p:cBhvr>
                                      <p:tavLst>
                                        <p:tav tm="0">
                                          <p:val>
                                            <p:fltVal val="0"/>
                                          </p:val>
                                        </p:tav>
                                        <p:tav tm="100000">
                                          <p:val>
                                            <p:strVal val="#ppt_h"/>
                                          </p:val>
                                        </p:tav>
                                      </p:tavLst>
                                    </p:anim>
                                    <p:animEffect transition="in" filter="fade">
                                      <p:cBhvr>
                                        <p:cTn id="34" dur="3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24718" y="1210293"/>
            <a:ext cx="1202531" cy="1202531"/>
            <a:chOff x="2361414" y="1854736"/>
            <a:chExt cx="1603375" cy="1603375"/>
          </a:xfrm>
          <a:solidFill>
            <a:srgbClr val="1B4367"/>
          </a:solidFill>
        </p:grpSpPr>
        <p:sp>
          <p:nvSpPr>
            <p:cNvPr id="20485" name="Rectangle 3"/>
            <p:cNvSpPr/>
            <p:nvPr/>
          </p:nvSpPr>
          <p:spPr>
            <a:xfrm>
              <a:off x="2361414" y="1854736"/>
              <a:ext cx="1603375" cy="1603375"/>
            </a:xfrm>
            <a:prstGeom prst="flowChartConnector">
              <a:avLst/>
            </a:prstGeom>
            <a:grpFill/>
            <a:ln w="9525">
              <a:noFill/>
              <a:miter/>
            </a:ln>
          </p:spPr>
          <p:txBody>
            <a:bodyPr anchor="ctr"/>
            <a:lstStyle/>
            <a:p>
              <a:pPr lvl="0" algn="ctr" eaLnBrk="1" hangingPunct="1"/>
              <a:endParaRPr lang="en-US" altLang="zh-CN" sz="1000" dirty="0">
                <a:solidFill>
                  <a:srgbClr val="FFFFFF"/>
                </a:solidFill>
                <a:cs typeface="+mn-ea"/>
                <a:sym typeface="+mn-lt"/>
              </a:endParaRPr>
            </a:p>
          </p:txBody>
        </p:sp>
        <p:sp>
          <p:nvSpPr>
            <p:cNvPr id="20490" name="Freeform 220"/>
            <p:cNvSpPr/>
            <p:nvPr/>
          </p:nvSpPr>
          <p:spPr>
            <a:xfrm>
              <a:off x="2770383" y="2305455"/>
              <a:ext cx="796514" cy="594622"/>
            </a:xfrm>
            <a:custGeom>
              <a:avLst/>
              <a:gdLst/>
              <a:ahLst/>
              <a:cxnLst>
                <a:cxn ang="0">
                  <a:pos x="384421" y="282893"/>
                </a:cxn>
                <a:cxn ang="0">
                  <a:pos x="384421" y="0"/>
                </a:cxn>
                <a:cxn ang="0">
                  <a:pos x="299800" y="0"/>
                </a:cxn>
                <a:cxn ang="0">
                  <a:pos x="299800" y="282893"/>
                </a:cxn>
                <a:cxn ang="0">
                  <a:pos x="251445" y="282893"/>
                </a:cxn>
                <a:cxn ang="0">
                  <a:pos x="251445" y="174088"/>
                </a:cxn>
                <a:cxn ang="0">
                  <a:pos x="166824" y="174088"/>
                </a:cxn>
                <a:cxn ang="0">
                  <a:pos x="166824" y="282893"/>
                </a:cxn>
                <a:cxn ang="0">
                  <a:pos x="120887" y="282893"/>
                </a:cxn>
                <a:cxn ang="0">
                  <a:pos x="120887" y="77372"/>
                </a:cxn>
                <a:cxn ang="0">
                  <a:pos x="36266" y="77372"/>
                </a:cxn>
                <a:cxn ang="0">
                  <a:pos x="36266" y="282893"/>
                </a:cxn>
                <a:cxn ang="0">
                  <a:pos x="0" y="282893"/>
                </a:cxn>
                <a:cxn ang="0">
                  <a:pos x="0" y="314325"/>
                </a:cxn>
                <a:cxn ang="0">
                  <a:pos x="420687" y="314325"/>
                </a:cxn>
                <a:cxn ang="0">
                  <a:pos x="420687" y="282893"/>
                </a:cxn>
                <a:cxn ang="0">
                  <a:pos x="384421" y="282893"/>
                </a:cxn>
              </a:cxnLst>
              <a:rect l="0" t="0" r="0" b="0"/>
              <a:pathLst>
                <a:path w="174" h="130">
                  <a:moveTo>
                    <a:pt x="159" y="117"/>
                  </a:moveTo>
                  <a:lnTo>
                    <a:pt x="159" y="0"/>
                  </a:lnTo>
                  <a:lnTo>
                    <a:pt x="124" y="0"/>
                  </a:lnTo>
                  <a:lnTo>
                    <a:pt x="124" y="117"/>
                  </a:lnTo>
                  <a:lnTo>
                    <a:pt x="104" y="117"/>
                  </a:lnTo>
                  <a:lnTo>
                    <a:pt x="104" y="72"/>
                  </a:lnTo>
                  <a:lnTo>
                    <a:pt x="69" y="72"/>
                  </a:lnTo>
                  <a:lnTo>
                    <a:pt x="69" y="117"/>
                  </a:lnTo>
                  <a:lnTo>
                    <a:pt x="50" y="117"/>
                  </a:lnTo>
                  <a:lnTo>
                    <a:pt x="50" y="32"/>
                  </a:lnTo>
                  <a:lnTo>
                    <a:pt x="15" y="32"/>
                  </a:lnTo>
                  <a:lnTo>
                    <a:pt x="15" y="117"/>
                  </a:lnTo>
                  <a:lnTo>
                    <a:pt x="0" y="117"/>
                  </a:lnTo>
                  <a:lnTo>
                    <a:pt x="0" y="130"/>
                  </a:lnTo>
                  <a:lnTo>
                    <a:pt x="174" y="130"/>
                  </a:lnTo>
                  <a:lnTo>
                    <a:pt x="174" y="117"/>
                  </a:lnTo>
                  <a:lnTo>
                    <a:pt x="159" y="117"/>
                  </a:lnTo>
                  <a:close/>
                </a:path>
              </a:pathLst>
            </a:custGeom>
            <a:solidFill>
              <a:schemeClr val="bg1"/>
            </a:solidFill>
            <a:ln w="9525">
              <a:noFill/>
            </a:ln>
          </p:spPr>
          <p:txBody>
            <a:bodyPr/>
            <a:lstStyle/>
            <a:p>
              <a:endParaRPr lang="zh-CN" altLang="en-US">
                <a:cs typeface="+mn-ea"/>
                <a:sym typeface="+mn-lt"/>
              </a:endParaRPr>
            </a:p>
          </p:txBody>
        </p:sp>
      </p:grpSp>
      <p:sp>
        <p:nvSpPr>
          <p:cNvPr id="20494" name="TextBox 13"/>
          <p:cNvSpPr txBox="1"/>
          <p:nvPr/>
        </p:nvSpPr>
        <p:spPr>
          <a:xfrm>
            <a:off x="2151947" y="1430183"/>
            <a:ext cx="2551671" cy="769441"/>
          </a:xfrm>
          <a:prstGeom prst="rect">
            <a:avLst/>
          </a:prstGeom>
          <a:noFill/>
          <a:ln w="9525">
            <a:noFill/>
            <a:miter/>
          </a:ln>
        </p:spPr>
        <p:txBody>
          <a:bodyPr wrap="square" lIns="0" tIns="0" rIns="0" bIns="0">
            <a:spAutoFit/>
          </a:bodyPr>
          <a:lstStyle/>
          <a:p>
            <a:pPr algn="just">
              <a:lnSpc>
                <a:spcPts val="1500"/>
              </a:lnSpc>
            </a:pPr>
            <a:r>
              <a:rPr lang="en-GB" altLang="zh-CN" sz="1600" dirty="0">
                <a:latin typeface="Times New Roman" panose="02020603050405020304" pitchFamily="18" charset="0"/>
                <a:cs typeface="Times New Roman" panose="02020603050405020304" pitchFamily="18" charset="0"/>
              </a:rPr>
              <a:t>The data that can be used to </a:t>
            </a:r>
            <a:r>
              <a:rPr lang="en-GB" altLang="zh-CN" sz="1600" dirty="0">
                <a:solidFill>
                  <a:srgbClr val="FF0000"/>
                </a:solidFill>
                <a:latin typeface="Times New Roman" panose="02020603050405020304" pitchFamily="18" charset="0"/>
                <a:cs typeface="Times New Roman" panose="02020603050405020304" pitchFamily="18" charset="0"/>
              </a:rPr>
              <a:t>purely measure the banks’ technological progress</a:t>
            </a:r>
            <a:r>
              <a:rPr lang="en-GB" altLang="zh-CN" sz="1600" dirty="0">
                <a:latin typeface="Times New Roman" panose="02020603050405020304" pitchFamily="18" charset="0"/>
                <a:cs typeface="Times New Roman" panose="02020603050405020304" pitchFamily="18" charset="0"/>
              </a:rPr>
              <a:t> is still not available.</a:t>
            </a:r>
            <a:endParaRPr lang="zh-CN" altLang="en-US" sz="160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sp>
        <p:nvSpPr>
          <p:cNvPr id="24" name="文本框 15"/>
          <p:cNvSpPr txBox="1"/>
          <p:nvPr/>
        </p:nvSpPr>
        <p:spPr>
          <a:xfrm>
            <a:off x="709386" y="309785"/>
            <a:ext cx="2261711" cy="330860"/>
          </a:xfrm>
          <a:prstGeom prst="rect">
            <a:avLst/>
          </a:prstGeom>
          <a:noFill/>
        </p:spPr>
        <p:txBody>
          <a:bodyPr wrap="square" lIns="68580" tIns="34290" rIns="68580" bIns="34290" rtlCol="0">
            <a:spAutoFit/>
          </a:bodyPr>
          <a:lstStyle/>
          <a:p>
            <a:r>
              <a:rPr lang="en-US" altLang="zh-CN" sz="1700" b="1" dirty="0">
                <a:solidFill>
                  <a:srgbClr val="1B4367"/>
                </a:solidFill>
                <a:cs typeface="+mn-ea"/>
                <a:sym typeface="+mn-lt"/>
              </a:rPr>
              <a:t>Limitations</a:t>
            </a:r>
            <a:endParaRPr lang="zh-CN" altLang="en-US" sz="1700" b="1" dirty="0">
              <a:solidFill>
                <a:srgbClr val="1B4367"/>
              </a:solidFill>
              <a:cs typeface="+mn-ea"/>
              <a:sym typeface="+mn-lt"/>
            </a:endParaRPr>
          </a:p>
        </p:txBody>
      </p:sp>
      <p:grpSp>
        <p:nvGrpSpPr>
          <p:cNvPr id="4" name="组合 3"/>
          <p:cNvGrpSpPr/>
          <p:nvPr/>
        </p:nvGrpSpPr>
        <p:grpSpPr>
          <a:xfrm>
            <a:off x="4554830" y="3033595"/>
            <a:ext cx="1201103" cy="1202531"/>
            <a:chOff x="4856202" y="1222146"/>
            <a:chExt cx="1201103" cy="1202531"/>
          </a:xfrm>
          <a:solidFill>
            <a:srgbClr val="1B4367"/>
          </a:solidFill>
        </p:grpSpPr>
        <p:sp>
          <p:nvSpPr>
            <p:cNvPr id="20487" name="Rectangle 6"/>
            <p:cNvSpPr/>
            <p:nvPr/>
          </p:nvSpPr>
          <p:spPr>
            <a:xfrm>
              <a:off x="4856202" y="1222146"/>
              <a:ext cx="1201103" cy="1202531"/>
            </a:xfrm>
            <a:prstGeom prst="flowChartConnector">
              <a:avLst/>
            </a:prstGeom>
            <a:grpFill/>
            <a:ln w="9525">
              <a:noFill/>
              <a:miter/>
            </a:ln>
          </p:spPr>
          <p:txBody>
            <a:bodyPr anchor="ctr"/>
            <a:lstStyle/>
            <a:p>
              <a:pPr lvl="0" algn="ctr" eaLnBrk="1" hangingPunct="1"/>
              <a:endParaRPr lang="en-US" altLang="zh-CN" sz="1000" dirty="0">
                <a:solidFill>
                  <a:srgbClr val="FFFFFF"/>
                </a:solidFill>
                <a:cs typeface="+mn-ea"/>
                <a:sym typeface="+mn-lt"/>
              </a:endParaRPr>
            </a:p>
          </p:txBody>
        </p:sp>
        <p:sp>
          <p:nvSpPr>
            <p:cNvPr id="25" name="KSO_Shape"/>
            <p:cNvSpPr>
              <a:spLocks/>
            </p:cNvSpPr>
            <p:nvPr/>
          </p:nvSpPr>
          <p:spPr bwMode="auto">
            <a:xfrm>
              <a:off x="5275038" y="1500840"/>
              <a:ext cx="363431" cy="645143"/>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cxnSp>
        <p:nvCxnSpPr>
          <p:cNvPr id="26" name="直接连接符 25"/>
          <p:cNvCxnSpPr/>
          <p:nvPr/>
        </p:nvCxnSpPr>
        <p:spPr>
          <a:xfrm>
            <a:off x="774478" y="657417"/>
            <a:ext cx="480259"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30" name="TextBox 13"/>
          <p:cNvSpPr txBox="1"/>
          <p:nvPr/>
        </p:nvSpPr>
        <p:spPr>
          <a:xfrm>
            <a:off x="5930207" y="3252057"/>
            <a:ext cx="2396373" cy="769441"/>
          </a:xfrm>
          <a:prstGeom prst="rect">
            <a:avLst/>
          </a:prstGeom>
          <a:noFill/>
          <a:ln w="9525">
            <a:noFill/>
            <a:miter/>
          </a:ln>
        </p:spPr>
        <p:txBody>
          <a:bodyPr wrap="square" lIns="0" tIns="0" rIns="0" bIns="0">
            <a:spAutoFit/>
          </a:bodyPr>
          <a:lstStyle/>
          <a:p>
            <a:pPr algn="just">
              <a:lnSpc>
                <a:spcPts val="1500"/>
              </a:lnSpc>
            </a:pPr>
            <a:r>
              <a:rPr lang="en-GB" altLang="zh-CN" sz="1600" dirty="0">
                <a:latin typeface="Times New Roman" panose="02020603050405020304" pitchFamily="18" charset="0"/>
                <a:cs typeface="Times New Roman" panose="02020603050405020304" pitchFamily="18" charset="0"/>
              </a:rPr>
              <a:t>The uniqueness of the Malaysian banking industry limits the broad applicability of findings.</a:t>
            </a:r>
            <a:endParaRPr lang="zh-CN" altLang="en-US" sz="1600" dirty="0">
              <a:solidFill>
                <a:schemeClr val="tx1">
                  <a:lumMod val="75000"/>
                  <a:lumOff val="25000"/>
                </a:schemeClr>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3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4"/>
                                        </p:tgtEl>
                                        <p:attrNameLst>
                                          <p:attrName>ppt_y</p:attrName>
                                        </p:attrNameLst>
                                      </p:cBhvr>
                                      <p:tavLst>
                                        <p:tav tm="0">
                                          <p:val>
                                            <p:strVal val="#ppt_y"/>
                                          </p:val>
                                        </p:tav>
                                        <p:tav tm="100000">
                                          <p:val>
                                            <p:strVal val="#ppt_y"/>
                                          </p:val>
                                        </p:tav>
                                      </p:tavLst>
                                    </p:anim>
                                    <p:anim calcmode="lin" valueType="num">
                                      <p:cBhvr>
                                        <p:cTn id="9" dur="3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4"/>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300"/>
                                        <p:tgtEl>
                                          <p:spTgt spid="26"/>
                                        </p:tgtEl>
                                      </p:cBhvr>
                                    </p:animEffect>
                                  </p:childTnLst>
                                </p:cTn>
                              </p:par>
                              <p:par>
                                <p:cTn id="15" presetID="53" presetClass="entr" presetSubtype="52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300" fill="hold"/>
                                        <p:tgtEl>
                                          <p:spTgt spid="7"/>
                                        </p:tgtEl>
                                        <p:attrNameLst>
                                          <p:attrName>ppt_w</p:attrName>
                                        </p:attrNameLst>
                                      </p:cBhvr>
                                      <p:tavLst>
                                        <p:tav tm="0">
                                          <p:val>
                                            <p:fltVal val="0"/>
                                          </p:val>
                                        </p:tav>
                                        <p:tav tm="100000">
                                          <p:val>
                                            <p:strVal val="#ppt_w"/>
                                          </p:val>
                                        </p:tav>
                                      </p:tavLst>
                                    </p:anim>
                                    <p:anim calcmode="lin" valueType="num">
                                      <p:cBhvr>
                                        <p:cTn id="18" dur="300" fill="hold"/>
                                        <p:tgtEl>
                                          <p:spTgt spid="7"/>
                                        </p:tgtEl>
                                        <p:attrNameLst>
                                          <p:attrName>ppt_h</p:attrName>
                                        </p:attrNameLst>
                                      </p:cBhvr>
                                      <p:tavLst>
                                        <p:tav tm="0">
                                          <p:val>
                                            <p:fltVal val="0"/>
                                          </p:val>
                                        </p:tav>
                                        <p:tav tm="100000">
                                          <p:val>
                                            <p:strVal val="#ppt_h"/>
                                          </p:val>
                                        </p:tav>
                                      </p:tavLst>
                                    </p:anim>
                                    <p:animEffect transition="in" filter="fade">
                                      <p:cBhvr>
                                        <p:cTn id="19" dur="300"/>
                                        <p:tgtEl>
                                          <p:spTgt spid="7"/>
                                        </p:tgtEl>
                                      </p:cBhvr>
                                    </p:animEffect>
                                    <p:anim calcmode="lin" valueType="num">
                                      <p:cBhvr>
                                        <p:cTn id="20" dur="300" fill="hold"/>
                                        <p:tgtEl>
                                          <p:spTgt spid="7"/>
                                        </p:tgtEl>
                                        <p:attrNameLst>
                                          <p:attrName>ppt_x</p:attrName>
                                        </p:attrNameLst>
                                      </p:cBhvr>
                                      <p:tavLst>
                                        <p:tav tm="0">
                                          <p:val>
                                            <p:fltVal val="0.5"/>
                                          </p:val>
                                        </p:tav>
                                        <p:tav tm="100000">
                                          <p:val>
                                            <p:strVal val="#ppt_x"/>
                                          </p:val>
                                        </p:tav>
                                      </p:tavLst>
                                    </p:anim>
                                    <p:anim calcmode="lin" valueType="num">
                                      <p:cBhvr>
                                        <p:cTn id="21" dur="300" fill="hold"/>
                                        <p:tgtEl>
                                          <p:spTgt spid="7"/>
                                        </p:tgtEl>
                                        <p:attrNameLst>
                                          <p:attrName>ppt_y</p:attrName>
                                        </p:attrNameLst>
                                      </p:cBhvr>
                                      <p:tavLst>
                                        <p:tav tm="0">
                                          <p:val>
                                            <p:fltVal val="0.5"/>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494"/>
                                        </p:tgtEl>
                                        <p:attrNameLst>
                                          <p:attrName>style.visibility</p:attrName>
                                        </p:attrNameLst>
                                      </p:cBhvr>
                                      <p:to>
                                        <p:strVal val="visible"/>
                                      </p:to>
                                    </p:set>
                                    <p:animEffect transition="in" filter="fade">
                                      <p:cBhvr>
                                        <p:cTn id="24" dur="300"/>
                                        <p:tgtEl>
                                          <p:spTgt spid="20494"/>
                                        </p:tgtEl>
                                      </p:cBhvr>
                                    </p:animEffect>
                                    <p:anim calcmode="lin" valueType="num">
                                      <p:cBhvr>
                                        <p:cTn id="25" dur="300" fill="hold"/>
                                        <p:tgtEl>
                                          <p:spTgt spid="20494"/>
                                        </p:tgtEl>
                                        <p:attrNameLst>
                                          <p:attrName>ppt_x</p:attrName>
                                        </p:attrNameLst>
                                      </p:cBhvr>
                                      <p:tavLst>
                                        <p:tav tm="0">
                                          <p:val>
                                            <p:strVal val="#ppt_x"/>
                                          </p:val>
                                        </p:tav>
                                        <p:tav tm="100000">
                                          <p:val>
                                            <p:strVal val="#ppt_x"/>
                                          </p:val>
                                        </p:tav>
                                      </p:tavLst>
                                    </p:anim>
                                    <p:anim calcmode="lin" valueType="num">
                                      <p:cBhvr>
                                        <p:cTn id="26" dur="300" fill="hold"/>
                                        <p:tgtEl>
                                          <p:spTgt spid="20494"/>
                                        </p:tgtEl>
                                        <p:attrNameLst>
                                          <p:attrName>ppt_y</p:attrName>
                                        </p:attrNameLst>
                                      </p:cBhvr>
                                      <p:tavLst>
                                        <p:tav tm="0">
                                          <p:val>
                                            <p:strVal val="#ppt_y+.1"/>
                                          </p:val>
                                        </p:tav>
                                        <p:tav tm="100000">
                                          <p:val>
                                            <p:strVal val="#ppt_y"/>
                                          </p:val>
                                        </p:tav>
                                      </p:tavLst>
                                    </p:anim>
                                  </p:childTnLst>
                                </p:cTn>
                              </p:par>
                              <p:par>
                                <p:cTn id="27" presetID="53" presetClass="entr" presetSubtype="528"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300" fill="hold"/>
                                        <p:tgtEl>
                                          <p:spTgt spid="4"/>
                                        </p:tgtEl>
                                        <p:attrNameLst>
                                          <p:attrName>ppt_w</p:attrName>
                                        </p:attrNameLst>
                                      </p:cBhvr>
                                      <p:tavLst>
                                        <p:tav tm="0">
                                          <p:val>
                                            <p:fltVal val="0"/>
                                          </p:val>
                                        </p:tav>
                                        <p:tav tm="100000">
                                          <p:val>
                                            <p:strVal val="#ppt_w"/>
                                          </p:val>
                                        </p:tav>
                                      </p:tavLst>
                                    </p:anim>
                                    <p:anim calcmode="lin" valueType="num">
                                      <p:cBhvr>
                                        <p:cTn id="30" dur="300" fill="hold"/>
                                        <p:tgtEl>
                                          <p:spTgt spid="4"/>
                                        </p:tgtEl>
                                        <p:attrNameLst>
                                          <p:attrName>ppt_h</p:attrName>
                                        </p:attrNameLst>
                                      </p:cBhvr>
                                      <p:tavLst>
                                        <p:tav tm="0">
                                          <p:val>
                                            <p:fltVal val="0"/>
                                          </p:val>
                                        </p:tav>
                                        <p:tav tm="100000">
                                          <p:val>
                                            <p:strVal val="#ppt_h"/>
                                          </p:val>
                                        </p:tav>
                                      </p:tavLst>
                                    </p:anim>
                                    <p:animEffect transition="in" filter="fade">
                                      <p:cBhvr>
                                        <p:cTn id="31" dur="300"/>
                                        <p:tgtEl>
                                          <p:spTgt spid="4"/>
                                        </p:tgtEl>
                                      </p:cBhvr>
                                    </p:animEffect>
                                    <p:anim calcmode="lin" valueType="num">
                                      <p:cBhvr>
                                        <p:cTn id="32" dur="300" fill="hold"/>
                                        <p:tgtEl>
                                          <p:spTgt spid="4"/>
                                        </p:tgtEl>
                                        <p:attrNameLst>
                                          <p:attrName>ppt_x</p:attrName>
                                        </p:attrNameLst>
                                      </p:cBhvr>
                                      <p:tavLst>
                                        <p:tav tm="0">
                                          <p:val>
                                            <p:fltVal val="0.5"/>
                                          </p:val>
                                        </p:tav>
                                        <p:tav tm="100000">
                                          <p:val>
                                            <p:strVal val="#ppt_x"/>
                                          </p:val>
                                        </p:tav>
                                      </p:tavLst>
                                    </p:anim>
                                    <p:anim calcmode="lin" valueType="num">
                                      <p:cBhvr>
                                        <p:cTn id="33" dur="300" fill="hold"/>
                                        <p:tgtEl>
                                          <p:spTgt spid="4"/>
                                        </p:tgtEl>
                                        <p:attrNameLst>
                                          <p:attrName>ppt_y</p:attrName>
                                        </p:attrNameLst>
                                      </p:cBhvr>
                                      <p:tavLst>
                                        <p:tav tm="0">
                                          <p:val>
                                            <p:fltVal val="0.5"/>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300"/>
                                        <p:tgtEl>
                                          <p:spTgt spid="30"/>
                                        </p:tgtEl>
                                      </p:cBhvr>
                                    </p:animEffect>
                                    <p:anim calcmode="lin" valueType="num">
                                      <p:cBhvr>
                                        <p:cTn id="37" dur="300" fill="hold"/>
                                        <p:tgtEl>
                                          <p:spTgt spid="30"/>
                                        </p:tgtEl>
                                        <p:attrNameLst>
                                          <p:attrName>ppt_x</p:attrName>
                                        </p:attrNameLst>
                                      </p:cBhvr>
                                      <p:tavLst>
                                        <p:tav tm="0">
                                          <p:val>
                                            <p:strVal val="#ppt_x"/>
                                          </p:val>
                                        </p:tav>
                                        <p:tav tm="100000">
                                          <p:val>
                                            <p:strVal val="#ppt_x"/>
                                          </p:val>
                                        </p:tav>
                                      </p:tavLst>
                                    </p:anim>
                                    <p:anim calcmode="lin" valueType="num">
                                      <p:cBhvr>
                                        <p:cTn id="38" dur="3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p:bldP spid="24"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椭圆 1"/>
          <p:cNvSpPr/>
          <p:nvPr/>
        </p:nvSpPr>
        <p:spPr>
          <a:xfrm>
            <a:off x="3819635" y="1089058"/>
            <a:ext cx="1500028" cy="1500028"/>
          </a:xfrm>
          <a:prstGeom prst="ellipse">
            <a:avLst/>
          </a:prstGeom>
          <a:solidFill>
            <a:srgbClr val="1B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085109" y="2709756"/>
            <a:ext cx="4869873" cy="931024"/>
          </a:xfrm>
          <a:prstGeom prst="rect">
            <a:avLst/>
          </a:prstGeom>
          <a:noFill/>
        </p:spPr>
        <p:txBody>
          <a:bodyPr wrap="square" lIns="68580" tIns="34290" rIns="68580" bIns="34290" rtlCol="0">
            <a:spAutoFit/>
          </a:bodyPr>
          <a:lstStyle/>
          <a:p>
            <a:pPr algn="ctr"/>
            <a:r>
              <a:rPr lang="en-US" altLang="zh-CN" sz="2800" b="1" dirty="0">
                <a:solidFill>
                  <a:srgbClr val="1B4367"/>
                </a:solidFill>
                <a:cs typeface="+mn-ea"/>
                <a:sym typeface="+mn-lt"/>
              </a:rPr>
              <a:t>Literature Review &amp; Hypothesis Development</a:t>
            </a:r>
            <a:endParaRPr lang="zh-CN" altLang="en-US" sz="2800" b="1" dirty="0">
              <a:solidFill>
                <a:srgbClr val="1B4367"/>
              </a:solidFill>
              <a:cs typeface="+mn-ea"/>
              <a:sym typeface="+mn-lt"/>
            </a:endParaRPr>
          </a:p>
        </p:txBody>
      </p:sp>
      <p:sp>
        <p:nvSpPr>
          <p:cNvPr id="95" name="文本框 11"/>
          <p:cNvSpPr txBox="1"/>
          <p:nvPr/>
        </p:nvSpPr>
        <p:spPr>
          <a:xfrm>
            <a:off x="3713476" y="1575042"/>
            <a:ext cx="1732894" cy="815736"/>
          </a:xfrm>
          <a:prstGeom prst="rect">
            <a:avLst/>
          </a:prstGeom>
          <a:noFill/>
        </p:spPr>
        <p:txBody>
          <a:bodyPr wrap="square" lIns="68580" tIns="34290" rIns="68580" bIns="34290" rtlCol="0">
            <a:spAutoFit/>
          </a:bodyPr>
          <a:lstStyle/>
          <a:p>
            <a:pPr algn="ctr">
              <a:lnSpc>
                <a:spcPts val="3000"/>
              </a:lnSpc>
            </a:pPr>
            <a:r>
              <a:rPr lang="en-US" altLang="zh-CN" sz="5400" dirty="0">
                <a:solidFill>
                  <a:schemeClr val="bg1"/>
                </a:solidFill>
                <a:cs typeface="+mn-ea"/>
                <a:sym typeface="+mn-lt"/>
              </a:rPr>
              <a:t>2</a:t>
            </a:r>
            <a:endParaRPr lang="zh-CN" altLang="en-US" sz="5400" dirty="0">
              <a:solidFill>
                <a:schemeClr val="bg1"/>
              </a:solidFill>
              <a:cs typeface="+mn-ea"/>
              <a:sym typeface="+mn-lt"/>
            </a:endParaRPr>
          </a:p>
          <a:p>
            <a:pPr algn="ctr">
              <a:lnSpc>
                <a:spcPts val="3000"/>
              </a:lnSpc>
            </a:pPr>
            <a:r>
              <a:rPr lang="en-US" altLang="zh-CN" sz="2400" dirty="0">
                <a:solidFill>
                  <a:schemeClr val="bg1"/>
                </a:solidFill>
                <a:cs typeface="+mn-ea"/>
                <a:sym typeface="+mn-lt"/>
              </a:rPr>
              <a:t>PART </a:t>
            </a:r>
          </a:p>
        </p:txBody>
      </p:sp>
    </p:spTree>
    <p:extLst>
      <p:ext uri="{BB962C8B-B14F-4D97-AF65-F5344CB8AC3E}">
        <p14:creationId xmlns:p14="http://schemas.microsoft.com/office/powerpoint/2010/main" val="85482751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 calcmode="lin" valueType="num">
                                      <p:cBhvr>
                                        <p:cTn id="10" dur="200" fill="hold"/>
                                        <p:tgtEl>
                                          <p:spTgt spid="95"/>
                                        </p:tgtEl>
                                        <p:attrNameLst>
                                          <p:attrName>ppt_w</p:attrName>
                                        </p:attrNameLst>
                                      </p:cBhvr>
                                      <p:tavLst>
                                        <p:tav tm="0">
                                          <p:val>
                                            <p:fltVal val="0"/>
                                          </p:val>
                                        </p:tav>
                                        <p:tav tm="100000">
                                          <p:val>
                                            <p:strVal val="#ppt_w"/>
                                          </p:val>
                                        </p:tav>
                                      </p:tavLst>
                                    </p:anim>
                                    <p:anim calcmode="lin" valueType="num">
                                      <p:cBhvr>
                                        <p:cTn id="11" dur="200" fill="hold"/>
                                        <p:tgtEl>
                                          <p:spTgt spid="95"/>
                                        </p:tgtEl>
                                        <p:attrNameLst>
                                          <p:attrName>ppt_h</p:attrName>
                                        </p:attrNameLst>
                                      </p:cBhvr>
                                      <p:tavLst>
                                        <p:tav tm="0">
                                          <p:val>
                                            <p:fltVal val="0"/>
                                          </p:val>
                                        </p:tav>
                                        <p:tav tm="100000">
                                          <p:val>
                                            <p:strVal val="#ppt_h"/>
                                          </p:val>
                                        </p:tav>
                                      </p:tavLst>
                                    </p:anim>
                                    <p:animEffect transition="in" filter="fade">
                                      <p:cBhvr>
                                        <p:cTn id="12" dur="200"/>
                                        <p:tgtEl>
                                          <p:spTgt spid="95"/>
                                        </p:tgtEl>
                                      </p:cBhvr>
                                    </p:animEffect>
                                  </p:childTnLst>
                                </p:cTn>
                              </p:par>
                            </p:childTnLst>
                          </p:cTn>
                        </p:par>
                        <p:par>
                          <p:cTn id="13" fill="hold">
                            <p:stCondLst>
                              <p:cond delay="200"/>
                            </p:stCondLst>
                            <p:childTnLst>
                              <p:par>
                                <p:cTn id="14" presetID="26" presetClass="emph" presetSubtype="0" fill="hold" grpId="0" nodeType="afterEffect">
                                  <p:stCondLst>
                                    <p:cond delay="0"/>
                                  </p:stCondLst>
                                  <p:childTnLst>
                                    <p:animEffect transition="out" filter="fade">
                                      <p:cBhvr>
                                        <p:cTn id="15" dur="500" tmFilter="0, 0; .2, .5; .8, .5; 1, 0"/>
                                        <p:tgtEl>
                                          <p:spTgt spid="12"/>
                                        </p:tgtEl>
                                      </p:cBhvr>
                                    </p:animEffect>
                                    <p:animScale>
                                      <p:cBhvr>
                                        <p:cTn id="16"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02D303-0B72-D44B-E4E0-F2983F291E53}"/>
              </a:ext>
            </a:extLst>
          </p:cNvPr>
          <p:cNvSpPr txBox="1"/>
          <p:nvPr/>
        </p:nvSpPr>
        <p:spPr>
          <a:xfrm>
            <a:off x="1108954" y="354596"/>
            <a:ext cx="6796391" cy="3939540"/>
          </a:xfrm>
          <a:prstGeom prst="rect">
            <a:avLst/>
          </a:prstGeom>
          <a:noFill/>
        </p:spPr>
        <p:txBody>
          <a:bodyPr wrap="square">
            <a:spAutoFit/>
          </a:bodyPr>
          <a:lstStyle/>
          <a:p>
            <a:pPr algn="just">
              <a:spcBef>
                <a:spcPts val="600"/>
              </a:spcBef>
              <a:spcAft>
                <a:spcPts val="600"/>
              </a:spcAft>
            </a:pPr>
            <a:r>
              <a:rPr lang="en-GB" sz="1600" b="1" kern="100" dirty="0">
                <a:latin typeface="Times New Roman" panose="02020603050405020304" pitchFamily="18" charset="0"/>
                <a:ea typeface="DengXian" panose="02010600030101010101" pitchFamily="2" charset="-122"/>
                <a:cs typeface="Times New Roman" panose="02020603050405020304" pitchFamily="18" charset="0"/>
              </a:rPr>
              <a:t>2.1 Definition of </a:t>
            </a:r>
            <a:r>
              <a:rPr lang="en-GB" sz="1600" b="1" kern="100" dirty="0">
                <a:effectLst/>
                <a:latin typeface="Times New Roman" panose="02020603050405020304" pitchFamily="18" charset="0"/>
                <a:ea typeface="DengXian" panose="02010600030101010101" pitchFamily="2" charset="-122"/>
                <a:cs typeface="Times New Roman" panose="02020603050405020304" pitchFamily="18" charset="0"/>
              </a:rPr>
              <a:t>FinTech innovation </a:t>
            </a:r>
            <a:endParaRPr lang="en-MY"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GB" sz="1400" kern="100" dirty="0">
                <a:effectLst/>
                <a:latin typeface="Times New Roman" panose="02020603050405020304" pitchFamily="18" charset="0"/>
                <a:ea typeface="DengXian" panose="02010600030101010101" pitchFamily="2" charset="-122"/>
                <a:cs typeface="Times New Roman" panose="02020603050405020304" pitchFamily="18" charset="0"/>
              </a:rPr>
              <a:t>FinTech is defined as a form of financial innovation triggered by advanced technologies such as cloud computing, big data, blockchain, and artificial intelligence, which may result in new business models, applications, processes or products, and further has a material effect on the provision of financial services (CGFS &amp; FSB, 2017). </a:t>
            </a:r>
          </a:p>
          <a:p>
            <a:pPr algn="just"/>
            <a:endParaRPr lang="en-GB" kern="100" dirty="0">
              <a:latin typeface="Times New Roman" panose="02020603050405020304" pitchFamily="18" charset="0"/>
              <a:ea typeface="DengXian" panose="02010600030101010101" pitchFamily="2" charset="-122"/>
              <a:cs typeface="Times New Roman" panose="02020603050405020304" pitchFamily="18" charset="0"/>
            </a:endParaRPr>
          </a:p>
          <a:p>
            <a:pPr algn="just"/>
            <a:r>
              <a:rPr lang="en-GB" sz="1400" kern="100" dirty="0">
                <a:effectLst/>
                <a:latin typeface="Times New Roman" panose="02020603050405020304" pitchFamily="18" charset="0"/>
                <a:ea typeface="DengXian" panose="02010600030101010101" pitchFamily="2" charset="-122"/>
                <a:cs typeface="Times New Roman" panose="02020603050405020304" pitchFamily="18" charset="0"/>
              </a:rPr>
              <a:t>This definition has also been adopted by the Basel Committee on Banking Supervision (BCBS).</a:t>
            </a:r>
          </a:p>
          <a:p>
            <a:pPr algn="just"/>
            <a:endParaRPr lang="en-GB" kern="100" dirty="0">
              <a:latin typeface="Times New Roman" panose="02020603050405020304" pitchFamily="18" charset="0"/>
              <a:ea typeface="DengXian" panose="02010600030101010101" pitchFamily="2" charset="-122"/>
              <a:cs typeface="Times New Roman" panose="02020603050405020304" pitchFamily="18" charset="0"/>
            </a:endParaRPr>
          </a:p>
          <a:p>
            <a:pPr algn="just"/>
            <a:r>
              <a:rPr lang="en-GB" sz="1100" kern="100" dirty="0">
                <a:latin typeface="Times New Roman" panose="02020603050405020304" pitchFamily="18" charset="0"/>
                <a:ea typeface="DengXian" panose="02010600030101010101" pitchFamily="2" charset="-122"/>
                <a:cs typeface="Times New Roman" panose="02020603050405020304" pitchFamily="18" charset="0"/>
              </a:rPr>
              <a:t>Despite its current rapid growth </a:t>
            </a:r>
            <a:r>
              <a:rPr lang="en-GB" sz="1200" kern="100" dirty="0">
                <a:effectLst/>
                <a:latin typeface="Times New Roman" panose="02020603050405020304" pitchFamily="18" charset="0"/>
                <a:ea typeface="DengXian" panose="02010600030101010101" pitchFamily="2" charset="-122"/>
                <a:cs typeface="Times New Roman" panose="02020603050405020304" pitchFamily="18" charset="0"/>
              </a:rPr>
              <a:t>(Goldstein, Jiang, &amp; Karolyi, 2019), there is still no clear conclusion about its influence (Lee et al., 2021). </a:t>
            </a:r>
          </a:p>
          <a:p>
            <a:pPr algn="just"/>
            <a:endParaRPr lang="en-GB" sz="1200" kern="100" dirty="0">
              <a:latin typeface="Times New Roman" panose="02020603050405020304" pitchFamily="18" charset="0"/>
              <a:ea typeface="DengXian" panose="02010600030101010101" pitchFamily="2" charset="-122"/>
              <a:cs typeface="Times New Roman" panose="02020603050405020304" pitchFamily="18" charset="0"/>
            </a:endParaRPr>
          </a:p>
          <a:p>
            <a:pPr algn="just"/>
            <a:r>
              <a:rPr lang="en-GB" sz="1200" kern="100" dirty="0">
                <a:effectLst/>
                <a:latin typeface="Times New Roman" panose="02020603050405020304" pitchFamily="18" charset="0"/>
                <a:ea typeface="DengXian" panose="02010600030101010101" pitchFamily="2" charset="-122"/>
                <a:cs typeface="Times New Roman" panose="02020603050405020304" pitchFamily="18" charset="0"/>
              </a:rPr>
              <a:t>We know innovation creates not only new markets by bringing about new products and services but also replaces existing markets, which is the ‘creative destruction’ theory coined by Schumpeter (2010). This theory can also apply to the study of FinTech. </a:t>
            </a:r>
          </a:p>
          <a:p>
            <a:pPr algn="just"/>
            <a:endParaRPr lang="en-GB" sz="1200" kern="100" dirty="0">
              <a:latin typeface="Times New Roman" panose="02020603050405020304" pitchFamily="18" charset="0"/>
              <a:ea typeface="DengXian" panose="02010600030101010101" pitchFamily="2" charset="-122"/>
              <a:cs typeface="Times New Roman" panose="02020603050405020304" pitchFamily="18" charset="0"/>
            </a:endParaRPr>
          </a:p>
          <a:p>
            <a:pPr algn="just"/>
            <a:r>
              <a:rPr lang="en-GB" sz="1200" kern="100" dirty="0">
                <a:effectLst/>
                <a:latin typeface="Times New Roman" panose="02020603050405020304" pitchFamily="18" charset="0"/>
                <a:ea typeface="DengXian" panose="02010600030101010101" pitchFamily="2" charset="-122"/>
                <a:cs typeface="Times New Roman" panose="02020603050405020304" pitchFamily="18" charset="0"/>
              </a:rPr>
              <a:t>Hence, past studies on the impact of FinTech innovation on the financial industry draw two views -- the innovation-growth hypothesis and the innovation-fragility hypothesis (Beck, Chen, Lin, &amp; Song, 2016). </a:t>
            </a:r>
            <a:endParaRPr lang="en-MY" sz="1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endParaRPr lang="en-MY" sz="11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5970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5F111D-5A86-6719-62B6-E2BF6A2CDE2B}"/>
              </a:ext>
            </a:extLst>
          </p:cNvPr>
          <p:cNvSpPr txBox="1"/>
          <p:nvPr/>
        </p:nvSpPr>
        <p:spPr>
          <a:xfrm>
            <a:off x="778212" y="544749"/>
            <a:ext cx="7561635" cy="3354765"/>
          </a:xfrm>
          <a:prstGeom prst="rect">
            <a:avLst/>
          </a:prstGeom>
          <a:noFill/>
        </p:spPr>
        <p:txBody>
          <a:bodyPr wrap="square">
            <a:spAutoFit/>
          </a:bodyPr>
          <a:lstStyle/>
          <a:p>
            <a:r>
              <a:rPr lang="en-GB" dirty="0">
                <a:latin typeface="Times New Roman" panose="02020603050405020304" pitchFamily="18" charset="0"/>
                <a:ea typeface="DengXian" panose="02010600030101010101" pitchFamily="2" charset="-122"/>
              </a:rPr>
              <a:t>T</a:t>
            </a:r>
            <a:r>
              <a:rPr lang="en-GB" sz="1400" dirty="0">
                <a:effectLst/>
                <a:latin typeface="Times New Roman" panose="02020603050405020304" pitchFamily="18" charset="0"/>
                <a:ea typeface="DengXian" panose="02010600030101010101" pitchFamily="2" charset="-122"/>
              </a:rPr>
              <a:t>he </a:t>
            </a:r>
            <a:r>
              <a:rPr lang="en-GB" sz="1400" dirty="0">
                <a:solidFill>
                  <a:srgbClr val="FF0000"/>
                </a:solidFill>
                <a:effectLst/>
                <a:latin typeface="Times New Roman" panose="02020603050405020304" pitchFamily="18" charset="0"/>
                <a:ea typeface="DengXian" panose="02010600030101010101" pitchFamily="2" charset="-122"/>
              </a:rPr>
              <a:t>innovation-growth hypothesis </a:t>
            </a:r>
            <a:r>
              <a:rPr lang="en-GB" sz="1400" dirty="0">
                <a:effectLst/>
                <a:latin typeface="Times New Roman" panose="02020603050405020304" pitchFamily="18" charset="0"/>
                <a:ea typeface="DengXian" panose="02010600030101010101" pitchFamily="2" charset="-122"/>
              </a:rPr>
              <a:t>supports that FinTech innovation improves the functions of the financial system and has a positive effect on traditional finance.</a:t>
            </a:r>
            <a:r>
              <a:rPr lang="en-GB" sz="1800" dirty="0">
                <a:effectLst/>
                <a:latin typeface="Times New Roman" panose="02020603050405020304" pitchFamily="18" charset="0"/>
                <a:ea typeface="DengXian" panose="02010600030101010101" pitchFamily="2" charset="-122"/>
              </a:rPr>
              <a:t> </a:t>
            </a:r>
          </a:p>
          <a:p>
            <a:endParaRPr lang="en-GB" altLang="zh-CN" sz="1800" dirty="0">
              <a:latin typeface="Times New Roman" panose="02020603050405020304" pitchFamily="18" charset="0"/>
              <a:ea typeface="DengXian" panose="02010600030101010101" pitchFamily="2" charset="-122"/>
              <a:cs typeface="Times New Roman" panose="02020603050405020304" pitchFamily="18" charset="0"/>
            </a:endParaRPr>
          </a:p>
          <a:p>
            <a:r>
              <a:rPr lang="en-GB" altLang="zh-CN" dirty="0">
                <a:latin typeface="Times New Roman" panose="02020603050405020304" pitchFamily="18" charset="0"/>
                <a:ea typeface="DengXian" panose="02010600030101010101" pitchFamily="2" charset="-122"/>
                <a:cs typeface="Times New Roman" panose="02020603050405020304" pitchFamily="18" charset="0"/>
              </a:rPr>
              <a:t>	Examples : FinTech innovation fosters risk sharing (Allen &amp; Gale, 1994) and increases 	economic growth (Beck et al., 2016; </a:t>
            </a:r>
            <a:r>
              <a:rPr lang="en-GB" altLang="zh-CN" dirty="0" err="1">
                <a:latin typeface="Times New Roman" panose="02020603050405020304" pitchFamily="18" charset="0"/>
                <a:ea typeface="DengXian" panose="02010600030101010101" pitchFamily="2" charset="-122"/>
                <a:cs typeface="Times New Roman" panose="02020603050405020304" pitchFamily="18" charset="0"/>
              </a:rPr>
              <a:t>Laeven</a:t>
            </a:r>
            <a:r>
              <a:rPr lang="en-GB" altLang="zh-CN" dirty="0">
                <a:latin typeface="Times New Roman" panose="02020603050405020304" pitchFamily="18" charset="0"/>
                <a:ea typeface="DengXian" panose="02010600030101010101" pitchFamily="2" charset="-122"/>
                <a:cs typeface="Times New Roman" panose="02020603050405020304" pitchFamily="18" charset="0"/>
              </a:rPr>
              <a:t>, Levine, &amp; </a:t>
            </a:r>
            <a:r>
              <a:rPr lang="en-GB" altLang="zh-CN" dirty="0" err="1">
                <a:latin typeface="Times New Roman" panose="02020603050405020304" pitchFamily="18" charset="0"/>
                <a:ea typeface="DengXian" panose="02010600030101010101" pitchFamily="2" charset="-122"/>
                <a:cs typeface="Times New Roman" panose="02020603050405020304" pitchFamily="18" charset="0"/>
              </a:rPr>
              <a:t>Michalopoulos</a:t>
            </a:r>
            <a:r>
              <a:rPr lang="en-GB" altLang="zh-CN" dirty="0">
                <a:latin typeface="Times New Roman" panose="02020603050405020304" pitchFamily="18" charset="0"/>
                <a:ea typeface="DengXian" panose="02010600030101010101" pitchFamily="2" charset="-122"/>
                <a:cs typeface="Times New Roman" panose="02020603050405020304" pitchFamily="18" charset="0"/>
              </a:rPr>
              <a:t>, 2015). </a:t>
            </a:r>
            <a:endParaRPr lang="en-GB" altLang="zh-CN" dirty="0">
              <a:latin typeface="Arial" panose="020B0604020202020204" pitchFamily="34" charset="0"/>
            </a:endParaRPr>
          </a:p>
          <a:p>
            <a:endParaRPr lang="en-GB" sz="1800" dirty="0">
              <a:latin typeface="Times New Roman" panose="02020603050405020304" pitchFamily="18" charset="0"/>
              <a:ea typeface="DengXian" panose="02010600030101010101" pitchFamily="2" charset="-122"/>
            </a:endParaRPr>
          </a:p>
          <a:p>
            <a:r>
              <a:rPr lang="en-GB" dirty="0">
                <a:effectLst/>
                <a:latin typeface="Times New Roman" panose="02020603050405020304" pitchFamily="18" charset="0"/>
                <a:ea typeface="DengXian" panose="02010600030101010101" pitchFamily="2" charset="-122"/>
              </a:rPr>
              <a:t>From the perspective of the </a:t>
            </a:r>
            <a:r>
              <a:rPr lang="en-GB" dirty="0">
                <a:solidFill>
                  <a:srgbClr val="FF0000"/>
                </a:solidFill>
                <a:effectLst/>
                <a:latin typeface="Times New Roman" panose="02020603050405020304" pitchFamily="18" charset="0"/>
                <a:ea typeface="DengXian" panose="02010600030101010101" pitchFamily="2" charset="-122"/>
              </a:rPr>
              <a:t>innovation-fragility hypothesis</a:t>
            </a:r>
            <a:r>
              <a:rPr lang="en-GB" dirty="0">
                <a:effectLst/>
                <a:latin typeface="Times New Roman" panose="02020603050405020304" pitchFamily="18" charset="0"/>
                <a:ea typeface="DengXian" panose="02010600030101010101" pitchFamily="2" charset="-122"/>
              </a:rPr>
              <a:t>, FinTech innovation disrupts the equilibrium of the existing financial system by introducing new forms of financial risks and challenging the existing financial regulatory system (Zhang, </a:t>
            </a:r>
            <a:r>
              <a:rPr lang="en-GB" dirty="0">
                <a:latin typeface="Times New Roman" panose="02020603050405020304" pitchFamily="18" charset="0"/>
                <a:ea typeface="DengXian" panose="02010600030101010101" pitchFamily="2" charset="-122"/>
              </a:rPr>
              <a:t>2020). Hence, the risk of the financial system is significantly increased.</a:t>
            </a:r>
            <a:endParaRPr lang="en-GB" dirty="0">
              <a:effectLst/>
              <a:latin typeface="Times New Roman" panose="02020603050405020304" pitchFamily="18" charset="0"/>
              <a:ea typeface="DengXian" panose="02010600030101010101" pitchFamily="2" charset="-122"/>
            </a:endParaRPr>
          </a:p>
          <a:p>
            <a:endParaRPr lang="en-GB" dirty="0">
              <a:latin typeface="Times New Roman" panose="02020603050405020304" pitchFamily="18" charset="0"/>
              <a:ea typeface="DengXian" panose="02010600030101010101" pitchFamily="2" charset="-122"/>
            </a:endParaRPr>
          </a:p>
          <a:p>
            <a:r>
              <a:rPr lang="en-GB" sz="1800" dirty="0">
                <a:effectLst/>
                <a:latin typeface="Times New Roman" panose="02020603050405020304" pitchFamily="18" charset="0"/>
                <a:ea typeface="DengXian" panose="02010600030101010101" pitchFamily="2" charset="-122"/>
              </a:rPr>
              <a:t>	</a:t>
            </a:r>
            <a:r>
              <a:rPr lang="en-GB" dirty="0">
                <a:effectLst/>
                <a:latin typeface="Times New Roman" panose="02020603050405020304" pitchFamily="18" charset="0"/>
                <a:ea typeface="DengXian" panose="02010600030101010101" pitchFamily="2" charset="-122"/>
              </a:rPr>
              <a:t>Examples </a:t>
            </a:r>
            <a:r>
              <a:rPr lang="en-GB" sz="1800" dirty="0">
                <a:effectLst/>
                <a:latin typeface="Times New Roman" panose="02020603050405020304" pitchFamily="18" charset="0"/>
                <a:ea typeface="DengXian" panose="02010600030101010101" pitchFamily="2" charset="-122"/>
              </a:rPr>
              <a:t>: </a:t>
            </a:r>
            <a:r>
              <a:rPr lang="en-GB" dirty="0">
                <a:effectLst/>
                <a:latin typeface="Times New Roman" panose="02020603050405020304" pitchFamily="18" charset="0"/>
                <a:ea typeface="DengXian" panose="02010600030101010101" pitchFamily="2" charset="-122"/>
              </a:rPr>
              <a:t>Triggers an excessive credit expansion (</a:t>
            </a:r>
            <a:r>
              <a:rPr lang="en-GB" dirty="0" err="1">
                <a:effectLst/>
                <a:latin typeface="Times New Roman" panose="02020603050405020304" pitchFamily="18" charset="0"/>
                <a:ea typeface="DengXian" panose="02010600030101010101" pitchFamily="2" charset="-122"/>
              </a:rPr>
              <a:t>Brunnermeier</a:t>
            </a:r>
            <a:r>
              <a:rPr lang="en-GB" dirty="0">
                <a:effectLst/>
                <a:latin typeface="Times New Roman" panose="02020603050405020304" pitchFamily="18" charset="0"/>
                <a:ea typeface="DengXian" panose="02010600030101010101" pitchFamily="2" charset="-122"/>
              </a:rPr>
              <a:t>, 2009),increases the 	volatility of bank profitability (Beck et al., 2016), and affects the effectiveness of traditional 	monetary policy (</a:t>
            </a:r>
            <a:r>
              <a:rPr lang="en-GB" dirty="0" err="1">
                <a:effectLst/>
                <a:latin typeface="Times New Roman" panose="02020603050405020304" pitchFamily="18" charset="0"/>
                <a:ea typeface="DengXian" panose="02010600030101010101" pitchFamily="2" charset="-122"/>
              </a:rPr>
              <a:t>Odularu</a:t>
            </a:r>
            <a:r>
              <a:rPr lang="en-GB" dirty="0">
                <a:effectLst/>
                <a:latin typeface="Times New Roman" panose="02020603050405020304" pitchFamily="18" charset="0"/>
                <a:ea typeface="DengXian" panose="02010600030101010101" pitchFamily="2" charset="-122"/>
              </a:rPr>
              <a:t> &amp; </a:t>
            </a:r>
            <a:r>
              <a:rPr lang="en-GB" dirty="0" err="1">
                <a:effectLst/>
                <a:latin typeface="Times New Roman" panose="02020603050405020304" pitchFamily="18" charset="0"/>
                <a:ea typeface="DengXian" panose="02010600030101010101" pitchFamily="2" charset="-122"/>
              </a:rPr>
              <a:t>Okunrinboye</a:t>
            </a:r>
            <a:r>
              <a:rPr lang="en-GB" dirty="0">
                <a:effectLst/>
                <a:latin typeface="Times New Roman" panose="02020603050405020304" pitchFamily="18" charset="0"/>
                <a:ea typeface="DengXian" panose="02010600030101010101" pitchFamily="2" charset="-122"/>
              </a:rPr>
              <a:t>, 2009). </a:t>
            </a:r>
            <a:endParaRPr lang="en-MY" dirty="0"/>
          </a:p>
        </p:txBody>
      </p:sp>
    </p:spTree>
    <p:extLst>
      <p:ext uri="{BB962C8B-B14F-4D97-AF65-F5344CB8AC3E}">
        <p14:creationId xmlns:p14="http://schemas.microsoft.com/office/powerpoint/2010/main" val="258111710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2651</TotalTime>
  <Words>2489</Words>
  <Application>Microsoft Office PowerPoint</Application>
  <PresentationFormat>On-screen Show (16:9)</PresentationFormat>
  <Paragraphs>376</Paragraphs>
  <Slides>33</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等线</vt:lpstr>
      <vt:lpstr>等线</vt:lpstr>
      <vt:lpstr>微软雅黑</vt:lpstr>
      <vt:lpstr>Arial</vt:lpstr>
      <vt:lpstr>Calibri</vt:lpstr>
      <vt:lpstr>Cambria Math</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keywords/>
  <dc:description>http://www.ypppt.com/</dc:description>
  <cp:lastModifiedBy>Rubi Ahmad</cp:lastModifiedBy>
  <cp:revision>160</cp:revision>
  <cp:lastPrinted>2023-03-29T07:07:42Z</cp:lastPrinted>
  <dcterms:created xsi:type="dcterms:W3CDTF">2016-05-20T12:59:00Z</dcterms:created>
  <dcterms:modified xsi:type="dcterms:W3CDTF">2023-03-30T04:25:31Z</dcterms:modified>
  <cp:category/>
  <cp:contentStatus>ytfcells</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2052-10.1.0.5745</vt:lpwstr>
  </property>
</Properties>
</file>